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3" r:id="rId3"/>
    <p:sldId id="257" r:id="rId4"/>
    <p:sldId id="260" r:id="rId5"/>
    <p:sldId id="262" r:id="rId6"/>
    <p:sldId id="264" r:id="rId7"/>
    <p:sldId id="265" r:id="rId8"/>
    <p:sldId id="266" r:id="rId9"/>
    <p:sldId id="267" r:id="rId10"/>
    <p:sldId id="269" r:id="rId11"/>
    <p:sldId id="274" r:id="rId12"/>
    <p:sldId id="270" r:id="rId13"/>
  </p:sldIdLst>
  <p:sldSz cx="9144000" cy="6858000" type="screen4x3"/>
  <p:notesSz cx="6805613" cy="99393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473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1192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3161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851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797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260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813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097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712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492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226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08D39-9B13-479E-8166-4EBD696BF410}" type="datetimeFigureOut">
              <a:rPr lang="pt-BR" smtClean="0"/>
              <a:pPr/>
              <a:t>28/03/2012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CC9ED-2557-4EC7-A310-F78132F5BF7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3340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esar.pbc@sinditextilpr.org.br" TargetMode="External"/><Relationship Id="rId2" Type="http://schemas.openxmlformats.org/officeDocument/2006/relationships/hyperlink" Target="mailto:manoel.araujo@fiepr.org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noel.araujo\Documents\documentos\V PBC\logo PBC - 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628800"/>
            <a:ext cx="475252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21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bg1"/>
                </a:solidFill>
              </a:rPr>
              <a:t>EVENTOS PARALELOS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Oficina de Criação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Seminário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Encontro de Coordenadores de Cursos de Moda do Paraná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Exposições temáticas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4034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>
                <a:solidFill>
                  <a:schemeClr val="bg1"/>
                </a:solidFill>
              </a:rPr>
              <a:t/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REALIZAÇÃO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sinditextil\Documents\LOGO SISTEMA FIEP - IMPRESSOS\logo FI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23032"/>
            <a:ext cx="3168352" cy="163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inditextil\Documents\logosebrae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023031"/>
            <a:ext cx="3096344" cy="163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30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CONTATOS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FIEP – Araujo – (41) 3271-9531 / 9994-6262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  <a:hlinkClick r:id="rId2"/>
              </a:rPr>
              <a:t>manoel.araujo@fiepr.org.br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SHOWROOM DE NEGÓCIOS – Cesar Augusto de Góes – (41) 3271-9216 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  <a:hlinkClick r:id="rId3"/>
              </a:rPr>
              <a:t>cesar.pbc@sinditextilpr.org.br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1484784"/>
            <a:ext cx="8568952" cy="1584176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PARANÁ BUSINESS COLLECTION</a:t>
            </a:r>
            <a:r>
              <a:rPr lang="pt-BR" sz="3200" b="1" dirty="0" smtClean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6ª edição e 7ª edição</a:t>
            </a:r>
            <a:endParaRPr lang="pt-BR" sz="3600" b="1" dirty="0">
              <a:solidFill>
                <a:schemeClr val="bg1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43608" y="4725144"/>
            <a:ext cx="6400800" cy="1656184"/>
          </a:xfrm>
        </p:spPr>
        <p:txBody>
          <a:bodyPr>
            <a:normAutofit fontScale="85000" lnSpcReduction="1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Temporadas</a:t>
            </a:r>
            <a:r>
              <a:rPr lang="pt-BR" dirty="0" smtClean="0">
                <a:solidFill>
                  <a:schemeClr val="bg1"/>
                </a:solidFill>
              </a:rPr>
              <a:t>: Preview    Verão 2012 / 13</a:t>
            </a:r>
          </a:p>
          <a:p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                         Preview Inverno 2013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0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6ª edição </a:t>
            </a:r>
            <a:br>
              <a:rPr lang="pt-BR" b="1" dirty="0" smtClean="0">
                <a:solidFill>
                  <a:schemeClr val="bg1"/>
                </a:solidFill>
              </a:rPr>
            </a:b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26 a 30 </a:t>
            </a:r>
            <a:r>
              <a:rPr lang="pt-BR" smtClean="0">
                <a:solidFill>
                  <a:schemeClr val="bg1"/>
                </a:solidFill>
              </a:rPr>
              <a:t>de junho/2012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Duração- 5 dias</a:t>
            </a:r>
          </a:p>
          <a:p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Tema: INVENTANDO MODA.</a:t>
            </a:r>
            <a:endParaRPr lang="pt-BR" dirty="0" smtClean="0">
              <a:latin typeface="Cambria" pitchFamily="18" charset="0"/>
            </a:endParaRPr>
          </a:p>
        </p:txBody>
      </p:sp>
      <p:sp>
        <p:nvSpPr>
          <p:cNvPr id="4" name="AutoShape 6" descr="data:image/jpg;base64,/9j/4AAQSkZJRgABAQAAAQABAAD/2wCEAAkGBhQSERUTExQWFRQUGR4YGBgYFxwYHBcbHRgeGhgdGh8cHiYfGBsjGxgaHy8gIycpLC4sHB8xNTAqNScrLSkBCQoKDgwOGg8PGi0kHSQtLy0vLCwsLCwsLywqLCwsLCwsLCwsLCwsLCwsLCosLCwsLCwsLCwsLCwsLCwsLCwpLP/AABEIALoBDwMBIgACEQEDEQH/xAAcAAACAwEBAQEAAAAAAAAAAAAFBgMEBwIBAAj/xABGEAACAQIEAwUFBQUHAwIHAAABAhEDIQAEEjEFQVEGImFxgRMykaGxByNCwdEUUmLh8DNDcoKisvEkU5JzwhUWJTVjk+L/xAAaAQACAwEBAAAAAAAAAAAAAAAEBQECAwAG/8QAMREAAgIBAwIFAwMDBQEAAAAAAQIAAxESITEEQQUTIlFhcbHBgZHwIzLRFDNCoeEG/9oADAMBAAIRAxEAPwBezGZouwSnSA0kBmqHe5IkKCRMcp9MVM3BD0mpikGcDmFVl5cgzXI1HkTtOIMrXKCoNYV3hZIkxe2qYUWFuZA5Y5zvFXelTUooCSA+kBmHKW2MAkbfHAoggXErVcoyFkNMSRqBm5BEjbbe432EY4r5dVUMrapkREX8RyHL0xC1Fip06mQEkEDmPS1jMY4pOADJNt7T4emLHfiWxDFDJoaTVO6WJtTS5TvAQwYWBnSNzfnBGGXIcYyHskoVMmJYamcm5qaZKrJlKckR3uccowocHJctBABBDMHClZBUXPj+Hn88SV+Kk0FoaaZ0v7TUq6X1aYIJG4HQeeOG0kbSevlhla6MyaqLONWqSu+oozDeEKk6Ti72kzvsy1GnADOapRYKjUAAJkyB7oAO1yAbYp5vPl8oaMVKmh/aF5lEJAXpzFjJmQN8ccOzSmmFdywEjSf8MLHlaxxxIxtOyMSy+bUU1bQpDiIKxcC2k7x9Ywbq8URsktBQjQG+8ZBqUmSInlIvYW2g4VsxXL94liqmFAO0AWHMRjujnULOXUo7d7cgfOST/U4x7bTPcbiXvZpToGYdjOoF7gx3YIFhcdL9MBnzUB10yWA7xJOkg2IvHKLyMe8QpuDEQt9O2wEm8QYm+DdLIquUOo06gcnSR10Xs8NYg3CnlG9tVA7S6LFujVYGx7wB2A5/Q3I+OIjmCSJkxAA5bwLYI5XhAq0mKHvArz7oGnvajci/jivmMk9NASFINRRYmZkwLjw+mNdImuBxOGUhlDA6QbgW5yY+WDvZ3JGqlW8d4bD+HkBgeE75NZSNoJvcRaRa8j44YOwv9lVP8Q/241pk4Igitks5l2NMISrk3SHJAE3CkgHSRZuuOqHBmcGvWc98gnUCG56ZJ8APjGJux9QjO5i5BIbb/wBQYP8AF+JhaJRw7rUaoCA0EAMxLbja2LsoxljK/SKWTywFQEwwJgBCDMc4N9r+vng1mKeSeogLnUGi8wb7NPKfTE/BtBBFOgPvXDAye6sFZ7wXYg2HUkbDFzP8Ip5cNUSlTqapUgQAk3JkkmLC3KLReclG20rnBlr9nVVAkSAy/MR8ox0csGJjcneAYVfPx+uM/wCKcZeo0SVUbKLTFpMb9PpbBrsrxaAtN9Ta/EHltG9z4/U45rFBAMuEJGYbzfDadTmXMG92g8rKIwGfgns1fVcsRciLX+uHFNZFtKj1b6QMCuLUzzIPpHXxOL+WM5mfeKHDq6LVOX03bMagYNlWm6kTPMkWj15YLdi6s0NQ7p1m4ANwgExtgFlv/uI/x1PkHxd7LqP2ZSXZe+YUaTNhJhhc8vhioUA5mhYkYlPjGVVahIbUzSWLTJJvJEWkX6jAOrUliefl4YOcazjMxUrp8SoViPED/i2AjVeZ3xl3kCeUKLVGCKCWJFgJO+CXAs7Uy1ZqchdR9m61CVSzW9oAbqDupt1wMo19JDKYYHcbiMdVasku3eLGTe5JxJXIIPE1U6TtPcwkVGBIsxErtYn3fDDz2TroUAk2cFpJkBkINxynGfmpJJ2xo/ZekBTRgCSRTtO/dJ8hjdRKWbyfjiLoOj3dU/6fHGe8Ty6959Xe9oV0QZiCdUxG9uuG3tbxGotYqTpQgd0QTJ5zHTCsnEKqy0syK1x3tJJmJ0kXiTvyxWyckIZOl7WdbQBEELN94G0ROIzkg5K0gz6AzFr2ABJY8gtsGadIabNTpFmCs7AKEgXlbt0uFvyjBvs4MkjOtTOR95pQrTeK1NlJgg95SGNjbn7wOBMzIAkylw7LB6a06SsDAYoxLsw0AtUUKO8INlgwp8zinxPKjLMjvR9lUUSgMxVKuwdyD0aBBsQvOcPFPL0Rn1z1OoVoBGYLJUkU0UEAnde8pCr0OwGETtbxJ69U13JeSUSF9npQDunRcrOrqZ718UJkkaYI4hRbMF8wTpUQGsLMQdKqBcyFMW2F8DUzDbWPSRytseW2Nb7K9naFYqq0qLIERtTAtrYrE6W2PUwJJnwxU7a/ZyqnVl6UOFLNTSwYDdlERI5gcvLG2cDebeW2nMRF41USnoRimtdLLBEjvX3hveseUDpirwnLo9XTUFRkIMaPemDpIG1uY6TjuvkmZS5LNoUapEMkyBa+pFi7CN9sQAPTYMDpYRGkgyCsjYncH57csQOJnvLuQyD1m9nTgbmYiw3PjAM2vghV4TXiahExBAu0enLxHXDQ/Z+gKCVzWrU0qpDA2alUBAbUVvpEkwY3U4F5bLmlXOWrz7QDVSqGT7RI/e3I5ibgyMUBBGZqvTFhvAOZRVRKrS/tGZV1TAKwGkb8xb/jFihTd2OqAG3CgLbmO7ywc7WcJNRKZRk7oZtAAmd2bwJub73wucNrxpZjG5ifH57nBKMuMS/kaeYRyFD2DnVpWmxAD6ypEKROlT3jeOkidsU+K5cI6hJaiayFWmdZBNgZ2NwMFux9am4C1NOoDu6hIgWNp3OPe1gDPSRSNNNlqMwACogZgYA3MnYdcW05G0wIw08qVNWXqFqWkqHg2MWU3I3PTywY+yjs+c1Qrw4XS4FwTMqMKPGO0VOWpUAzLUmWex92JABgbC19j1jGi/YXP7PmIF/bL6fdm5xFSGtcS7HUcxR4nwSpwnPP7Ye0WqhdWpgkQXm8xBEYDZnjAr1mKzoWjVIBEXYkn5acaH29qGtl6RfdqDXvJ77Ab32g4ybhYhqk/wDbcfGBiL8msiTXjUDGKnlAgCE1G9ooKKrEuSdJsuwAiJ3vz5MHEqDCk6srqyoGAcAHTpkxAG3MXxW7JLVJrZqmKTNTcUlFVysKiidMbks2HLt9xCoMqfaUIFNqTJWDBhLEBlI3EhiOh+GMq2KDSZu1II1TDM0PvmH7qx8h+uL3CqkVKUcmT6jFXilILmaqgQo2joYIxY4Z/a0h/En+4Yuy5MHDYE01VT9x28wx/wB1sLvaXiLU3VEQIrC8gTMwLAx1w0Mr83Uf5f1bAHjXBVrVFLOWIECGRee0AYKMxAgTs52dzGbqtVT2aIpbVVIG5mQtiSb/ADwZzf2Z1KC6yzVSoDgKvs/hvEbmOmGTLZGrl6dNKCoRREkVH0LqszSedzHww1Zvi9UikHpKabezPtkcMEdraWG+knu6hvOBWszkQoUekGY9TyL1QB7MIumwMFm6aST4zflOEt8q6sVYFXBgg2IxoXaTs7UypfMOqugqxK1GDqCTpMEED0xX7RV0zNBQoBYFO8Y9oqkwb/iUg7g2xIcThTgRVo8FXTBJLb2iB+uI8/w16Sqx90yJ6EDn44YuA8AchyKGs0lDaTUMsCQD7rRsZ3GPu3PBfYCmUDLTqUwxRn16WvF+sX9cW8wNtiWNJUZMSlqRPOcaf2YT7qnFiRT8f7s8sZecab2cYezXUYACXmI+768sbDaDNJONdlhWq63NQtA90KB6TiBOylJV06WjeGqgCesC04ZDkUFRZEhlIuSbiCNz0n4YmyOUTU40rZug5qpxOnMpqxAfZvs2uYaqXpVs1U1mYqCnTU6Y77TO5JBgbHfArtJ2cqZNfZ1FLVGBC6fvEFOA2lG0g6teok/8l5+ycnXnJH415Tzf4YPdsq6hO9A3AmBJK2A88Bmr2MkDK5mafZ9wvOmui0yyoVhy9MlKa7kXtqMx6npOGDtn2QQIHUVHeoSF1Edxe8d58LscMfYDMlxWLG+pbFoixxB2w4gtGkhbYjSNPeuQ0b4zrq1KC3MtgYir2W4rSWqqFm0gmkwRpW4aGmNROoiG8MaJUq/dUjohlkSxkpAvc3JMDp44xXhNNquZUqTRKq3s4GnURe/QBQSWPQAXxomW7X06OUH7T3me4XVLMYJ81tF8ctbnCjkxhVlq844nnB+ySNXb2gDhhU1JpAlXKAgXEEAEauhjGcfaJwBMpnXWlT9nSOkosyASBqgyecnfnjTOyvaKlXcslwVFtUFCSO6xtz8OmE/7X6P36GIiQRMxsRjYUNUAG5gz1sh3EZM9nTSoUkRVRaoLsbAd5QxMkSDpCnle2F3tjnf2l6BoFqlWiSpZRMhreWkEXOwnDVwLJUc1w+gaqF5pBS0+5ChGm9/cGPuzPY+llX9q7e2P93rA7o5W/E0AX5fQW1RQo3lkvGk5ma8cz9UaQUKmokLAK8z3lB5G+1vHA3gmRBYioSQe7bl+8caF9tnFwauTAPeAe0zGrSB8Yws/Z9w41M0WJ7tPvW9CT4bAeeKvcK6i82VvM3MLcH+zTOUXL0ijKLqAwD+FjANrb4GfaHkCSlRmAZRBU902JsBclpb4A9Ma1kahSoL73+f8sJn24ZEGnQrSAAxH+IkWHgQA1+kYE6HxM22eW/eZ3V43EyEe+PI/TGw/YeRUoZqiH0vrVoBElShUm/LlI8MY1MuPLDf2X4NTqIKjAyGYAqYNoj0w+g80Ht7kRSKUhcJR573qMfzxkuTWapMSt58BO/y2w8cSYhGPeJCjckzflJwpcLC6qpI/Dv8Aum/wJi38scRnYygOJY7EcTpM7Ua7FV1moGvF7MrAXjYzg5277Q0GDUMtVNRJR6hFkGgQqrYSZIk+AHkqcB4JmA6P7NgtbUitykRM9B/PpifMdmswWKKvtA8EuBCGCfxbW6YFC5bI/hhws9GJ7xnhAd1qo0pUAiFJNhH5bYlyHBlWrTJZrMJDLpIM90RJ3j4Ycez/AA6h7IUWOl5sykldQEnumeUbRgTnc7TXMijUT71XCyYsZBUgzsZn1waqhV9UWWltfpziH1pr/wBk+oX8zizkVDVKZAC94rECx9PFRiAuOdb/AGD8sT8Iy7e0NUv9yh1E2jUF68+VhjMnAmoGYP4z2pRs2MtUUqlNipqLOtnkEkgbAxEeeLPabj1Iexp5dnLGC1mRVSl96QAeZZQOcEk4HcRzQzJVykvTdiSOYhY2F/e+ZwO4hrqZ6iLQrCmRybV70+fujAGrMbDIXEeM5xamYWu6inVpgujAXMd4H64BVfs7oNRSpRqfdq513nQpBEgk7C0/HkcffaD2crtlzUoIKlNQdcHvIs6tUfiAvcfDALL1ayZRaLMy0WCs4XUGYEsPZ25NpIJO+3nrUjPgDvMbHVQfiD+yRpUq1RK5CmGTW1QLp3B7pU6jbqMXe1XDf/p+VqU2LU5qqx6HuBZvuQpIBHXASRms17fMDRTq1NbimuwZjsPSTziTc41/J5PLVKRoaab0WQSFtI5QRB1WUzuIwZV0pbLe0C6jrNIC4n54JxpHZn+zFtV1BAi/3UcyBtiD7SPszGSpjM5d3fLs2lg12pk+6ZAup2uJBjecTdmXOkaYB1C5v/deeJIxMwwYZENpxExTGh9VNoNhyBU3m9jOLFHiTBnb2TENHNRsIPPywJ4hVqFCEOltfvLae9B9MUOINUViBVa38RxhZ1AQ7zVKC4yI8fZYNLZpCZZDTBkkbhiPPB7tPn6lMA0UpO0/3gLgCLkfxbYH9iqOnOcQibGjtH/bJ5+eCnHL1EF7ht46DpjQjJmWfTKvYntLVzXtxV0A0XCwiHmDPUnbc4C9vmVqVIVH0gQfdg2U2j13xa+zmkUr8QDBgf2gQD3bFSQfIi4wm/aJmWquyDekoABafwhp+f0xp09IZgOw/E3pQ2GKC5ks8aiCz79ANh6X+JwQq5MKH1WZQWXf8IBI9VJ/oYDcNp69Kg94E/P/AIwZqcQDBKTj96ZieZi29gYwQty1tz8/of8AEfU166zkfA/xCHYPiar7ZWC6DMT70XtbeR8xgx2z4XUrKPZo1Vgq+4pY8790bxpv44Scu6moom91Y7e6e6bbyIPpjZ+znblKdFabL/CumOXXra45nFOqsRcIecwa2lrOn1gZxE/7O8hn1qj275ijlqI7tF1ZBUZpsAwEgGWJ6xg/2l464OmmCNVmqclHMJ1P8R9MM3aCp+0UUdCQN5i5U7j5D54TONZc6CJ9Sf6jHnOrJN4U8RPWuXAPvM44rUbNZtySSlBSZN9rD1LH640b7N+DJToM0yarTJ30jYfnhay/ZdqdJsybLWfSB5CZ9Tq+GGnI5cpQRlMAoZ5XJIBwD4hflfLHEZKvJhQZspnTSJsygj4kn64EfbIx/YsvYGMwLG4/s33xd4hbOUFaQW7s+JUD46gPjiv9qy68jSPMZhAw8dDj+vTAPRbdRWZFw9MxSlAc25c74fex9QjLCDF2+BIBHywq8L4Ulaq4estEKN2VmkzsNPx9Ma/2P+zicqjpmUdW1QfZmD3iObTYjHtlYZ3MXlTjOIp8UzBhhMiFt07+AGVyy99qpC0lcuxm5FgoCjvMSXjbnhr7Z8MOXepSLBtAS4EbsDe564BZqnSoUabVNWqo4i+wQFhbpqZOeLKfWozyZi2ysccCFMjmqr1kWAVT3SQQ0FiSApM7a7gD3r+7h0q5OoVOmmi/4yCeXNtvljM8nxoF09kn4llmImJHos6Bedx4kY2FagIF0MiY0zYgHn54F8VI6VVNfcn8fSW6Cx78iwcDH35iDn8s9A02cBQXItFyFUgW/PFLtLwh61XL5vSBpdEblK6u6Y8DaT+8OQwx9usuRl1dVXVSrIw07nV92wg+DfIY94LmxWpExI5ki5PgD4/CBzwuTr2KBjjGd4e1Cj0iVKQP7gH+YfkMWuNFhR9kCEiNRmAomXJJ/igdYBEbYjWmlNiWdyadypbnyBgczv645ynEVqQ9QahPPbUGYSevK3KcHdRcFTImVKcmccDyTJQ0le+ZbxIPuz6fXHVDs596PaN3mqLpAHJbz4X58hgm3GURtXNo9Oe3jvi/lMwKlUOBsPrywm8/QxYwsGS0quhmWZWNJG42j6YThw2nRp1AmptWtwSbLpDDSPIsTi+mdC1c0n7r6gOkqGj54Xf2+q1CmR7sVbDdgajSPOT9MPvDmDOD8fiC9cP6eRBvYkBtQO/dHksQ3+7DfxPN+xFzZ4Km0Bi8EeEAjnhP7PcQP3tamuhar6UVV7oECRBnuzEX5YYu09UNk3LMTCyDcw2pdhECdO+HvTbVCJOp9VpjzwytTzOWalUAelUTSynmNjttfnyseWMzy2VWlUqU9RCpWZQdWk91SBJ64Mdi+IkMrd4rEPDTpB2LJElSRIcSOVrjFTNELm68At9+5gCd1nn54F6pANx3mnTE5Kzm2hoMibGZ/H154GZ+uCxB64MUxKNYi/Pl38I/E+NMtaoNFgxAvvBwnvTUdo2ofSN5uPZXKsubz5qLAZqMEgwYpQY63wTzcHMIIAs3/tws9ne1LGov8dQhu5plVSoVFxeIW48jzx1V7ZD2tNqhCjXVBIVmOhSwWAoPMIOvpgxlONoKpGd4Q7LOz5jPPUiPbhUOndaaBB9N+eFHtt2bEjMIpMUxrCqdJIUQzDcmLeg9XLsvxNHNY03FQawZAZRcEgHWAZ6xbbA7inHKCsKdWvSppG1SoFNSIgX3TqfTrjg7V407mEVHDa+0xLL1npuH0QZDKSsAiTEDmNxPhi3WragjsgDBtQKgxa7D4HFztDmy2YLKyMqlqSMplQJJJWN7sT64gzjsaSBZOiTI7u5iPUCcFV1BgdXfmNksfRn23nHZvhhzeY9mp00/xG0wbD6b4aBwhsulSjJJTvgk9CR9QbY++zLJTVqsRdVQNHWWPxjBfjBmvW6sjb2Ju8W5YAsQl8Mf7YNb1LopUf8ALn987RkyHaelmqKKp74UawI7pFjvyna2FvtJVZ6iUaZu559Op6Ab4rdg+HMPb1mEJZR/ERMwOe4HrgjQy81S7e83l3UB2va5+hwr6ohHLnntA0xWNZ57Qp2wKUeEoRLCmy3C3JJIMjlvPlhWyXaxyiUUVSzWVT3tQLFid42bbwwf7ZcT9nw4qBPtHAWDJJhrQCdvekHkcZn2M4K9XMpUHdVDebHci3W8DyOBSiW1my3t95tSxxGzjFLPnMUalXSlOm8quoEiDI923IfDD12g4eM7k2FPdwrgfxKQ6j1gr64pdql7gbpUU+h3xJw7PLl0mo2mmgIJOxUHUPmxA8hhMbWbQyjBB2xCCoIMzjsfw5HGb1qCQaYAYTHePXY2jGwcIzRRctSp91INgIE6mm0YzHslU1jPVIjXWUx5lj+eNDfiaZZsuamvSFLagpYAamnYcse8T+0ExOxOcRQ7TUc29BzmlBZq1JEcpTVp73tASgBYe5v0xn/bfNXy6jZVZvPURHyUD0xsn2h56maPsiT7QVPawFIhSp0kzuZIxhfa2qDXEbBF9JEn5nA5b+qPgfeEFQVOO8uvxEsmhQqgjvHwHX1+njjYuE1pdGn3qFImQTJBqfOPkBjDkyR0d47yd4sLDoN5/qMa12azIzaUly1d1q0KSU6kAaVgEXLKdRBmIM3viPEbPPrwB3/nEy6TpzS23eFe0tH2sUU06mINyQIUM3xtYYr8O4Ll1ogrpqB+9rBsxvMFdjc/zxe4jxClk+5IatU797s0QC0coiw8PPCfl8zXGdqsD/09fdSIYMI70LbUYNx9RhanSOa9AjB2VDnMY+1GRCUVRPeNtMySf1G2AeXpJlkf2t0p3eNzYbeJYhR5jBinSpTIFSev3k4sdtMxRocLcQj1SQoBAYglp7xMmygkTeYw1q6cNhDxxBjaWIAinS7bZdnOrLM5JmSQI6DyjBqj9oeWpqS2XqIALkaWER5zjPqVaLdMEGojQQwkRBETq5W6zHzwc3gHTsCcmMFqyOZH/wDMNSrUqVUAirLafMWB9B1GLYeeHLJSmwNQiag1EOzB1CxPr4YZuBdkkyWVAZJzFUSSVLmihPQAkBQRtzwtcQ+yhqa+3bNApquGpMjEaoMDURzMYWIVpORwsGtGpQsHcAzqU6QplgwsoQ0yee4IIuDfcYa+I5AlHXW3fF5+7B/yrf1YnyxLluztAqVclgqyQI6SPqPjhm4VwGgqwFItfvtyMdfA4hP/AKOlNnQ/p/7ALvDSTlGma9h+KCi4D+6hK1N5S9qinfRMBxys3kyDKl81WuFPtGb94XQRsb2O+BXFOCU6PETpqOoZgw7mszsYg+HMc8MvHOHIjUmUsgqAzsl1UCwBMCIsemGNto6jphZWcZ4zMKlFd2GgxqZCsP4uX+PGe8VSn7R4ksah39ZxorGE3kah4z3/AJ4QOJKFrMwmQ7HfaZGBAfeF49o7ZXhlaFmrSBUk2VrFpndh1OJ2pjJha1SsihGa+gydc91YaSb7eGCroeg+eAfabgxzVD2awrBgykzEjrbmCRhiYEDvJ8n9qCVVWnp0GrVFIktLBSvdbyZpUx7o6ziXtVmFy9M1Qoasy+zWbwLDnyED4YU8h2FWmy1K9UsVIYKg0iQZ3NzfwGJeNVmrNFz+FRvgCzqkpOCMmP8AofDbOr9Z2QD9z8fmBuFZYEqzyURwR/E1tX0Bxa4/n1NkICahEc4Nvz+WCeU4R7JCszsSDcExfAXjGWDEQoEbnaSTgg9VXoGlxtzG/wDpbEQgLuZofYbhv7PkjVmXq/eH1so9F/PFjOZbL1ZJU+2caS86gLySF5WnbCZw3OudNKAAhC2mWAH6KMGaGQRqqaVdWJidZNjbmMD1WCxXYfvEXX9O1DJ5nf7RoNWhTyyrSJFMDeDIA3N9zf4kYH06Z0GoRpNTYRsoso36Ympdn4hBPslJMsbuZkTH4QIA8sdcTsIAA8r485c/mPkcQFm1NntM27b9oWq1EpqT9zIXf3yYJF+UAD164bfs+yP3DVIj8Cc7nuztyMH1wk8S4JUbNLaWclpFxqLW3FxJHLrjX+B8PFKjSprsrfGBH1g4r4haqUqi94fSMCc9p8sP2ap5HT4EEgflgF224Xq4XTEHVQ0VB17pCv8AJyf8uCXa/OEIij8Tbes4tDiAr5JqbwGhlHncLA3Eg4z8NytZbPsf25mzrlZnPZXOVUo1dNIsrVRJmDIWwjpBmcbYlH2mTpsy6WNIkg/hJFx6YzXs9Jy/ekE1uf8AhH641Uj/AKVf/T/LHrGXHeKNQPaZN9qHFqoz1dBTDIi0wCGKtenq8j8uWMuziNUfWQVGlYkQSAABHWQOWN07V5jKPnMylSmWqIitLe5ZQDzubCZ5T44yTiecNWoWbZtuWnpHS2AVsDXMoHHJhRXCAwfUoN7M1BMIdMgx3mB033PuseXuxzw99j+0a06YQIxCnUXUGVJk947T3Y6AAgdcJ/Cqv3brqNNSxOsgEMQh7sm3Swvc9cH+AZundAwYFrHSCWaBHdlQACTDFpBgAXvduJshwcw7muIe1L5qqp7jBVbSpZVKmAJiJIJPIyOuOKHFNTUzSFQy9yU7sc5I6Y4zJ0UWRlBDm4dd45CLFe8NiRtirl+LezXRTREXoAQL742qUkbQa8gNvzG6nmWH4k+B/XGb9r82zVaiapVX1bkyxA1G/nHpg1X7QFUJKifPnywl52uTJJud/Hn+eGPTVkZZpahQfVJ6WZ03JFx+eNN7J8JSnlWz9aahRPaU6Vu6I7rHqzRabAeO2SjvMi+A9PHDwe2Hscq9KNQqgUzzhQCo/wBNo5Rgy0PZWQpwO8PUkj4nmW7U1E4nTzDOYeaR5AK4jblDaT6YcO3eT9jRpKsAO4GkTZinfO8XKztufOck4lXBAKkyLjeQQZG4w+8U44+bp5Ekd5pcwQZYgA7bd6fjhJ4pWtNfp4xiZuv9TaEOCrqDNyeppH+FO79R8sMWTqnQD+8s+pLNgfUyooqlMf3aR6xc/wDkScFatLQKC9Sq/FTjwVjauJpAX2l8JWrlKtWIqUIZWFjEqWFuUE28Bhe4Vmy1GiH1OAGiZeBbrMY0DiNEVKb022qVFQjqIQsPgDjPlyD0KS27qO4UzZkJlCDz5T0NjGH3g1xKGvPEGuUYzLWYollAGpLkwB425YG5zgK1I1D3Z/CRO28b4K5PiOrexxbXMzth/iBQyw8MRVjCkgS0WG0mLYugr4j4H9Me+yU7MPW38sMsiAjmIebzDBZqf2jCWMGBPIdMUci0E1XQlQdKxvJ/l+eNAzPCVfdQ3Ixf6YW6nZdmeogVhTDEjTMCRIDDphTdQqXea/B+PvPb9D4qt1XkqMED3+0EjMVCO8IDbXBm/hgBxOpNRV5kg+gw31uFVVW1MtH7o39OWFPiXAqtHMK9f+8XV/hOxXzG1uowCag7tYowo425jKzrEQJVqBYnffj6wz2ZyxqVSRtcn4EfmMMzUDTIbVBBmQTIwN7J0Ss23Hob4ucXBaoo/CFkxtv/ACwZQdPTH6/z/qef8WXzOvUHgKPz+ZXr9sMyKqoqrV1m09xh/mW0eYOL+c4r93rrKViJA78T4iPpipwfL6matAA9xPAA3PqbemLPF6BejUVRJ0mLbxf8sQPD62TURv8AESWsvm6RxJuF5JKgFdRMCFJBG5IFjfqfXDLQp9xI5KTihlckUoUkFrD6ADBOnTho6LGPEXvrY/WNFAUYEBcWyXtHE7KJ/r44FUVVRUMd7UL+EG3lbDXUpWdo8PlhVNOTUjoD8DH54mtjjHaaqZPQp6QOeqsxHkYj5Y0gj/p0H/4//bhR4Pwdq1FWCg6THKQRH8sPWXywNNAZ9wDytfHu6W10o3uB9olYYciZH9pGV052roJBqKpaRIMi8fDCsOD0YAhpHMmSepw/faDkj+1zyKKASN4kHC3UyxCm39H+eCK6UQFgOeZR7XY6YrU8ihpsfxajBJJkAFrCCqyFMht4sOlrJUbFRB1gqGVSQRbUTH4YMTBvOPMmp0XDhGAmSClMN7RdbAjcKBB7gHrBI5cU6avUWGI1d9ixKEQFYEWjxgn3xgExiJZr8NHusTK2JMDVFtViZ30zayriNeDL4n1xYykVFUrqggESbgGSFN5sOvW1oAl/ZcH1L6BiLrmOs5it2jphGWmvTUfWw+hwuZo4K8Yr6qznkCR/42/LAis18MsaawIxrXSgEmyYFif6jB45UPTfxYweh1NB+KjAv9mgDwAHqRJ+uCrvGX1dGn/W364MrXAIPtC6xgHMWqVM1aqU4gswUx8/ljXOCcEH7VRMALSpFrKAJnSuwxmHZulqzqHfTLQNzpW/yv6Y2/hdDTTqGQfwg+G/548n404Xp2J54EBDHzcStmO8SerAYtcfzEHLQbmugHpM/LHmWo3pg821fnijxatrzmXT/ty58z3V/PHiBz+8MAyYQz2Z0GmeZrsR6T+Qxn/D0Wrla5VodW9q6zbq1vX5DDTxit97l592Gb1a30+uFDJdmAcznKZ1N7NA6ssgWCNpgdU1GOqmMOfCXRGJPsPvj8iUu2SUkzH8XzxYTPEbNjhUy/JvkcTLlaJ2cfPHrdIifUZphrAj3RPgT+c46OjqR5j9MVfaY7D9QcE4g2ZZGWG4IPlvifhphWcfiJ+At9BgazyLbmwwRrVfZUlQbgAfrgPqAWISG9MQqs8rNBJsL+f5HCz27yobLqwF0qCbzAIIPzIwyrnTEEKfGAD8QJxV4pl1q0aiQQWU6YMiRdZt1A542dToKzCt8WBvmR9mVD5BJMGmfr/QwMz4GqpeYt8B+uL/AGJacqwJAhhvtvgfWy5qQg3qN8pk/LC8kmsL8xqABaz/ABLXC8g3sEMWInbqScSHKH+r4KLSKAABlAtzHlj41usHzGGSjAAidzliYp//AA9/2oD2lUKQGUCo4Av3uflt1xe7Z0a1GlTq0q1VVkrUhz7sWPlO5GL9VQczSsB3W/3DEvaria0MtqckAuFsAdweR5QMKLOnqNunSP2jiuw+SGiZlHqPFQVarlDMGoxkbHcxtizl9Brh6ntwDZjJjYkTpOq9hgPwniCU6hVG1JPd8jeD5bYM9qeDDMUkr02VGXu1CTAZT7sxzBt64vXXWDpZQf0kX+pQ6HE0fgHHqCoFVqKDpZfUybnxOGGlxOmf7xP/ADH64/PC8GrrcVFbrFQW85xbp8PrbFx561t0HvYM0jsIvB+ZsHbPM0GyrSyF1gp3hM6gDEXNptjMOIVh7O3XrERJBPgCATzgHE2UyrAAEzffUv67nAjtVUpBhTqMQ8SpuQsmL6biQG6+W0wx0oRLIoZwZ0nDWplGFP3gwVWVkZryFJY6VUh4MQYhTGIuM5gyqKzMrHVJCs+kEqoIBgkBpmIlpMna/ToONJYs0JpUhWdSzjSwBCDQ2jSSXloY3I2E9ruF1qL/ALSrh6Z0yOhEEd02juzOA1BMOYhee8s9mc+RUCuNJqFgRqY97/Nz7sQsjnIkDDTWIRWbkoJ+AnGT0+KNZ9U6SGA90qRHuxYCFA6eGNI7QcQB4e1QG1VFAE/vET+eD+m9jArk1OMd9pmuZrzJ5k38yb/XFbK09dQDlM/P+WPqj/rizwZLs3SB+eGY9bgRkN2AhHMtCOergfMfpj3iVbTll6FoPqG/MjEWcP3Cnq8/XHPEO9lD4MD8IH54Kdtmx7QknY/SBcnViqhJIGoSQYMTBjxg4/QnCEJypUtqcySYC6iRuQNidz4zj875SooqIXBKBgWA3ImSBjS1+0RBUL6XFOQJUzvtax5Y8T4zXbcqogz3gSYByZorU4qJ0Cz/AKcKHCa5qZqpUPvNJHgADpGLee7c0DSLqX/syBKFbm2+w3wqdnO1tFswQZRiSFLEFWJkb8p8cedr6S4qfSYSHC8w92i40sCI+7ET5YVeGdoqb1tYcpmCw0sJiVmLzBnuiI/COpm/xvgdYodIsASZIgACST8MZkrWJ9cP/Dej8rLON/mCX2hgFUzZM/kEbRWpovs6o1RoB0ttUXbk0+hGK1XJoTIpIvkDf5477EO9TJKask62PvCOV4FwYAmfDBt8kvjh5SvoAJzFj7NL7ICLjc2jHs7/AND+oxycwOnKf+TiqOLURU9n7VBUOylgJtYXtPhgwnHMwAJOBDXBMv7UlwZAJg+IMH4HEGccl25QSPhjPu1wzeUrCnlq7BTRNVhSbTpEnUXg2J5Hc2ww9mlallqSVWmpBLSZ3YtBPMiYv44FqGpy5hdvpQIIY0nl9ccyRuYx5+0jxvz3x7+1CNj8OfrgqCSfgOSAy1UA3LkQP8dvlimVPtCQLINPqd/lin2MyWZpNWbMPppASi8t2JYkgGRMX8cEV4pSqf2ZBPOAfC/zGFlQBsHtG1pPlH32k1PPVAIG3Sf6GPv25+aqfMR8wVxFRrEiyz8MSQ/T4xhiQIrzKlOqzZmnICgKbCfCdyTil9ovD6taii0lLlH1EAibgqN/H64J5dWOYE/hSeu5/ljrK8QCZmoK6kU2KpqvAgSNtjYx54VP/vRvWD5AmRUOF5mk8tQrDr9236YceFN7fL1aPNkIAP7wuvzAGHQ1jTYwDAJAN7id7HC62VCZwsDC1RrHPvTDj4wf82NLqyo1iZ9PaGJrMz6kLXMR/QF8EMo28GLQT9d/Llh64p2ySjnaOVKz7ZRJhTpZmKqCIuDG/jg+aaH3kT/9SH5gTjVBqGRBnOg4MznKrBkEkfywMzFFHzZZ5UEmWIMkAFQV8ZAjyJ5HGrjKU/wpQP8AkAxnVemFztRWVtKtUlVZFMM0D2erclT1BPhtjO4aRNunILQln+HRXp0wLC5VjqYMtng9I0RzMTa8k+2/Zt6mQJjv0x7TSZvAOodCQDN+mPOyQ775gH3pCmSQQYk3uHOmTO0gcsND5jUL3nfxxNFZ0/WVvsGv6T8702UA+O09Be3nOG+rxHXwakDuK2j0AZwD6EYF9ueyZymZPsx9zUlkv7onvKfIxHhHjjurQ9nwygJk1KtV9toVUA8dyfXGlAxZiaj16TF6rscFuF04TzBP6YFVBsMHaAgsv7qYb0D1Zh1Q3zOc5T/6dPj88d5fL68tUHSf9tvmMXqmV1ZdV56cRcAeJVtmt64LKer6iEad/wBIl0MXHfugDqAfyxAlPTV0nkxX5xifN0ipjyB9MIHHpisjb9Y25LLivSWiSRr7s9J5/nhQzeSehVanUEMhg9D0I6gi+HzsXlXetTNPTrRSw1+7tF/jhl7adgxnKZeiy/tFEaYneBJpk+tifzwLUmVJndRZpcD4grhfFWzORdUP3nsynxGkX6Xxnrdj82CVGXqtBIkISD4ztGGLsHxL2VY0qkoxlTIiDOxB8RjTG4fUGymItp5fA42rOsYPIg9o0HUvBi12W4OctSKVD3w0SDAZQBpIB9cGjUt9Lzid3qruWja//wDWOFzC7GnSPpB/PBI2EEO8kFMi5UEeOB/E+F5TMWrUBI/EO63owgx8Rgo7nn+n8vnivUQdJ9Pl/Rxod+ZQbSpwbsvlqVNqdG4d1dyxDsQpBCyAIFvmeuGRU6RhafhaTKiG6gkY+XM1qR31jxF/jvimMS/MYaqA7ifhgRxTh6kqSXKBu/TBI1A2uVIaFmdIMH0x9l+0SGzyh8bjF/QlQbhh4H9MQdxiSuxzPOK0UTLJRoIoV7kKxNgerEncdemBOUIpWI5AX8B8+eCH/wAHVbrPqZ+px4MjAi0dDjNFCzaxy0hObBMxPTwxKucPUj4NiGvw8dI8rfywD4uKi6VpvTUsSC9Uxo6EDZjjVnCjJg4Qk4Ea+G1lC1cw7BVUambkFUX+Qwm8Gq1801XMZiUpVc1SenTM20EE25AIEHib4+fJZ6pRprmKlD9ncyyUZLVNBEBzFlmDY8sXWqExckTN7iZmfPxwvpXUdXvGNtgAwO0bUrdCD64DdpPeoNFxUK+jL+qjA1s003Hywtdo+F18zWUlmNNR3QGgqSO91sYU+mC7hlCBA6TpcGF+zfChWrV8/UOpxWKUui06Z0Fh4xN/A9cPDU2GxBws8Czi0aK0Vp91REee4vM/ng1S4kjDmPMf8jE1rgSLG1NJ6mZK/hn4ETjypwwCiFcAh+85I63PlfEK19VZADI3te+w/PBrPZxKauhGt2WdO4VSY6ddvI4CvbXYF9ofQPLqLdzKGWqhVCJAUbCBHpEYmLg7qD5WOAgVekHwJH8sdBm5P8R+YjDHEWbwN9ptNTRpEA6tREbyCBP0GEfOwMuiz7paB+7q0mP9OHntrw2s1KmWAhWJsdgQLkbjbGdcVpmlFMnvbt5m8egjGVIzcSO0bdPtWMytkaeqqo6nBB3iqfGx8se8Lymggn3j8hG39dceVGAqEkWOHCLoXf3hijAhmhW+GIa9MLqI6ziPhp1SBfniKrnFII1SRuBgguMQjUMbwQ+V1V6gPNiR574ucVy/3CkkTqAI2IvY+IP54ucPywqVCdg1p6EbHHdegKtalTbUUUTqSGB77XiRNh15RhP1ChUZjBLKwVB+Z9kOJ+wKgDvlG0HmrxFM+I1HaDMRjU+BcOFHLojMTUu9Rj3tTtdiTz6emFvh/Z7KmqlWXJpgEhhY3Og2mANLHxkdMM4zAOxwJRjQMRV1RJsMTPtE7MQf26kRqUgVQN2EwHjqLA9RHTDnwLN/dUkd4qFZJADhO6NKveQxv8gd8fVHBBUgFSIINwQdx44Uuyk5bM1cmxuwY0GP41YEpPiGET1xS5Sp1rL0MHXy2j1mM2yEggMORFp69bg2PjiD9qpn3qfxAP1x5ma7U3YEs6sdU21iRK6ZgEXEg+JHTEIzDHcA+YxtXkjeCuADtJnyItBI5xuP1xXIKmWHruP5HBk0emIzlsa6pniBmcMRH4tvz/oYg0zMAkX6x8/0wUfJoZAGk/wiP5YrV+FPcgzPkD9cTmWxBz0gd1nz2xSrZI6tSGD0U/mLD44v1zpYzItzBn52jHWsDaPXr5bY6dIMrxOusBgHG19/iv54IUeO0z74KH+ISPl+YxT9kTvYxv19BbENfKWuB6iPocVxLZjFSqqwlSGHhBx2aQPLCYMmymUlTyKsQcXstxquliA4H7wg/EfniCJGYxmjaBAjoB+WIK+RVveUHx/q+KmT7QUxZqbU53MFh8R+mCVHP0n911PgDf4b4pjEvmCqvBB+FiPn9cDs1wOpvGrysR9MNZp+Hyx4cucWzKxDqU3Q3Vh5iMfJxf2bKxQEAzB2kcjtIPnh7OVMcvhipX4JTbdB6W+mOJyMThzmQ5X7QqDIHagmpYEJpMeX/GAeZ469RnqBoZ22ImFAMC/LvcumCzdl0/CY9Af0xQzXZyovuw3y+RBvgeqnQcneb2WFxiVF4xU/EqnxBP8Axj0cWU8iDvdSfmMVlyxUkN3T0Nj9MfN/UYK1QfTAOc4VUNX2mtaiA6tMmCJmCJwsPxAVaxqVCJLSR62Hlyxo2hTYrOKuZ7P0n5fGD9RjqwK/7YSl5B33iemfVWlmjp18cV6/FBMqs8tpw3r2epoY0K3nY/SMWaPBsvsysp8VkfEDbGrdTYdoSes9ohjPGDcieQt6WxUOb0mQYxq1LsrRYd3Sw8IPxxDX7EIR7qj0xmbXIxKHqCYM4P2UqlUr0KlOpSZh+KCJMc7ed7emLfYbg05ltSFZ70D8IYE05j3ZG09cWMj2er0GBprTK7MpOjUOkwR8Rhv4bnHSkyhNDHowKloHeIHjaOkYFtexwEPE1HUemU34qAzaPdBKCIM6GKk/+Wr+jj5eIqfeCn5HA/LcCdERPbGVEe6I94ttPVsfVeH1x+4w8LfXGlYCqBF9jFmJhRK1M9V8jOFztFkmbOZRqQVtBksSQUGsTMbjmB1HjiR1dfeVl8QMdLoeNTkkbagDHriXXUuJCNpbMauI1FcKaYmJBMzMH8jI8higXI5H54rUSdgR6WxOmYcc8WQaRiVY6jmMs45E47GOGOJlJyVx5oHTHXLH046TIqtBSIZQfA7YG5jgCmdB0nyn6nBap7uOU2x06Lz5F0B1LIHMEkfAYpq8XBB+uG4c8LfaIaWXTaReLT59cWBzO4kJEkSQee5xGyyPLxsficRjHtNt8TidnM7i17zyuR5Y4OSpvuIj90AfPHX9fLHHGToC6e7MzFp84xBE7M+9rWpH7uqyr+6/fn0iwwQyPas7VUj+JTE+hv8APFRlAiOY/TFQKDuOf54jEnMcslxKnVHcYN4TceYxYK4zN20tK2M7i3PGj8McmkpJJJG5viCuJAM79nPXHBo4tjHpGKy0GVqKkQwEHqMD8x2VpsO4zJ5GV+B/XB58QRDCLYsJEVsx2arL7pWoPDut87fPFFsuVIDqUPRrfDrh9Jx86BhBAI6G4x06ITJ1HpOOtUCwx7nxFdlFl6Db4YmTl6fXFsSZUrZNWIPut1UwflGJ6dSsg7tUkfxjX89/njwG5x7QPveWOnS1T43UHv01YdVJX6zixS7QUWswZD4iR8ROIKIkCeuI8zTHesNzyxXEnMM0Sj3RwfJgflyx2cuRhM4kgCyAARzGDvY7MM6kMzNG0kmPjiMToV0nETZJW95VPoMXn3x4MdIgurwWmdiyeR/XED8Hqj3Kk/4hH64NHEJxIk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AutoShape 8" descr="data:image/jpg;base64,/9j/4AAQSkZJRgABAQAAAQABAAD/2wCEAAkGBhQSERUTExQWFRQUGR4YGBgYFxwYHBcbHRgeGhgdGh8cHiYfGBsjGxgaHy8gIycpLC4sHB8xNTAqNScrLSkBCQoKDgwOGg8PGi0kHSQtLy0vLCwsLCwsLywqLCwsLCwsLCwsLCwsLCwsLCosLCwsLCwsLCwsLCwsLCwsLCwpLP/AABEIALoBDwMBIgACEQEDEQH/xAAcAAACAwEBAQEAAAAAAAAAAAAFBgMEBwIBAAj/xABGEAACAQIEAwUFBQUHAwIHAAABAhEDIQAEEjEFQVEGImFxgRMykaGxByNCwdEUUmLh8DNDcoKisvEkU5JzwhUWJTVjk+L/xAAaAQACAwEBAAAAAAAAAAAAAAAEBQECAwAG/8QAMREAAgIBAwIFAwMDBQEAAAAAAQIAAxESITEEQQUTIlFhcbHBgZHwIzLRFDNCoeEG/9oADAMBAAIRAxEAPwBezGZouwSnSA0kBmqHe5IkKCRMcp9MVM3BD0mpikGcDmFVl5cgzXI1HkTtOIMrXKCoNYV3hZIkxe2qYUWFuZA5Y5zvFXelTUooCSA+kBmHKW2MAkbfHAoggXErVcoyFkNMSRqBm5BEjbbe432EY4r5dVUMrapkREX8RyHL0xC1Fip06mQEkEDmPS1jMY4pOADJNt7T4emLHfiWxDFDJoaTVO6WJtTS5TvAQwYWBnSNzfnBGGXIcYyHskoVMmJYamcm5qaZKrJlKckR3uccowocHJctBABBDMHClZBUXPj+Hn88SV+Kk0FoaaZ0v7TUq6X1aYIJG4HQeeOG0kbSevlhla6MyaqLONWqSu+oozDeEKk6Ti72kzvsy1GnADOapRYKjUAAJkyB7oAO1yAbYp5vPl8oaMVKmh/aF5lEJAXpzFjJmQN8ccOzSmmFdywEjSf8MLHlaxxxIxtOyMSy+bUU1bQpDiIKxcC2k7x9Ywbq8URsktBQjQG+8ZBqUmSInlIvYW2g4VsxXL94liqmFAO0AWHMRjujnULOXUo7d7cgfOST/U4x7bTPcbiXvZpToGYdjOoF7gx3YIFhcdL9MBnzUB10yWA7xJOkg2IvHKLyMe8QpuDEQt9O2wEm8QYm+DdLIquUOo06gcnSR10Xs8NYg3CnlG9tVA7S6LFujVYGx7wB2A5/Q3I+OIjmCSJkxAA5bwLYI5XhAq0mKHvArz7oGnvajci/jivmMk9NASFINRRYmZkwLjw+mNdImuBxOGUhlDA6QbgW5yY+WDvZ3JGqlW8d4bD+HkBgeE75NZSNoJvcRaRa8j44YOwv9lVP8Q/241pk4Igitks5l2NMISrk3SHJAE3CkgHSRZuuOqHBmcGvWc98gnUCG56ZJ8APjGJux9QjO5i5BIbb/wBQYP8AF+JhaJRw7rUaoCA0EAMxLbja2LsoxljK/SKWTywFQEwwJgBCDMc4N9r+vng1mKeSeogLnUGi8wb7NPKfTE/BtBBFOgPvXDAye6sFZ7wXYg2HUkbDFzP8Ip5cNUSlTqapUgQAk3JkkmLC3KLReclG20rnBlr9nVVAkSAy/MR8ox0csGJjcneAYVfPx+uM/wCKcZeo0SVUbKLTFpMb9PpbBrsrxaAtN9Ta/EHltG9z4/U45rFBAMuEJGYbzfDadTmXMG92g8rKIwGfgns1fVcsRciLX+uHFNZFtKj1b6QMCuLUzzIPpHXxOL+WM5mfeKHDq6LVOX03bMagYNlWm6kTPMkWj15YLdi6s0NQ7p1m4ANwgExtgFlv/uI/x1PkHxd7LqP2ZSXZe+YUaTNhJhhc8vhioUA5mhYkYlPjGVVahIbUzSWLTJJvJEWkX6jAOrUliefl4YOcazjMxUrp8SoViPED/i2AjVeZ3xl3kCeUKLVGCKCWJFgJO+CXAs7Uy1ZqchdR9m61CVSzW9oAbqDupt1wMo19JDKYYHcbiMdVasku3eLGTe5JxJXIIPE1U6TtPcwkVGBIsxErtYn3fDDz2TroUAk2cFpJkBkINxynGfmpJJ2xo/ZekBTRgCSRTtO/dJ8hjdRKWbyfjiLoOj3dU/6fHGe8Ty6959Xe9oV0QZiCdUxG9uuG3tbxGotYqTpQgd0QTJ5zHTCsnEKqy0syK1x3tJJmJ0kXiTvyxWyckIZOl7WdbQBEELN94G0ROIzkg5K0gz6AzFr2ABJY8gtsGadIabNTpFmCs7AKEgXlbt0uFvyjBvs4MkjOtTOR95pQrTeK1NlJgg95SGNjbn7wOBMzIAkylw7LB6a06SsDAYoxLsw0AtUUKO8INlgwp8zinxPKjLMjvR9lUUSgMxVKuwdyD0aBBsQvOcPFPL0Rn1z1OoVoBGYLJUkU0UEAnde8pCr0OwGETtbxJ69U13JeSUSF9npQDunRcrOrqZ718UJkkaYI4hRbMF8wTpUQGsLMQdKqBcyFMW2F8DUzDbWPSRytseW2Nb7K9naFYqq0qLIERtTAtrYrE6W2PUwJJnwxU7a/ZyqnVl6UOFLNTSwYDdlERI5gcvLG2cDebeW2nMRF41USnoRimtdLLBEjvX3hveseUDpirwnLo9XTUFRkIMaPemDpIG1uY6TjuvkmZS5LNoUapEMkyBa+pFi7CN9sQAPTYMDpYRGkgyCsjYncH57csQOJnvLuQyD1m9nTgbmYiw3PjAM2vghV4TXiahExBAu0enLxHXDQ/Z+gKCVzWrU0qpDA2alUBAbUVvpEkwY3U4F5bLmlXOWrz7QDVSqGT7RI/e3I5ibgyMUBBGZqvTFhvAOZRVRKrS/tGZV1TAKwGkb8xb/jFihTd2OqAG3CgLbmO7ywc7WcJNRKZRk7oZtAAmd2bwJub73wucNrxpZjG5ifH57nBKMuMS/kaeYRyFD2DnVpWmxAD6ypEKROlT3jeOkidsU+K5cI6hJaiayFWmdZBNgZ2NwMFux9am4C1NOoDu6hIgWNp3OPe1gDPSRSNNNlqMwACogZgYA3MnYdcW05G0wIw08qVNWXqFqWkqHg2MWU3I3PTywY+yjs+c1Qrw4XS4FwTMqMKPGO0VOWpUAzLUmWex92JABgbC19j1jGi/YXP7PmIF/bL6fdm5xFSGtcS7HUcxR4nwSpwnPP7Ye0WqhdWpgkQXm8xBEYDZnjAr1mKzoWjVIBEXYkn5acaH29qGtl6RfdqDXvJ77Ab32g4ybhYhqk/wDbcfGBiL8msiTXjUDGKnlAgCE1G9ooKKrEuSdJsuwAiJ3vz5MHEqDCk6srqyoGAcAHTpkxAG3MXxW7JLVJrZqmKTNTcUlFVysKiidMbks2HLt9xCoMqfaUIFNqTJWDBhLEBlI3EhiOh+GMq2KDSZu1II1TDM0PvmH7qx8h+uL3CqkVKUcmT6jFXilILmaqgQo2joYIxY4Z/a0h/En+4Yuy5MHDYE01VT9x28wx/wB1sLvaXiLU3VEQIrC8gTMwLAx1w0Mr83Uf5f1bAHjXBVrVFLOWIECGRee0AYKMxAgTs52dzGbqtVT2aIpbVVIG5mQtiSb/ADwZzf2Z1KC6yzVSoDgKvs/hvEbmOmGTLZGrl6dNKCoRREkVH0LqszSedzHww1Zvi9UikHpKabezPtkcMEdraWG+knu6hvOBWszkQoUekGY9TyL1QB7MIumwMFm6aST4zflOEt8q6sVYFXBgg2IxoXaTs7UypfMOqugqxK1GDqCTpMEED0xX7RV0zNBQoBYFO8Y9oqkwb/iUg7g2xIcThTgRVo8FXTBJLb2iB+uI8/w16Sqx90yJ6EDn44YuA8AchyKGs0lDaTUMsCQD7rRsZ3GPu3PBfYCmUDLTqUwxRn16WvF+sX9cW8wNtiWNJUZMSlqRPOcaf2YT7qnFiRT8f7s8sZecab2cYezXUYACXmI+768sbDaDNJONdlhWq63NQtA90KB6TiBOylJV06WjeGqgCesC04ZDkUFRZEhlIuSbiCNz0n4YmyOUTU40rZug5qpxOnMpqxAfZvs2uYaqXpVs1U1mYqCnTU6Y77TO5JBgbHfArtJ2cqZNfZ1FLVGBC6fvEFOA2lG0g6teok/8l5+ycnXnJH415Tzf4YPdsq6hO9A3AmBJK2A88Bmr2MkDK5mafZ9wvOmui0yyoVhy9MlKa7kXtqMx6npOGDtn2QQIHUVHeoSF1Edxe8d58LscMfYDMlxWLG+pbFoixxB2w4gtGkhbYjSNPeuQ0b4zrq1KC3MtgYir2W4rSWqqFm0gmkwRpW4aGmNROoiG8MaJUq/dUjohlkSxkpAvc3JMDp44xXhNNquZUqTRKq3s4GnURe/QBQSWPQAXxomW7X06OUH7T3me4XVLMYJ81tF8ctbnCjkxhVlq844nnB+ySNXb2gDhhU1JpAlXKAgXEEAEauhjGcfaJwBMpnXWlT9nSOkosyASBqgyecnfnjTOyvaKlXcslwVFtUFCSO6xtz8OmE/7X6P36GIiQRMxsRjYUNUAG5gz1sh3EZM9nTSoUkRVRaoLsbAd5QxMkSDpCnle2F3tjnf2l6BoFqlWiSpZRMhreWkEXOwnDVwLJUc1w+gaqF5pBS0+5ChGm9/cGPuzPY+llX9q7e2P93rA7o5W/E0AX5fQW1RQo3lkvGk5ma8cz9UaQUKmokLAK8z3lB5G+1vHA3gmRBYioSQe7bl+8caF9tnFwauTAPeAe0zGrSB8Yws/Z9w41M0WJ7tPvW9CT4bAeeKvcK6i82VvM3MLcH+zTOUXL0ijKLqAwD+FjANrb4GfaHkCSlRmAZRBU902JsBclpb4A9Ma1kahSoL73+f8sJn24ZEGnQrSAAxH+IkWHgQA1+kYE6HxM22eW/eZ3V43EyEe+PI/TGw/YeRUoZqiH0vrVoBElShUm/LlI8MY1MuPLDf2X4NTqIKjAyGYAqYNoj0w+g80Ht7kRSKUhcJR573qMfzxkuTWapMSt58BO/y2w8cSYhGPeJCjckzflJwpcLC6qpI/Dv8Aum/wJi38scRnYygOJY7EcTpM7Ua7FV1moGvF7MrAXjYzg5277Q0GDUMtVNRJR6hFkGgQqrYSZIk+AHkqcB4JmA6P7NgtbUitykRM9B/PpifMdmswWKKvtA8EuBCGCfxbW6YFC5bI/hhws9GJ7xnhAd1qo0pUAiFJNhH5bYlyHBlWrTJZrMJDLpIM90RJ3j4Ycez/AA6h7IUWOl5sykldQEnumeUbRgTnc7TXMijUT71XCyYsZBUgzsZn1waqhV9UWWltfpziH1pr/wBk+oX8zizkVDVKZAC94rECx9PFRiAuOdb/AGD8sT8Iy7e0NUv9yh1E2jUF68+VhjMnAmoGYP4z2pRs2MtUUqlNipqLOtnkEkgbAxEeeLPabj1Iexp5dnLGC1mRVSl96QAeZZQOcEk4HcRzQzJVykvTdiSOYhY2F/e+ZwO4hrqZ6iLQrCmRybV70+fujAGrMbDIXEeM5xamYWu6inVpgujAXMd4H64BVfs7oNRSpRqfdq513nQpBEgk7C0/HkcffaD2crtlzUoIKlNQdcHvIs6tUfiAvcfDALL1ayZRaLMy0WCs4XUGYEsPZ25NpIJO+3nrUjPgDvMbHVQfiD+yRpUq1RK5CmGTW1QLp3B7pU6jbqMXe1XDf/p+VqU2LU5qqx6HuBZvuQpIBHXASRms17fMDRTq1NbimuwZjsPSTziTc41/J5PLVKRoaab0WQSFtI5QRB1WUzuIwZV0pbLe0C6jrNIC4n54JxpHZn+zFtV1BAi/3UcyBtiD7SPszGSpjM5d3fLs2lg12pk+6ZAup2uJBjecTdmXOkaYB1C5v/deeJIxMwwYZENpxExTGh9VNoNhyBU3m9jOLFHiTBnb2TENHNRsIPPywJ4hVqFCEOltfvLae9B9MUOINUViBVa38RxhZ1AQ7zVKC4yI8fZYNLZpCZZDTBkkbhiPPB7tPn6lMA0UpO0/3gLgCLkfxbYH9iqOnOcQibGjtH/bJ5+eCnHL1EF7ht46DpjQjJmWfTKvYntLVzXtxV0A0XCwiHmDPUnbc4C9vmVqVIVH0gQfdg2U2j13xa+zmkUr8QDBgf2gQD3bFSQfIi4wm/aJmWquyDekoABafwhp+f0xp09IZgOw/E3pQ2GKC5ks8aiCz79ANh6X+JwQq5MKH1WZQWXf8IBI9VJ/oYDcNp69Kg94E/P/AIwZqcQDBKTj96ZieZi29gYwQty1tz8/of8AEfU166zkfA/xCHYPiar7ZWC6DMT70XtbeR8xgx2z4XUrKPZo1Vgq+4pY8790bxpv44Scu6moom91Y7e6e6bbyIPpjZ+znblKdFabL/CumOXXra45nFOqsRcIecwa2lrOn1gZxE/7O8hn1qj275ijlqI7tF1ZBUZpsAwEgGWJ6xg/2l464OmmCNVmqclHMJ1P8R9MM3aCp+0UUdCQN5i5U7j5D54TONZc6CJ9Sf6jHnOrJN4U8RPWuXAPvM44rUbNZtySSlBSZN9rD1LH640b7N+DJToM0yarTJ30jYfnhay/ZdqdJsybLWfSB5CZ9Tq+GGnI5cpQRlMAoZ5XJIBwD4hflfLHEZKvJhQZspnTSJsygj4kn64EfbIx/YsvYGMwLG4/s33xd4hbOUFaQW7s+JUD46gPjiv9qy68jSPMZhAw8dDj+vTAPRbdRWZFw9MxSlAc25c74fex9QjLCDF2+BIBHywq8L4Ulaq4estEKN2VmkzsNPx9Ma/2P+zicqjpmUdW1QfZmD3iObTYjHtlYZ3MXlTjOIp8UzBhhMiFt07+AGVyy99qpC0lcuxm5FgoCjvMSXjbnhr7Z8MOXepSLBtAS4EbsDe564BZqnSoUabVNWqo4i+wQFhbpqZOeLKfWozyZi2ysccCFMjmqr1kWAVT3SQQ0FiSApM7a7gD3r+7h0q5OoVOmmi/4yCeXNtvljM8nxoF09kn4llmImJHos6Bedx4kY2FagIF0MiY0zYgHn54F8VI6VVNfcn8fSW6Cx78iwcDH35iDn8s9A02cBQXItFyFUgW/PFLtLwh61XL5vSBpdEblK6u6Y8DaT+8OQwx9usuRl1dVXVSrIw07nV92wg+DfIY94LmxWpExI5ki5PgD4/CBzwuTr2KBjjGd4e1Cj0iVKQP7gH+YfkMWuNFhR9kCEiNRmAomXJJ/igdYBEbYjWmlNiWdyadypbnyBgczv645ynEVqQ9QahPPbUGYSevK3KcHdRcFTImVKcmccDyTJQ0le+ZbxIPuz6fXHVDs596PaN3mqLpAHJbz4X58hgm3GURtXNo9Oe3jvi/lMwKlUOBsPrywm8/QxYwsGS0quhmWZWNJG42j6YThw2nRp1AmptWtwSbLpDDSPIsTi+mdC1c0n7r6gOkqGj54Xf2+q1CmR7sVbDdgajSPOT9MPvDmDOD8fiC9cP6eRBvYkBtQO/dHksQ3+7DfxPN+xFzZ4Km0Bi8EeEAjnhP7PcQP3tamuhar6UVV7oECRBnuzEX5YYu09UNk3LMTCyDcw2pdhECdO+HvTbVCJOp9VpjzwytTzOWalUAelUTSynmNjttfnyseWMzy2VWlUqU9RCpWZQdWk91SBJ64Mdi+IkMrd4rEPDTpB2LJElSRIcSOVrjFTNELm68At9+5gCd1nn54F6pANx3mnTE5Kzm2hoMibGZ/H154GZ+uCxB64MUxKNYi/Pl38I/E+NMtaoNFgxAvvBwnvTUdo2ofSN5uPZXKsubz5qLAZqMEgwYpQY63wTzcHMIIAs3/tws9ne1LGov8dQhu5plVSoVFxeIW48jzx1V7ZD2tNqhCjXVBIVmOhSwWAoPMIOvpgxlONoKpGd4Q7LOz5jPPUiPbhUOndaaBB9N+eFHtt2bEjMIpMUxrCqdJIUQzDcmLeg9XLsvxNHNY03FQawZAZRcEgHWAZ6xbbA7inHKCsKdWvSppG1SoFNSIgX3TqfTrjg7V407mEVHDa+0xLL1npuH0QZDKSsAiTEDmNxPhi3WragjsgDBtQKgxa7D4HFztDmy2YLKyMqlqSMplQJJJWN7sT64gzjsaSBZOiTI7u5iPUCcFV1BgdXfmNksfRn23nHZvhhzeY9mp00/xG0wbD6b4aBwhsulSjJJTvgk9CR9QbY++zLJTVqsRdVQNHWWPxjBfjBmvW6sjb2Ju8W5YAsQl8Mf7YNb1LopUf8ALn987RkyHaelmqKKp74UawI7pFjvyna2FvtJVZ6iUaZu559Op6Ab4rdg+HMPb1mEJZR/ERMwOe4HrgjQy81S7e83l3UB2va5+hwr6ohHLnntA0xWNZ57Qp2wKUeEoRLCmy3C3JJIMjlvPlhWyXaxyiUUVSzWVT3tQLFid42bbwwf7ZcT9nw4qBPtHAWDJJhrQCdvekHkcZn2M4K9XMpUHdVDebHci3W8DyOBSiW1my3t95tSxxGzjFLPnMUalXSlOm8quoEiDI923IfDD12g4eM7k2FPdwrgfxKQ6j1gr64pdql7gbpUU+h3xJw7PLl0mo2mmgIJOxUHUPmxA8hhMbWbQyjBB2xCCoIMzjsfw5HGb1qCQaYAYTHePXY2jGwcIzRRctSp91INgIE6mm0YzHslU1jPVIjXWUx5lj+eNDfiaZZsuamvSFLagpYAamnYcse8T+0ExOxOcRQ7TUc29BzmlBZq1JEcpTVp73tASgBYe5v0xn/bfNXy6jZVZvPURHyUD0xsn2h56maPsiT7QVPawFIhSp0kzuZIxhfa2qDXEbBF9JEn5nA5b+qPgfeEFQVOO8uvxEsmhQqgjvHwHX1+njjYuE1pdGn3qFImQTJBqfOPkBjDkyR0d47yd4sLDoN5/qMa12azIzaUly1d1q0KSU6kAaVgEXLKdRBmIM3viPEbPPrwB3/nEy6TpzS23eFe0tH2sUU06mINyQIUM3xtYYr8O4Ll1ogrpqB+9rBsxvMFdjc/zxe4jxClk+5IatU797s0QC0coiw8PPCfl8zXGdqsD/09fdSIYMI70LbUYNx9RhanSOa9AjB2VDnMY+1GRCUVRPeNtMySf1G2AeXpJlkf2t0p3eNzYbeJYhR5jBinSpTIFSev3k4sdtMxRocLcQj1SQoBAYglp7xMmygkTeYw1q6cNhDxxBjaWIAinS7bZdnOrLM5JmSQI6DyjBqj9oeWpqS2XqIALkaWER5zjPqVaLdMEGojQQwkRBETq5W6zHzwc3gHTsCcmMFqyOZH/wDMNSrUqVUAirLafMWB9B1GLYeeHLJSmwNQiag1EOzB1CxPr4YZuBdkkyWVAZJzFUSSVLmihPQAkBQRtzwtcQ+yhqa+3bNApquGpMjEaoMDURzMYWIVpORwsGtGpQsHcAzqU6QplgwsoQ0yee4IIuDfcYa+I5AlHXW3fF5+7B/yrf1YnyxLluztAqVclgqyQI6SPqPjhm4VwGgqwFItfvtyMdfA4hP/AKOlNnQ/p/7ALvDSTlGma9h+KCi4D+6hK1N5S9qinfRMBxys3kyDKl81WuFPtGb94XQRsb2O+BXFOCU6PETpqOoZgw7mszsYg+HMc8MvHOHIjUmUsgqAzsl1UCwBMCIsemGNto6jphZWcZ4zMKlFd2GgxqZCsP4uX+PGe8VSn7R4ksah39ZxorGE3kah4z3/AJ4QOJKFrMwmQ7HfaZGBAfeF49o7ZXhlaFmrSBUk2VrFpndh1OJ2pjJha1SsihGa+gydc91YaSb7eGCroeg+eAfabgxzVD2awrBgykzEjrbmCRhiYEDvJ8n9qCVVWnp0GrVFIktLBSvdbyZpUx7o6ziXtVmFy9M1Qoasy+zWbwLDnyED4YU8h2FWmy1K9UsVIYKg0iQZ3NzfwGJeNVmrNFz+FRvgCzqkpOCMmP8AofDbOr9Z2QD9z8fmBuFZYEqzyURwR/E1tX0Bxa4/n1NkICahEc4Nvz+WCeU4R7JCszsSDcExfAXjGWDEQoEbnaSTgg9VXoGlxtzG/wDpbEQgLuZofYbhv7PkjVmXq/eH1so9F/PFjOZbL1ZJU+2caS86gLySF5WnbCZw3OudNKAAhC2mWAH6KMGaGQRqqaVdWJidZNjbmMD1WCxXYfvEXX9O1DJ5nf7RoNWhTyyrSJFMDeDIA3N9zf4kYH06Z0GoRpNTYRsoso36Ympdn4hBPslJMsbuZkTH4QIA8sdcTsIAA8r485c/mPkcQFm1NntM27b9oWq1EpqT9zIXf3yYJF+UAD164bfs+yP3DVIj8Cc7nuztyMH1wk8S4JUbNLaWclpFxqLW3FxJHLrjX+B8PFKjSprsrfGBH1g4r4haqUqi94fSMCc9p8sP2ap5HT4EEgflgF224Xq4XTEHVQ0VB17pCv8AJyf8uCXa/OEIij8Tbes4tDiAr5JqbwGhlHncLA3Eg4z8NytZbPsf25mzrlZnPZXOVUo1dNIsrVRJmDIWwjpBmcbYlH2mTpsy6WNIkg/hJFx6YzXs9Jy/ekE1uf8AhH641Uj/AKVf/T/LHrGXHeKNQPaZN9qHFqoz1dBTDIi0wCGKtenq8j8uWMuziNUfWQVGlYkQSAABHWQOWN07V5jKPnMylSmWqIitLe5ZQDzubCZ5T44yTiecNWoWbZtuWnpHS2AVsDXMoHHJhRXCAwfUoN7M1BMIdMgx3mB033PuseXuxzw99j+0a06YQIxCnUXUGVJk947T3Y6AAgdcJ/Cqv3brqNNSxOsgEMQh7sm3Swvc9cH+AZundAwYFrHSCWaBHdlQACTDFpBgAXvduJshwcw7muIe1L5qqp7jBVbSpZVKmAJiJIJPIyOuOKHFNTUzSFQy9yU7sc5I6Y4zJ0UWRlBDm4dd45CLFe8NiRtirl+LezXRTREXoAQL742qUkbQa8gNvzG6nmWH4k+B/XGb9r82zVaiapVX1bkyxA1G/nHpg1X7QFUJKifPnywl52uTJJud/Hn+eGPTVkZZpahQfVJ6WZ03JFx+eNN7J8JSnlWz9aahRPaU6Vu6I7rHqzRabAeO2SjvMi+A9PHDwe2Hscq9KNQqgUzzhQCo/wBNo5Rgy0PZWQpwO8PUkj4nmW7U1E4nTzDOYeaR5AK4jblDaT6YcO3eT9jRpKsAO4GkTZinfO8XKztufOck4lXBAKkyLjeQQZG4w+8U44+bp5Ekd5pcwQZYgA7bd6fjhJ4pWtNfp4xiZuv9TaEOCrqDNyeppH+FO79R8sMWTqnQD+8s+pLNgfUyooqlMf3aR6xc/wDkScFatLQKC9Sq/FTjwVjauJpAX2l8JWrlKtWIqUIZWFjEqWFuUE28Bhe4Vmy1GiH1OAGiZeBbrMY0DiNEVKb022qVFQjqIQsPgDjPlyD0KS27qO4UzZkJlCDz5T0NjGH3g1xKGvPEGuUYzLWYollAGpLkwB425YG5zgK1I1D3Z/CRO28b4K5PiOrexxbXMzth/iBQyw8MRVjCkgS0WG0mLYugr4j4H9Me+yU7MPW38sMsiAjmIebzDBZqf2jCWMGBPIdMUci0E1XQlQdKxvJ/l+eNAzPCVfdQ3Ixf6YW6nZdmeogVhTDEjTMCRIDDphTdQqXea/B+PvPb9D4qt1XkqMED3+0EjMVCO8IDbXBm/hgBxOpNRV5kg+gw31uFVVW1MtH7o39OWFPiXAqtHMK9f+8XV/hOxXzG1uowCag7tYowo425jKzrEQJVqBYnffj6wz2ZyxqVSRtcn4EfmMMzUDTIbVBBmQTIwN7J0Ss23Hob4ucXBaoo/CFkxtv/ACwZQdPTH6/z/qef8WXzOvUHgKPz+ZXr9sMyKqoqrV1m09xh/mW0eYOL+c4r93rrKViJA78T4iPpipwfL6matAA9xPAA3PqbemLPF6BejUVRJ0mLbxf8sQPD62TURv8AESWsvm6RxJuF5JKgFdRMCFJBG5IFjfqfXDLQp9xI5KTihlckUoUkFrD6ADBOnTho6LGPEXvrY/WNFAUYEBcWyXtHE7KJ/r44FUVVRUMd7UL+EG3lbDXUpWdo8PlhVNOTUjoD8DH54mtjjHaaqZPQp6QOeqsxHkYj5Y0gj/p0H/4//bhR4Pwdq1FWCg6THKQRH8sPWXywNNAZ9wDytfHu6W10o3uB9olYYciZH9pGV052roJBqKpaRIMi8fDCsOD0YAhpHMmSepw/faDkj+1zyKKASN4kHC3UyxCm39H+eCK6UQFgOeZR7XY6YrU8ihpsfxajBJJkAFrCCqyFMht4sOlrJUbFRB1gqGVSQRbUTH4YMTBvOPMmp0XDhGAmSClMN7RdbAjcKBB7gHrBI5cU6avUWGI1d9ixKEQFYEWjxgn3xgExiJZr8NHusTK2JMDVFtViZ30zayriNeDL4n1xYykVFUrqggESbgGSFN5sOvW1oAl/ZcH1L6BiLrmOs5it2jphGWmvTUfWw+hwuZo4K8Yr6qznkCR/42/LAis18MsaawIxrXSgEmyYFif6jB45UPTfxYweh1NB+KjAv9mgDwAHqRJ+uCrvGX1dGn/W364MrXAIPtC6xgHMWqVM1aqU4gswUx8/ljXOCcEH7VRMALSpFrKAJnSuwxmHZulqzqHfTLQNzpW/yv6Y2/hdDTTqGQfwg+G/548n404Xp2J54EBDHzcStmO8SerAYtcfzEHLQbmugHpM/LHmWo3pg821fnijxatrzmXT/ty58z3V/PHiBz+8MAyYQz2Z0GmeZrsR6T+Qxn/D0Wrla5VodW9q6zbq1vX5DDTxit97l592Gb1a30+uFDJdmAcznKZ1N7NA6ssgWCNpgdU1GOqmMOfCXRGJPsPvj8iUu2SUkzH8XzxYTPEbNjhUy/JvkcTLlaJ2cfPHrdIifUZphrAj3RPgT+c46OjqR5j9MVfaY7D9QcE4g2ZZGWG4IPlvifhphWcfiJ+At9BgazyLbmwwRrVfZUlQbgAfrgPqAWISG9MQqs8rNBJsL+f5HCz27yobLqwF0qCbzAIIPzIwyrnTEEKfGAD8QJxV4pl1q0aiQQWU6YMiRdZt1A542dToKzCt8WBvmR9mVD5BJMGmfr/QwMz4GqpeYt8B+uL/AGJacqwJAhhvtvgfWy5qQg3qN8pk/LC8kmsL8xqABaz/ABLXC8g3sEMWInbqScSHKH+r4KLSKAABlAtzHlj41usHzGGSjAAidzliYp//AA9/2oD2lUKQGUCo4Av3uflt1xe7Z0a1GlTq0q1VVkrUhz7sWPlO5GL9VQczSsB3W/3DEvaria0MtqckAuFsAdweR5QMKLOnqNunSP2jiuw+SGiZlHqPFQVarlDMGoxkbHcxtizl9Brh6ntwDZjJjYkTpOq9hgPwniCU6hVG1JPd8jeD5bYM9qeDDMUkr02VGXu1CTAZT7sxzBt64vXXWDpZQf0kX+pQ6HE0fgHHqCoFVqKDpZfUybnxOGGlxOmf7xP/ADH64/PC8GrrcVFbrFQW85xbp8PrbFx561t0HvYM0jsIvB+ZsHbPM0GyrSyF1gp3hM6gDEXNptjMOIVh7O3XrERJBPgCATzgHE2UyrAAEzffUv67nAjtVUpBhTqMQ8SpuQsmL6biQG6+W0wx0oRLIoZwZ0nDWplGFP3gwVWVkZryFJY6VUh4MQYhTGIuM5gyqKzMrHVJCs+kEqoIBgkBpmIlpMna/ToONJYs0JpUhWdSzjSwBCDQ2jSSXloY3I2E9ruF1qL/ALSrh6Z0yOhEEd02juzOA1BMOYhee8s9mc+RUCuNJqFgRqY97/Nz7sQsjnIkDDTWIRWbkoJ+AnGT0+KNZ9U6SGA90qRHuxYCFA6eGNI7QcQB4e1QG1VFAE/vET+eD+m9jArk1OMd9pmuZrzJ5k38yb/XFbK09dQDlM/P+WPqj/rizwZLs3SB+eGY9bgRkN2AhHMtCOergfMfpj3iVbTll6FoPqG/MjEWcP3Cnq8/XHPEO9lD4MD8IH54Kdtmx7QknY/SBcnViqhJIGoSQYMTBjxg4/QnCEJypUtqcySYC6iRuQNidz4zj875SooqIXBKBgWA3ImSBjS1+0RBUL6XFOQJUzvtax5Y8T4zXbcqogz3gSYByZorU4qJ0Cz/AKcKHCa5qZqpUPvNJHgADpGLee7c0DSLqX/syBKFbm2+w3wqdnO1tFswQZRiSFLEFWJkb8p8cedr6S4qfSYSHC8w92i40sCI+7ET5YVeGdoqb1tYcpmCw0sJiVmLzBnuiI/COpm/xvgdYodIsASZIgACST8MZkrWJ9cP/Dej8rLON/mCX2hgFUzZM/kEbRWpovs6o1RoB0ttUXbk0+hGK1XJoTIpIvkDf5477EO9TJKask62PvCOV4FwYAmfDBt8kvjh5SvoAJzFj7NL7ICLjc2jHs7/AND+oxycwOnKf+TiqOLURU9n7VBUOylgJtYXtPhgwnHMwAJOBDXBMv7UlwZAJg+IMH4HEGccl25QSPhjPu1wzeUrCnlq7BTRNVhSbTpEnUXg2J5Hc2ww9mlallqSVWmpBLSZ3YtBPMiYv44FqGpy5hdvpQIIY0nl9ccyRuYx5+0jxvz3x7+1CNj8OfrgqCSfgOSAy1UA3LkQP8dvlimVPtCQLINPqd/lin2MyWZpNWbMPppASi8t2JYkgGRMX8cEV4pSqf2ZBPOAfC/zGFlQBsHtG1pPlH32k1PPVAIG3Sf6GPv25+aqfMR8wVxFRrEiyz8MSQ/T4xhiQIrzKlOqzZmnICgKbCfCdyTil9ovD6taii0lLlH1EAibgqN/H64J5dWOYE/hSeu5/ljrK8QCZmoK6kU2KpqvAgSNtjYx54VP/vRvWD5AmRUOF5mk8tQrDr9236YceFN7fL1aPNkIAP7wuvzAGHQ1jTYwDAJAN7id7HC62VCZwsDC1RrHPvTDj4wf82NLqyo1iZ9PaGJrMz6kLXMR/QF8EMo28GLQT9d/Llh64p2ySjnaOVKz7ZRJhTpZmKqCIuDG/jg+aaH3kT/9SH5gTjVBqGRBnOg4MznKrBkEkfywMzFFHzZZ5UEmWIMkAFQV8ZAjyJ5HGrjKU/wpQP8AkAxnVemFztRWVtKtUlVZFMM0D2erclT1BPhtjO4aRNunILQln+HRXp0wLC5VjqYMtng9I0RzMTa8k+2/Zt6mQJjv0x7TSZvAOodCQDN+mPOyQ775gH3pCmSQQYk3uHOmTO0gcsND5jUL3nfxxNFZ0/WVvsGv6T8702UA+O09Be3nOG+rxHXwakDuK2j0AZwD6EYF9ueyZymZPsx9zUlkv7onvKfIxHhHjjurQ9nwygJk1KtV9toVUA8dyfXGlAxZiaj16TF6rscFuF04TzBP6YFVBsMHaAgsv7qYb0D1Zh1Q3zOc5T/6dPj88d5fL68tUHSf9tvmMXqmV1ZdV56cRcAeJVtmt64LKer6iEad/wBIl0MXHfugDqAfyxAlPTV0nkxX5xifN0ipjyB9MIHHpisjb9Y25LLivSWiSRr7s9J5/nhQzeSehVanUEMhg9D0I6gi+HzsXlXetTNPTrRSw1+7tF/jhl7adgxnKZeiy/tFEaYneBJpk+tifzwLUmVJndRZpcD4grhfFWzORdUP3nsynxGkX6Xxnrdj82CVGXqtBIkISD4ztGGLsHxL2VY0qkoxlTIiDOxB8RjTG4fUGymItp5fA42rOsYPIg9o0HUvBi12W4OctSKVD3w0SDAZQBpIB9cGjUt9Lzid3qruWja//wDWOFzC7GnSPpB/PBI2EEO8kFMi5UEeOB/E+F5TMWrUBI/EO63owgx8Rgo7nn+n8vnivUQdJ9Pl/Rxod+ZQbSpwbsvlqVNqdG4d1dyxDsQpBCyAIFvmeuGRU6RhafhaTKiG6gkY+XM1qR31jxF/jvimMS/MYaqA7ifhgRxTh6kqSXKBu/TBI1A2uVIaFmdIMH0x9l+0SGzyh8bjF/QlQbhh4H9MQdxiSuxzPOK0UTLJRoIoV7kKxNgerEncdemBOUIpWI5AX8B8+eCH/wAHVbrPqZ+px4MjAi0dDjNFCzaxy0hObBMxPTwxKucPUj4NiGvw8dI8rfywD4uKi6VpvTUsSC9Uxo6EDZjjVnCjJg4Qk4Ea+G1lC1cw7BVUambkFUX+Qwm8Gq1801XMZiUpVc1SenTM20EE25AIEHib4+fJZ6pRprmKlD9ncyyUZLVNBEBzFlmDY8sXWqExckTN7iZmfPxwvpXUdXvGNtgAwO0bUrdCD64DdpPeoNFxUK+jL+qjA1s003Hywtdo+F18zWUlmNNR3QGgqSO91sYU+mC7hlCBA6TpcGF+zfChWrV8/UOpxWKUui06Z0Fh4xN/A9cPDU2GxBws8Czi0aK0Vp91REee4vM/ng1S4kjDmPMf8jE1rgSLG1NJ6mZK/hn4ETjypwwCiFcAh+85I63PlfEK19VZADI3te+w/PBrPZxKauhGt2WdO4VSY6ddvI4CvbXYF9ofQPLqLdzKGWqhVCJAUbCBHpEYmLg7qD5WOAgVekHwJH8sdBm5P8R+YjDHEWbwN9ptNTRpEA6tREbyCBP0GEfOwMuiz7paB+7q0mP9OHntrw2s1KmWAhWJsdgQLkbjbGdcVpmlFMnvbt5m8egjGVIzcSO0bdPtWMytkaeqqo6nBB3iqfGx8se8Lymggn3j8hG39dceVGAqEkWOHCLoXf3hijAhmhW+GIa9MLqI6ziPhp1SBfniKrnFII1SRuBgguMQjUMbwQ+V1V6gPNiR574ucVy/3CkkTqAI2IvY+IP54ucPywqVCdg1p6EbHHdegKtalTbUUUTqSGB77XiRNh15RhP1ChUZjBLKwVB+Z9kOJ+wKgDvlG0HmrxFM+I1HaDMRjU+BcOFHLojMTUu9Rj3tTtdiTz6emFvh/Z7KmqlWXJpgEhhY3Og2mANLHxkdMM4zAOxwJRjQMRV1RJsMTPtE7MQf26kRqUgVQN2EwHjqLA9RHTDnwLN/dUkd4qFZJADhO6NKveQxv8gd8fVHBBUgFSIINwQdx44Uuyk5bM1cmxuwY0GP41YEpPiGET1xS5Sp1rL0MHXy2j1mM2yEggMORFp69bg2PjiD9qpn3qfxAP1x5ma7U3YEs6sdU21iRK6ZgEXEg+JHTEIzDHcA+YxtXkjeCuADtJnyItBI5xuP1xXIKmWHruP5HBk0emIzlsa6pniBmcMRH4tvz/oYg0zMAkX6x8/0wUfJoZAGk/wiP5YrV+FPcgzPkD9cTmWxBz0gd1nz2xSrZI6tSGD0U/mLD44v1zpYzItzBn52jHWsDaPXr5bY6dIMrxOusBgHG19/iv54IUeO0z74KH+ISPl+YxT9kTvYxv19BbENfKWuB6iPocVxLZjFSqqwlSGHhBx2aQPLCYMmymUlTyKsQcXstxquliA4H7wg/EfniCJGYxmjaBAjoB+WIK+RVveUHx/q+KmT7QUxZqbU53MFh8R+mCVHP0n911PgDf4b4pjEvmCqvBB+FiPn9cDs1wOpvGrysR9MNZp+Hyx4cucWzKxDqU3Q3Vh5iMfJxf2bKxQEAzB2kcjtIPnh7OVMcvhipX4JTbdB6W+mOJyMThzmQ5X7QqDIHagmpYEJpMeX/GAeZ469RnqBoZ22ImFAMC/LvcumCzdl0/CY9Af0xQzXZyovuw3y+RBvgeqnQcneb2WFxiVF4xU/EqnxBP8Axj0cWU8iDvdSfmMVlyxUkN3T0Nj9MfN/UYK1QfTAOc4VUNX2mtaiA6tMmCJmCJwsPxAVaxqVCJLSR62Hlyxo2hTYrOKuZ7P0n5fGD9RjqwK/7YSl5B33iemfVWlmjp18cV6/FBMqs8tpw3r2epoY0K3nY/SMWaPBsvsysp8VkfEDbGrdTYdoSes9ohjPGDcieQt6WxUOb0mQYxq1LsrRYd3Sw8IPxxDX7EIR7qj0xmbXIxKHqCYM4P2UqlUr0KlOpSZh+KCJMc7ed7emLfYbg05ltSFZ70D8IYE05j3ZG09cWMj2er0GBprTK7MpOjUOkwR8Rhv4bnHSkyhNDHowKloHeIHjaOkYFtexwEPE1HUemU34qAzaPdBKCIM6GKk/+Wr+jj5eIqfeCn5HA/LcCdERPbGVEe6I94ttPVsfVeH1x+4w8LfXGlYCqBF9jFmJhRK1M9V8jOFztFkmbOZRqQVtBksSQUGsTMbjmB1HjiR1dfeVl8QMdLoeNTkkbagDHriXXUuJCNpbMauI1FcKaYmJBMzMH8jI8higXI5H54rUSdgR6WxOmYcc8WQaRiVY6jmMs45E47GOGOJlJyVx5oHTHXLH046TIqtBSIZQfA7YG5jgCmdB0nyn6nBap7uOU2x06Lz5F0B1LIHMEkfAYpq8XBB+uG4c8LfaIaWXTaReLT59cWBzO4kJEkSQee5xGyyPLxsficRjHtNt8TidnM7i17zyuR5Y4OSpvuIj90AfPHX9fLHHGToC6e7MzFp84xBE7M+9rWpH7uqyr+6/fn0iwwQyPas7VUj+JTE+hv8APFRlAiOY/TFQKDuOf54jEnMcslxKnVHcYN4TceYxYK4zN20tK2M7i3PGj8McmkpJJJG5viCuJAM79nPXHBo4tjHpGKy0GVqKkQwEHqMD8x2VpsO4zJ5GV+B/XB58QRDCLYsJEVsx2arL7pWoPDut87fPFFsuVIDqUPRrfDrh9Jx86BhBAI6G4x06ITJ1HpOOtUCwx7nxFdlFl6Db4YmTl6fXFsSZUrZNWIPut1UwflGJ6dSsg7tUkfxjX89/njwG5x7QPveWOnS1T43UHv01YdVJX6zixS7QUWswZD4iR8ROIKIkCeuI8zTHesNzyxXEnMM0Sj3RwfJgflyx2cuRhM4kgCyAARzGDvY7MM6kMzNG0kmPjiMToV0nETZJW95VPoMXn3x4MdIgurwWmdiyeR/XED8Hqj3Kk/4hH64NHEJxIkT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0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Ações</a:t>
            </a:r>
            <a:r>
              <a:rPr lang="pt-B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t-BR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75656" y="1600200"/>
            <a:ext cx="612068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b="1" dirty="0" smtClean="0">
                <a:solidFill>
                  <a:schemeClr val="bg1"/>
                </a:solidFill>
              </a:rPr>
              <a:t>DESFILES 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11 marcas e estilistas. 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IDEIA MODA – 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Mostra de Novos Talentos- 10 participações.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PRÊMIO JOÃO TURIN DE INCENTIVO AOS NOVOS DESIGNERS DE MODA</a:t>
            </a:r>
            <a:r>
              <a:rPr lang="pt-BR" i="1" dirty="0" smtClean="0">
                <a:solidFill>
                  <a:schemeClr val="bg1"/>
                </a:solidFill>
              </a:rPr>
              <a:t/>
            </a:r>
            <a:br>
              <a:rPr lang="pt-BR" i="1" dirty="0" smtClean="0">
                <a:solidFill>
                  <a:schemeClr val="bg1"/>
                </a:solidFill>
              </a:rPr>
            </a:br>
            <a:endParaRPr lang="pt-BR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75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bg1"/>
                </a:solidFill>
              </a:rPr>
              <a:t>EVENTOS PARALELOS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9"/>
            <a:ext cx="8229600" cy="2232247"/>
          </a:xfrm>
        </p:spPr>
        <p:txBody>
          <a:bodyPr>
            <a:normAutofit fontScale="70000" lnSpcReduction="20000"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Oficina de criação</a:t>
            </a:r>
            <a:r>
              <a:rPr lang="pt-BR" sz="3600" dirty="0">
                <a:solidFill>
                  <a:schemeClr val="bg1"/>
                </a:solidFill>
              </a:rPr>
              <a:t/>
            </a:r>
            <a:br>
              <a:rPr lang="pt-BR" sz="3600" dirty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			</a:t>
            </a:r>
          </a:p>
          <a:p>
            <a:r>
              <a:rPr lang="pt-BR" sz="3600" dirty="0" smtClean="0">
                <a:solidFill>
                  <a:schemeClr val="bg1"/>
                </a:solidFill>
              </a:rPr>
              <a:t>Seminário </a:t>
            </a:r>
          </a:p>
          <a:p>
            <a:endParaRPr lang="pt-BR" sz="3600" dirty="0">
              <a:solidFill>
                <a:schemeClr val="bg1"/>
              </a:solidFill>
            </a:endParaRPr>
          </a:p>
          <a:p>
            <a:r>
              <a:rPr lang="pt-BR" sz="3600" dirty="0" smtClean="0">
                <a:solidFill>
                  <a:schemeClr val="bg1"/>
                </a:solidFill>
              </a:rPr>
              <a:t>Exposições Temáticas</a:t>
            </a:r>
            <a:r>
              <a:rPr lang="pt-BR" sz="2000" dirty="0" smtClean="0">
                <a:solidFill>
                  <a:schemeClr val="bg1"/>
                </a:solidFill>
              </a:rPr>
              <a:t/>
            </a:r>
            <a:br>
              <a:rPr lang="pt-BR" sz="2000" dirty="0" smtClean="0">
                <a:solidFill>
                  <a:schemeClr val="bg1"/>
                </a:solidFill>
              </a:rPr>
            </a:br>
            <a:endParaRPr lang="pt-BR" sz="2000" dirty="0" smtClean="0">
              <a:solidFill>
                <a:schemeClr val="bg1"/>
              </a:solidFill>
            </a:endParaRPr>
          </a:p>
          <a:p>
            <a:endParaRPr lang="pt-BR" sz="2800" u="sng" dirty="0">
              <a:solidFill>
                <a:schemeClr val="bg1"/>
              </a:solidFill>
            </a:endParaRPr>
          </a:p>
          <a:p>
            <a:endParaRPr lang="pt-BR" sz="1800" u="sng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24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7ª EDIÇÃO PREVIEW INVERNO 2013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91680" y="2132856"/>
            <a:ext cx="5266928" cy="3057203"/>
          </a:xfrm>
        </p:spPr>
        <p:txBody>
          <a:bodyPr>
            <a:normAutofit/>
          </a:bodyPr>
          <a:lstStyle/>
          <a:p>
            <a:r>
              <a:rPr lang="pt-BR" sz="2800" i="1" dirty="0" smtClean="0">
                <a:solidFill>
                  <a:schemeClr val="bg1"/>
                </a:solidFill>
              </a:rPr>
              <a:t> </a:t>
            </a:r>
            <a:r>
              <a:rPr lang="pt-BR" sz="3600" i="1" dirty="0" smtClean="0">
                <a:solidFill>
                  <a:schemeClr val="bg1"/>
                </a:solidFill>
              </a:rPr>
              <a:t> </a:t>
            </a:r>
            <a:r>
              <a:rPr lang="pt-BR" dirty="0" smtClean="0">
                <a:solidFill>
                  <a:schemeClr val="bg1"/>
                </a:solidFill>
              </a:rPr>
              <a:t>06 a  10 novembro/2012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Duração- 5 dias</a:t>
            </a:r>
          </a:p>
          <a:p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Tema:  (a definir</a:t>
            </a:r>
            <a:r>
              <a:rPr lang="pt-BR" sz="3600" dirty="0" smtClean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9389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bg1"/>
                </a:solidFill>
              </a:rPr>
              <a:t>AÇÕES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solidFill>
                  <a:schemeClr val="bg1"/>
                </a:solidFill>
              </a:rPr>
              <a:t>DESFILES – Marcas e estilistas.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pPr algn="just"/>
            <a:r>
              <a:rPr lang="pt-BR" dirty="0" smtClean="0">
                <a:solidFill>
                  <a:schemeClr val="bg1"/>
                </a:solidFill>
              </a:rPr>
              <a:t>IDEIA MODA – Mostra de Novos Talentos.</a:t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 smtClean="0">
              <a:solidFill>
                <a:schemeClr val="bg1"/>
              </a:solidFill>
            </a:endParaRPr>
          </a:p>
          <a:p>
            <a:pPr algn="just"/>
            <a:r>
              <a:rPr lang="pt-BR" dirty="0" smtClean="0">
                <a:solidFill>
                  <a:schemeClr val="bg1"/>
                </a:solidFill>
              </a:rPr>
              <a:t>DESFILE ESPECIAL – Finalistas do concurso Criando Moda – </a:t>
            </a:r>
            <a:r>
              <a:rPr lang="pt-BR" dirty="0" err="1" smtClean="0">
                <a:solidFill>
                  <a:schemeClr val="bg1"/>
                </a:solidFill>
              </a:rPr>
              <a:t>Sindvest</a:t>
            </a:r>
            <a:r>
              <a:rPr lang="pt-BR" dirty="0" smtClean="0">
                <a:solidFill>
                  <a:schemeClr val="bg1"/>
                </a:solidFill>
              </a:rPr>
              <a:t>/Maringá</a:t>
            </a:r>
            <a:r>
              <a:rPr lang="pt-BR" sz="2800" dirty="0" smtClean="0">
                <a:solidFill>
                  <a:schemeClr val="bg1"/>
                </a:solidFill>
              </a:rPr>
              <a:t>.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5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solidFill>
                  <a:schemeClr val="bg1"/>
                </a:solidFill>
              </a:rPr>
              <a:t>SHOWROOM DE NEGÓCIOS</a:t>
            </a:r>
            <a:br>
              <a:rPr lang="pt-BR" sz="4000" dirty="0" smtClean="0">
                <a:solidFill>
                  <a:schemeClr val="bg1"/>
                </a:solidFill>
              </a:rPr>
            </a:br>
            <a:r>
              <a:rPr lang="pt-BR" sz="4000" dirty="0" smtClean="0">
                <a:solidFill>
                  <a:schemeClr val="bg1"/>
                </a:solidFill>
              </a:rPr>
              <a:t>07 a 09.11.2012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Marcas e estilistas paranaenses e mais participantes de outros estados do sul.</a:t>
            </a:r>
            <a:br>
              <a:rPr lang="pt-BR" sz="2800" dirty="0" smtClean="0">
                <a:solidFill>
                  <a:schemeClr val="bg1"/>
                </a:solidFill>
              </a:rPr>
            </a:br>
            <a:endParaRPr lang="pt-BR" sz="2800" dirty="0" smtClean="0">
              <a:solidFill>
                <a:schemeClr val="bg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Objetivos: transformar o Paraná Business </a:t>
            </a:r>
            <a:r>
              <a:rPr lang="pt-BR" sz="2800" dirty="0" err="1" smtClean="0">
                <a:solidFill>
                  <a:schemeClr val="bg1"/>
                </a:solidFill>
              </a:rPr>
              <a:t>Collection</a:t>
            </a:r>
            <a:r>
              <a:rPr lang="pt-BR" sz="2800" dirty="0" smtClean="0">
                <a:solidFill>
                  <a:schemeClr val="bg1"/>
                </a:solidFill>
              </a:rPr>
              <a:t> no maior evento de moda sul do Brasil. Atrair um número maior de compradores pela maior variedade de expositores.</a:t>
            </a:r>
            <a:r>
              <a:rPr lang="pt-BR" sz="2800" i="1" dirty="0" smtClean="0">
                <a:solidFill>
                  <a:schemeClr val="bg1"/>
                </a:solidFill>
              </a:rPr>
              <a:t/>
            </a:r>
            <a:br>
              <a:rPr lang="pt-BR" sz="2800" i="1" dirty="0" smtClean="0">
                <a:solidFill>
                  <a:schemeClr val="bg1"/>
                </a:solidFill>
              </a:rPr>
            </a:br>
            <a:endParaRPr lang="pt-BR" sz="2800" i="1" dirty="0" smtClean="0">
              <a:solidFill>
                <a:schemeClr val="bg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Estratégia: focar em marcas de Santa Catarina e Rio Grande do Sul.</a:t>
            </a:r>
          </a:p>
        </p:txBody>
      </p:sp>
    </p:spTree>
    <p:extLst>
      <p:ext uri="{BB962C8B-B14F-4D97-AF65-F5344CB8AC3E}">
        <p14:creationId xmlns:p14="http://schemas.microsoft.com/office/powerpoint/2010/main" val="104524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Comunicar o evento como Moda Sul.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Ser o principal e mais representativo evento do Paraná e da Região Sul no setor do Vestuário, unindo forças para uma presença comercial mais agressiva e fortalecida.</a:t>
            </a:r>
            <a:br>
              <a:rPr lang="pt-BR" sz="2800" dirty="0" smtClean="0">
                <a:solidFill>
                  <a:schemeClr val="bg1"/>
                </a:solidFill>
              </a:rPr>
            </a:br>
            <a:endParaRPr lang="pt-BR" sz="2800" dirty="0" smtClean="0">
              <a:solidFill>
                <a:schemeClr val="bg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Buscar integração com estados que têm semelhanças culturais com o Paraná – Santa Catarina e Rio Grande do Sul – para fortalecer a região sul como polo de moda e confecção. Fortalecimento este que pode facilitar atendimento de reivindicações e solicitações de apoios do polo sul de moda e confecção junto às entidades e instituições oficiais e particulares. O PBC será o evento oficial de lançamento de coleções da região sul no calendário nacional da moda brasileira.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0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Words>128</Words>
  <Application>Microsoft Office PowerPoint</Application>
  <PresentationFormat>Apresentação na tela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PARANÁ BUSINESS COLLECTION   6ª edição e 7ª edição</vt:lpstr>
      <vt:lpstr>6ª edição  </vt:lpstr>
      <vt:lpstr>Ações </vt:lpstr>
      <vt:lpstr>EVENTOS PARALELOS</vt:lpstr>
      <vt:lpstr>7ª EDIÇÃO PREVIEW INVERNO 2013</vt:lpstr>
      <vt:lpstr>AÇÕES</vt:lpstr>
      <vt:lpstr>SHOWROOM DE NEGÓCIOS 07 a 09.11.2012</vt:lpstr>
      <vt:lpstr>Comunicar o evento como Moda Sul.</vt:lpstr>
      <vt:lpstr>EVENTOS PARALELOS</vt:lpstr>
      <vt:lpstr>  REALIZAÇÃO</vt:lpstr>
      <vt:lpstr>CONTATOS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PARANÁ BUSINESS COLLECTION  6ª EDIÇÃO</dc:title>
  <dc:creator>Felipe</dc:creator>
  <cp:lastModifiedBy>Sinditextil</cp:lastModifiedBy>
  <cp:revision>58</cp:revision>
  <cp:lastPrinted>2011-11-17T10:27:34Z</cp:lastPrinted>
  <dcterms:created xsi:type="dcterms:W3CDTF">2011-10-06T13:13:07Z</dcterms:created>
  <dcterms:modified xsi:type="dcterms:W3CDTF">2012-03-28T20:13:54Z</dcterms:modified>
</cp:coreProperties>
</file>