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0" r:id="rId8"/>
    <p:sldId id="268" r:id="rId9"/>
    <p:sldId id="264" r:id="rId10"/>
    <p:sldId id="265" r:id="rId11"/>
    <p:sldId id="266" r:id="rId12"/>
    <p:sldId id="267" r:id="rId13"/>
    <p:sldId id="270" r:id="rId14"/>
    <p:sldId id="271" r:id="rId15"/>
    <p:sldId id="272" r:id="rId16"/>
    <p:sldId id="273" r:id="rId17"/>
    <p:sldId id="274" r:id="rId18"/>
    <p:sldId id="275" r:id="rId19"/>
    <p:sldId id="269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4885-66C1-4681-A55A-AD02F5060996}" type="datetimeFigureOut">
              <a:rPr lang="pt-BR" smtClean="0"/>
              <a:pPr/>
              <a:t>15/05/2012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DCDC-B724-4723-B18F-23A0D69E5B2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4885-66C1-4681-A55A-AD02F5060996}" type="datetimeFigureOut">
              <a:rPr lang="pt-BR" smtClean="0"/>
              <a:pPr/>
              <a:t>15/05/2012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DCDC-B724-4723-B18F-23A0D69E5B2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4885-66C1-4681-A55A-AD02F5060996}" type="datetimeFigureOut">
              <a:rPr lang="pt-BR" smtClean="0"/>
              <a:pPr/>
              <a:t>15/05/2012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DCDC-B724-4723-B18F-23A0D69E5B2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4885-66C1-4681-A55A-AD02F5060996}" type="datetimeFigureOut">
              <a:rPr lang="pt-BR" smtClean="0"/>
              <a:pPr/>
              <a:t>15/05/2012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DCDC-B724-4723-B18F-23A0D69E5B2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4885-66C1-4681-A55A-AD02F5060996}" type="datetimeFigureOut">
              <a:rPr lang="pt-BR" smtClean="0"/>
              <a:pPr/>
              <a:t>15/05/2012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DCDC-B724-4723-B18F-23A0D69E5B2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4885-66C1-4681-A55A-AD02F5060996}" type="datetimeFigureOut">
              <a:rPr lang="pt-BR" smtClean="0"/>
              <a:pPr/>
              <a:t>15/05/2012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DCDC-B724-4723-B18F-23A0D69E5B2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4885-66C1-4681-A55A-AD02F5060996}" type="datetimeFigureOut">
              <a:rPr lang="pt-BR" smtClean="0"/>
              <a:pPr/>
              <a:t>15/05/2012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DCDC-B724-4723-B18F-23A0D69E5B2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4885-66C1-4681-A55A-AD02F5060996}" type="datetimeFigureOut">
              <a:rPr lang="pt-BR" smtClean="0"/>
              <a:pPr/>
              <a:t>15/05/2012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DCDC-B724-4723-B18F-23A0D69E5B2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4885-66C1-4681-A55A-AD02F5060996}" type="datetimeFigureOut">
              <a:rPr lang="pt-BR" smtClean="0"/>
              <a:pPr/>
              <a:t>15/05/2012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DCDC-B724-4723-B18F-23A0D69E5B2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4885-66C1-4681-A55A-AD02F5060996}" type="datetimeFigureOut">
              <a:rPr lang="pt-BR" smtClean="0"/>
              <a:pPr/>
              <a:t>15/05/2012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DCDC-B724-4723-B18F-23A0D69E5B2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4885-66C1-4681-A55A-AD02F5060996}" type="datetimeFigureOut">
              <a:rPr lang="pt-BR" smtClean="0"/>
              <a:pPr/>
              <a:t>15/05/2012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DCDC-B724-4723-B18F-23A0D69E5B2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04885-66C1-4681-A55A-AD02F5060996}" type="datetimeFigureOut">
              <a:rPr lang="pt-BR" smtClean="0"/>
              <a:pPr/>
              <a:t>15/05/2012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3DCDC-B724-4723-B18F-23A0D69E5B2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Helvetica 45 Light" pitchFamily="34" charset="0"/>
              </a:rPr>
              <a:t>Câmara</a:t>
            </a:r>
            <a:r>
              <a:rPr lang="en-US" dirty="0" smtClean="0">
                <a:latin typeface="Helvetica 45 Light" pitchFamily="34" charset="0"/>
              </a:rPr>
              <a:t> de </a:t>
            </a:r>
            <a:r>
              <a:rPr lang="en-US" dirty="0" err="1" smtClean="0">
                <a:latin typeface="Helvetica 45 Light" pitchFamily="34" charset="0"/>
              </a:rPr>
              <a:t>Desenvolvimento</a:t>
            </a:r>
            <a:r>
              <a:rPr lang="en-US" dirty="0" smtClean="0">
                <a:latin typeface="Helvetica 45 Light" pitchFamily="34" charset="0"/>
              </a:rPr>
              <a:t> da </a:t>
            </a:r>
            <a:r>
              <a:rPr lang="en-US" dirty="0" err="1" smtClean="0">
                <a:latin typeface="Helvetica 45 Light" pitchFamily="34" charset="0"/>
              </a:rPr>
              <a:t>IndústriaTextil</a:t>
            </a:r>
            <a:r>
              <a:rPr lang="en-US" dirty="0" smtClean="0">
                <a:latin typeface="Helvetica 45 Light" pitchFamily="34" charset="0"/>
              </a:rPr>
              <a:t> e do </a:t>
            </a:r>
            <a:r>
              <a:rPr lang="en-US" dirty="0" err="1" smtClean="0">
                <a:latin typeface="Helvetica 45 Light" pitchFamily="34" charset="0"/>
              </a:rPr>
              <a:t>Vestuário</a:t>
            </a:r>
            <a:r>
              <a:rPr lang="en-US" dirty="0" smtClean="0">
                <a:latin typeface="Helvetica 45 Light" pitchFamily="34" charset="0"/>
              </a:rPr>
              <a:t> - FIESC</a:t>
            </a:r>
            <a:endParaRPr lang="pt-BR" dirty="0">
              <a:latin typeface="Helvetica 45 Light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3648" y="4221088"/>
            <a:ext cx="6400800" cy="1752600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Helvetica 45 Light" pitchFamily="34" charset="0"/>
              </a:rPr>
              <a:t>Maio</a:t>
            </a:r>
            <a:r>
              <a:rPr lang="en-US" dirty="0" smtClean="0">
                <a:latin typeface="Helvetica 45 Light" pitchFamily="34" charset="0"/>
              </a:rPr>
              <a:t> 2012</a:t>
            </a:r>
          </a:p>
          <a:p>
            <a:endParaRPr lang="en-US" dirty="0" smtClean="0">
              <a:latin typeface="Helvetica 45 Light" pitchFamily="34" charset="0"/>
            </a:endParaRPr>
          </a:p>
          <a:p>
            <a:r>
              <a:rPr lang="en-US" sz="2000" dirty="0" err="1" smtClean="0">
                <a:latin typeface="Helvetica 45 Light" pitchFamily="34" charset="0"/>
              </a:rPr>
              <a:t>Visita</a:t>
            </a:r>
            <a:r>
              <a:rPr lang="en-US" sz="2000" dirty="0" smtClean="0">
                <a:latin typeface="Helvetica 45 Light" pitchFamily="34" charset="0"/>
              </a:rPr>
              <a:t> </a:t>
            </a:r>
            <a:r>
              <a:rPr lang="en-US" sz="2000" dirty="0" err="1" smtClean="0">
                <a:latin typeface="Helvetica 45 Light" pitchFamily="34" charset="0"/>
              </a:rPr>
              <a:t>Exmo</a:t>
            </a:r>
            <a:r>
              <a:rPr lang="en-US" sz="2000" dirty="0" smtClean="0">
                <a:latin typeface="Helvetica 45 Light" pitchFamily="34" charset="0"/>
              </a:rPr>
              <a:t> </a:t>
            </a:r>
            <a:r>
              <a:rPr lang="en-US" sz="2000" dirty="0" err="1" smtClean="0">
                <a:latin typeface="Helvetica 45 Light" pitchFamily="34" charset="0"/>
              </a:rPr>
              <a:t>Sr</a:t>
            </a:r>
            <a:r>
              <a:rPr lang="en-US" sz="2000" dirty="0" smtClean="0">
                <a:latin typeface="Helvetica 45 Light" pitchFamily="34" charset="0"/>
              </a:rPr>
              <a:t> </a:t>
            </a:r>
            <a:r>
              <a:rPr lang="en-US" sz="2000" dirty="0" err="1" smtClean="0">
                <a:latin typeface="Helvetica 45 Light" pitchFamily="34" charset="0"/>
              </a:rPr>
              <a:t>Dep</a:t>
            </a:r>
            <a:r>
              <a:rPr lang="en-US" sz="2000" dirty="0" smtClean="0">
                <a:latin typeface="Helvetica 45 Light" pitchFamily="34" charset="0"/>
              </a:rPr>
              <a:t> Federal Ronaldo Benedet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 smtClean="0">
                <a:latin typeface="Helvetica 45 Light" pitchFamily="34" charset="0"/>
              </a:rPr>
              <a:t>Tecidos</a:t>
            </a:r>
            <a:r>
              <a:rPr lang="en-US" sz="2800" dirty="0" smtClean="0">
                <a:latin typeface="Helvetica 45 Light" pitchFamily="34" charset="0"/>
              </a:rPr>
              <a:t> de </a:t>
            </a:r>
            <a:r>
              <a:rPr lang="en-US" sz="2800" dirty="0" err="1" smtClean="0">
                <a:latin typeface="Helvetica 45 Light" pitchFamily="34" charset="0"/>
              </a:rPr>
              <a:t>Malha</a:t>
            </a:r>
            <a:r>
              <a:rPr lang="en-US" sz="2800" dirty="0" smtClean="0">
                <a:latin typeface="Helvetica 45 Light" pitchFamily="34" charset="0"/>
              </a:rPr>
              <a:t>, </a:t>
            </a:r>
            <a:r>
              <a:rPr lang="en-US" sz="2800" dirty="0" err="1" smtClean="0">
                <a:latin typeface="Helvetica 45 Light" pitchFamily="34" charset="0"/>
              </a:rPr>
              <a:t>Vestuario</a:t>
            </a:r>
            <a:r>
              <a:rPr lang="en-US" sz="2800" dirty="0" smtClean="0">
                <a:latin typeface="Helvetica 45 Light" pitchFamily="34" charset="0"/>
              </a:rPr>
              <a:t> </a:t>
            </a:r>
            <a:r>
              <a:rPr lang="en-US" sz="2800" dirty="0" err="1" smtClean="0">
                <a:latin typeface="Helvetica 45 Light" pitchFamily="34" charset="0"/>
              </a:rPr>
              <a:t>Exceto</a:t>
            </a:r>
            <a:r>
              <a:rPr lang="en-US" sz="2800" dirty="0" smtClean="0">
                <a:latin typeface="Helvetica 45 Light" pitchFamily="34" charset="0"/>
              </a:rPr>
              <a:t> </a:t>
            </a:r>
            <a:r>
              <a:rPr lang="en-US" sz="2800" dirty="0" err="1" smtClean="0">
                <a:latin typeface="Helvetica 45 Light" pitchFamily="34" charset="0"/>
              </a:rPr>
              <a:t>Malha</a:t>
            </a:r>
            <a:r>
              <a:rPr lang="en-US" sz="2800" dirty="0" smtClean="0">
                <a:latin typeface="Helvetica 45 Light" pitchFamily="34" charset="0"/>
              </a:rPr>
              <a:t> e </a:t>
            </a:r>
            <a:r>
              <a:rPr lang="en-US" sz="2800" dirty="0" err="1" smtClean="0">
                <a:latin typeface="Helvetica 45 Light" pitchFamily="34" charset="0"/>
              </a:rPr>
              <a:t>Outros</a:t>
            </a:r>
            <a:r>
              <a:rPr lang="en-US" sz="2800" dirty="0" smtClean="0">
                <a:latin typeface="Helvetica 45 Light" pitchFamily="34" charset="0"/>
              </a:rPr>
              <a:t/>
            </a:r>
            <a:br>
              <a:rPr lang="en-US" sz="2800" dirty="0" smtClean="0">
                <a:latin typeface="Helvetica 45 Light" pitchFamily="34" charset="0"/>
              </a:rPr>
            </a:br>
            <a:r>
              <a:rPr lang="en-US" sz="2800" dirty="0" smtClean="0">
                <a:latin typeface="Helvetica 45 Light" pitchFamily="34" charset="0"/>
              </a:rPr>
              <a:t>(1o.Trimestre)  </a:t>
            </a:r>
            <a:endParaRPr lang="pt-BR" sz="2800" i="1" dirty="0">
              <a:latin typeface="Helvetica 45 Light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052736"/>
            <a:ext cx="5733469" cy="2943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3930841"/>
            <a:ext cx="5364088" cy="2882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908720"/>
            <a:ext cx="7772400" cy="1470025"/>
          </a:xfrm>
        </p:spPr>
        <p:txBody>
          <a:bodyPr/>
          <a:lstStyle/>
          <a:p>
            <a:r>
              <a:rPr lang="en-US" dirty="0" err="1" smtClean="0">
                <a:latin typeface="Helvetica 45 Light" pitchFamily="34" charset="0"/>
              </a:rPr>
              <a:t>Análise</a:t>
            </a:r>
            <a:r>
              <a:rPr lang="en-US" dirty="0" smtClean="0">
                <a:latin typeface="Helvetica 45 Light" pitchFamily="34" charset="0"/>
              </a:rPr>
              <a:t> do </a:t>
            </a:r>
            <a:r>
              <a:rPr lang="en-US" dirty="0" err="1" smtClean="0">
                <a:latin typeface="Helvetica 45 Light" pitchFamily="34" charset="0"/>
              </a:rPr>
              <a:t>Grupos</a:t>
            </a:r>
            <a:r>
              <a:rPr lang="en-US" dirty="0" smtClean="0">
                <a:latin typeface="Helvetica 45 Light" pitchFamily="34" charset="0"/>
              </a:rPr>
              <a:t> </a:t>
            </a:r>
            <a:r>
              <a:rPr lang="en-US" dirty="0" err="1" smtClean="0">
                <a:latin typeface="Helvetica 45 Light" pitchFamily="34" charset="0"/>
              </a:rPr>
              <a:t>Fios</a:t>
            </a:r>
            <a:r>
              <a:rPr lang="en-US" dirty="0" smtClean="0">
                <a:latin typeface="Helvetica 45 Light" pitchFamily="34" charset="0"/>
              </a:rPr>
              <a:t> e </a:t>
            </a:r>
            <a:r>
              <a:rPr lang="en-US" dirty="0" err="1" smtClean="0">
                <a:latin typeface="Helvetica 45 Light" pitchFamily="34" charset="0"/>
              </a:rPr>
              <a:t>Tecidos</a:t>
            </a:r>
            <a:r>
              <a:rPr lang="en-US" dirty="0" smtClean="0">
                <a:latin typeface="Helvetica 45 Light" pitchFamily="34" charset="0"/>
              </a:rPr>
              <a:t> de </a:t>
            </a:r>
            <a:r>
              <a:rPr lang="en-US" dirty="0" err="1" smtClean="0">
                <a:latin typeface="Helvetica 45 Light" pitchFamily="34" charset="0"/>
              </a:rPr>
              <a:t>Algodão</a:t>
            </a:r>
            <a:endParaRPr lang="pt-BR" dirty="0">
              <a:latin typeface="Helvetica 45 Light" pitchFamily="34" charset="0"/>
            </a:endParaRPr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 smtClean="0">
                <a:latin typeface="Helvetica 45 Light" pitchFamily="34" charset="0"/>
              </a:rPr>
              <a:t>Fios</a:t>
            </a:r>
            <a:r>
              <a:rPr lang="en-US" sz="2800" dirty="0" smtClean="0">
                <a:latin typeface="Helvetica 45 Light" pitchFamily="34" charset="0"/>
              </a:rPr>
              <a:t> e </a:t>
            </a:r>
            <a:r>
              <a:rPr lang="en-US" sz="2800" dirty="0" err="1" smtClean="0">
                <a:latin typeface="Helvetica 45 Light" pitchFamily="34" charset="0"/>
              </a:rPr>
              <a:t>Tecidos</a:t>
            </a:r>
            <a:r>
              <a:rPr lang="en-US" sz="2800" dirty="0" smtClean="0">
                <a:latin typeface="Helvetica 45 Light" pitchFamily="34" charset="0"/>
              </a:rPr>
              <a:t> </a:t>
            </a:r>
            <a:r>
              <a:rPr lang="en-US" sz="2800" dirty="0" err="1" smtClean="0">
                <a:latin typeface="Helvetica 45 Light" pitchFamily="34" charset="0"/>
              </a:rPr>
              <a:t>em</a:t>
            </a:r>
            <a:r>
              <a:rPr lang="en-US" sz="2800" dirty="0" smtClean="0">
                <a:latin typeface="Helvetica 45 Light" pitchFamily="34" charset="0"/>
              </a:rPr>
              <a:t> </a:t>
            </a:r>
            <a:r>
              <a:rPr lang="en-US" sz="2800" dirty="0" err="1" smtClean="0">
                <a:latin typeface="Helvetica 45 Light" pitchFamily="34" charset="0"/>
              </a:rPr>
              <a:t>Algodão</a:t>
            </a:r>
            <a:endParaRPr lang="pt-BR" sz="2800" i="1" dirty="0">
              <a:latin typeface="Helvetica 45 Light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80728"/>
            <a:ext cx="5378329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1123" y="3645025"/>
            <a:ext cx="5332878" cy="3212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3200702" y="3172626"/>
            <a:ext cx="274261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ctr" defTabSz="1273558" fontAlgn="base">
              <a:spcBef>
                <a:spcPct val="0"/>
              </a:spcBef>
              <a:spcAft>
                <a:spcPct val="0"/>
              </a:spcAft>
            </a:pPr>
            <a:r>
              <a:rPr lang="pt-BR" sz="5600" dirty="0" smtClean="0">
                <a:solidFill>
                  <a:srgbClr val="FFFFFF"/>
                </a:solidFill>
                <a:latin typeface="Helvetica 45 Light" pitchFamily="34" charset="0"/>
                <a:cs typeface="Arial" pitchFamily="34" charset="0"/>
              </a:rPr>
              <a:t>Mercado</a:t>
            </a:r>
            <a:endParaRPr lang="pt-BR" sz="5000" dirty="0" smtClean="0">
              <a:latin typeface="Helvetica 45 Light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74639"/>
            <a:ext cx="9144000" cy="6394721"/>
          </a:xfrm>
          <a:solidFill>
            <a:schemeClr val="tx2">
              <a:lumMod val="20000"/>
              <a:lumOff val="80000"/>
            </a:schemeClr>
          </a:solidFill>
        </p:spPr>
        <p:txBody>
          <a:bodyPr anchor="t">
            <a:normAutofit fontScale="90000"/>
          </a:bodyPr>
          <a:lstStyle/>
          <a:p>
            <a:pPr algn="l"/>
            <a:r>
              <a:rPr lang="en-US" sz="6500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>Dados</a:t>
            </a:r>
            <a:r>
              <a:rPr lang="en-US" sz="4700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>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do Mercado </a:t>
            </a:r>
            <a:r>
              <a:rPr lang="en-US" sz="3200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Brasileiro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de </a:t>
            </a:r>
            <a:r>
              <a:rPr lang="en-US" sz="3200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Vestuário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:</a:t>
            </a:r>
            <a:r>
              <a:rPr lang="en-US" sz="4700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/>
            </a:r>
            <a:br>
              <a:rPr lang="en-US" sz="4700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</a:b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	- </a:t>
            </a:r>
            <a:r>
              <a:rPr lang="en-US" sz="3200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Movimentou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</a:t>
            </a:r>
            <a:r>
              <a:rPr lang="en-US" sz="3200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em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2011 </a:t>
            </a:r>
            <a:r>
              <a:rPr lang="en-US" sz="4200" b="1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126 </a:t>
            </a:r>
            <a:r>
              <a:rPr lang="en-US" sz="4200" b="1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bilhões</a:t>
            </a:r>
            <a:r>
              <a:rPr lang="en-US" sz="4200" b="1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,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</a:t>
            </a:r>
            <a:b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</a:b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	- </a:t>
            </a:r>
            <a:r>
              <a:rPr lang="en-US" sz="3200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Representa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</a:t>
            </a:r>
            <a:r>
              <a:rPr lang="en-US" sz="4200" b="1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4,9% do PIB,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/>
            </a:r>
            <a:b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</a:br>
            <a:r>
              <a:rPr lang="en-US" sz="3200" i="1" dirty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	- 2,4 </a:t>
            </a:r>
            <a:r>
              <a:rPr lang="en-US" sz="3200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milhões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de </a:t>
            </a:r>
            <a:r>
              <a:rPr lang="en-US" sz="4000" b="1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empregos</a:t>
            </a:r>
            <a:r>
              <a:rPr lang="en-US" sz="4000" b="1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</a:t>
            </a:r>
            <a:r>
              <a:rPr lang="en-US" sz="4000" b="1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diretos</a:t>
            </a:r>
            <a:r>
              <a:rPr lang="en-US" sz="4000" b="1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,</a:t>
            </a:r>
            <a:r>
              <a:rPr lang="en-US" sz="3200" b="1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/>
            </a:r>
            <a:br>
              <a:rPr lang="en-US" sz="3200" b="1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</a:br>
            <a:r>
              <a:rPr lang="en-US" sz="3200" i="1" dirty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	- </a:t>
            </a:r>
            <a:r>
              <a:rPr lang="en-US" sz="4000" b="1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2o. </a:t>
            </a:r>
            <a:r>
              <a:rPr lang="en-US" sz="4000" b="1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Maior</a:t>
            </a:r>
            <a:r>
              <a:rPr lang="en-US" sz="4000" b="1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</a:t>
            </a:r>
            <a:r>
              <a:rPr lang="en-US" sz="4000" b="1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setor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</a:t>
            </a:r>
            <a:r>
              <a:rPr lang="en-US" sz="3200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empregador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no </a:t>
            </a:r>
            <a:r>
              <a:rPr lang="en-US" sz="3200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pais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,</a:t>
            </a:r>
            <a:b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</a:b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	- 3o. </a:t>
            </a:r>
            <a:r>
              <a:rPr lang="en-US" sz="3200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Maior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</a:t>
            </a:r>
            <a:r>
              <a:rPr lang="en-US" sz="3200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fabricante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</a:t>
            </a:r>
            <a:r>
              <a:rPr lang="en-US" sz="3200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mundial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de </a:t>
            </a:r>
            <a:r>
              <a:rPr lang="en-US" sz="4000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calçados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,</a:t>
            </a:r>
            <a:b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</a:br>
            <a:r>
              <a:rPr lang="en-US" sz="3200" i="1" dirty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	- 4o. </a:t>
            </a:r>
            <a:r>
              <a:rPr lang="en-US" sz="3200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Maior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</a:t>
            </a:r>
            <a:r>
              <a:rPr lang="en-US" sz="3200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fabricante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</a:t>
            </a:r>
            <a:r>
              <a:rPr lang="en-US" sz="3200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mundial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de </a:t>
            </a:r>
            <a:r>
              <a:rPr lang="en-US" sz="3600" b="1" i="1" dirty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Í</a:t>
            </a:r>
            <a:r>
              <a:rPr lang="en-US" sz="3600" b="1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NDIGO</a:t>
            </a:r>
            <a:r>
              <a:rPr lang="en-US" sz="2200" b="1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,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/>
            </a:r>
            <a:b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</a:br>
            <a:r>
              <a:rPr lang="en-US" sz="3200" i="1" dirty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	- 5o. </a:t>
            </a:r>
            <a:r>
              <a:rPr lang="en-US" sz="3200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Maior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</a:t>
            </a:r>
            <a:r>
              <a:rPr lang="en-US" sz="3200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fabricante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</a:t>
            </a:r>
            <a:r>
              <a:rPr lang="en-US" sz="3200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mundial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de </a:t>
            </a:r>
            <a:r>
              <a:rPr lang="en-US" i="1" dirty="0" err="1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malhas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,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/>
            </a:r>
            <a:b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</a:br>
            <a:r>
              <a:rPr lang="en-US" sz="3200" i="1" dirty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	- </a:t>
            </a:r>
            <a:r>
              <a:rPr lang="en-US" sz="3200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Estamos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entre </a:t>
            </a:r>
            <a:r>
              <a:rPr lang="en-US" sz="3200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os</a:t>
            </a:r>
            <a:r>
              <a:rPr lang="en-US" sz="32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</a:t>
            </a:r>
            <a:r>
              <a:rPr lang="en-US" sz="4000" b="1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6 </a:t>
            </a:r>
            <a:r>
              <a:rPr lang="en-US" sz="4000" b="1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polos</a:t>
            </a:r>
            <a:r>
              <a:rPr lang="en-US" sz="4000" b="1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</a:t>
            </a:r>
            <a:r>
              <a:rPr lang="en-US" sz="4000" b="1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têxteis</a:t>
            </a:r>
            <a:r>
              <a:rPr lang="en-US" sz="4000" b="1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	</a:t>
            </a:r>
            <a:r>
              <a:rPr lang="en-US" sz="4000" b="1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mundiais</a:t>
            </a:r>
            <a:r>
              <a:rPr lang="en-US" sz="4000" b="1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	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mais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importantes</a:t>
            </a:r>
            <a:r>
              <a:rPr lang="en-US" sz="3100" i="1" dirty="0">
                <a:solidFill>
                  <a:schemeClr val="bg1">
                    <a:lumMod val="50000"/>
                  </a:schemeClr>
                </a:solidFill>
                <a:latin typeface="Helvetica-Light" pitchFamily="34" charset="0"/>
              </a:rPr>
              <a:t>,</a:t>
            </a:r>
            <a:endParaRPr lang="pt-BR" sz="3600" i="1" dirty="0">
              <a:solidFill>
                <a:schemeClr val="bg1">
                  <a:lumMod val="50000"/>
                </a:schemeClr>
              </a:solidFill>
              <a:latin typeface="Helvetica-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507288" cy="6394721"/>
          </a:xfrm>
          <a:solidFill>
            <a:schemeClr val="tx2">
              <a:lumMod val="20000"/>
              <a:lumOff val="80000"/>
            </a:schemeClr>
          </a:solidFill>
        </p:spPr>
        <p:txBody>
          <a:bodyPr anchor="t">
            <a:normAutofit fontScale="90000"/>
          </a:bodyPr>
          <a:lstStyle/>
          <a:p>
            <a:pPr algn="l"/>
            <a:r>
              <a:rPr lang="en-US" sz="6500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>O </a:t>
            </a:r>
            <a:r>
              <a:rPr lang="en-US" sz="6500" dirty="0" err="1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>Brasil</a:t>
            </a:r>
            <a:r>
              <a:rPr lang="en-US" sz="6500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> de </a:t>
            </a:r>
            <a:r>
              <a:rPr lang="en-US" sz="6500" dirty="0" err="1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>hoje</a:t>
            </a:r>
            <a:r>
              <a:rPr lang="en-US" sz="6500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>:</a:t>
            </a:r>
            <a:br>
              <a:rPr lang="en-US" sz="6500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> </a:t>
            </a:r>
            <a:b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>- </a:t>
            </a:r>
            <a:r>
              <a:rPr lang="en-US" sz="47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Auto </a:t>
            </a:r>
            <a:r>
              <a:rPr lang="en-US" sz="47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suficiente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24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na</a:t>
            </a:r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24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produção</a:t>
            </a:r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de </a:t>
            </a:r>
            <a:r>
              <a:rPr lang="en-US" sz="24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Algodão</a:t>
            </a:r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,</a:t>
            </a:r>
            <a:b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</a:br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- </a:t>
            </a:r>
            <a:r>
              <a:rPr lang="en-US" sz="24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Cadeia</a:t>
            </a:r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24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produtiva</a:t>
            </a:r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40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Verticalizada</a:t>
            </a:r>
            <a:r>
              <a:rPr lang="en-US" sz="36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.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/>
            </a:r>
            <a:b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</a:br>
            <a:r>
              <a:rPr lang="en-US" sz="2000" i="1" dirty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> 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>- R$ </a:t>
            </a:r>
            <a:r>
              <a:rPr lang="en-US" sz="40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20 </a:t>
            </a:r>
            <a:r>
              <a:rPr lang="en-US" sz="40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Bilhões</a:t>
            </a:r>
            <a:r>
              <a:rPr lang="en-US" sz="40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 </a:t>
            </a:r>
            <a:r>
              <a:rPr lang="en-US" sz="40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investidos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>  </a:t>
            </a:r>
            <a:r>
              <a:rPr lang="en-US" sz="24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nos</a:t>
            </a:r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24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ultimos</a:t>
            </a:r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3 </a:t>
            </a:r>
            <a:r>
              <a:rPr lang="en-US" sz="24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anos</a:t>
            </a:r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24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em</a:t>
            </a:r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24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modernização</a:t>
            </a:r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do </a:t>
            </a:r>
            <a:r>
              <a:rPr lang="en-US" sz="24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setor</a:t>
            </a:r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,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/>
            </a:r>
            <a:b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</a:b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>-</a:t>
            </a:r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> </a:t>
            </a:r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Concentra </a:t>
            </a:r>
            <a:r>
              <a:rPr lang="en-US" sz="40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15 </a:t>
            </a:r>
            <a:r>
              <a:rPr lang="en-US" sz="40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grandes</a:t>
            </a:r>
            <a:r>
              <a:rPr lang="en-US" sz="40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40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centros</a:t>
            </a:r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> </a:t>
            </a:r>
            <a:r>
              <a:rPr lang="en-US" sz="24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regionais</a:t>
            </a:r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24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produtores</a:t>
            </a:r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,</a:t>
            </a:r>
            <a:b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</a:br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- Tem um </a:t>
            </a:r>
            <a:r>
              <a:rPr lang="en-US" sz="24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imenso</a:t>
            </a:r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24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mercado</a:t>
            </a:r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com </a:t>
            </a:r>
            <a:r>
              <a:rPr lang="en-US" sz="24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uma</a:t>
            </a:r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24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industria</a:t>
            </a:r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24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que</a:t>
            </a:r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24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passa</a:t>
            </a:r>
            <a:r>
              <a:rPr lang="en-US" sz="24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a ser </a:t>
            </a:r>
            <a:r>
              <a:rPr lang="en-US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estratégica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para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o </a:t>
            </a:r>
            <a:r>
              <a:rPr lang="en-US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governo</a:t>
            </a:r>
            <a:r>
              <a:rPr lang="en-US" i="1" dirty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,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/>
            </a:r>
            <a:br>
              <a:rPr lang="en-US" i="1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</a:br>
            <a:r>
              <a:rPr lang="en-US" sz="36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- </a:t>
            </a:r>
            <a:r>
              <a:rPr lang="en-US" sz="36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Centenas</a:t>
            </a:r>
            <a:r>
              <a:rPr lang="en-US" sz="36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de </a:t>
            </a:r>
            <a:r>
              <a:rPr lang="en-US" sz="40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Marcas</a:t>
            </a:r>
            <a:r>
              <a:rPr lang="en-US" sz="40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40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Regionais</a:t>
            </a:r>
            <a:r>
              <a:rPr lang="en-US" sz="2200" i="1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>  </a:t>
            </a:r>
            <a:r>
              <a:rPr lang="en-US" sz="22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Fortes.</a:t>
            </a:r>
            <a:br>
              <a:rPr lang="en-US" sz="22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</a:br>
            <a:r>
              <a:rPr lang="en-US" sz="2200" i="1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/>
            </a:r>
            <a:br>
              <a:rPr lang="en-US" sz="2200" i="1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</a:br>
            <a:endParaRPr lang="pt-BR" b="1" i="1" dirty="0">
              <a:solidFill>
                <a:schemeClr val="bg1">
                  <a:lumMod val="50000"/>
                </a:schemeClr>
              </a:solidFill>
              <a:latin typeface="Helvetica-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0980" y="274639"/>
            <a:ext cx="8507288" cy="6394721"/>
          </a:xfrm>
          <a:solidFill>
            <a:schemeClr val="tx2">
              <a:lumMod val="20000"/>
              <a:lumOff val="80000"/>
            </a:schemeClr>
          </a:solidFill>
        </p:spPr>
        <p:txBody>
          <a:bodyPr anchor="t">
            <a:normAutofit/>
          </a:bodyPr>
          <a:lstStyle/>
          <a:p>
            <a:pPr algn="l"/>
            <a:r>
              <a:rPr lang="en-US" sz="6000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>O </a:t>
            </a:r>
            <a:r>
              <a:rPr lang="en-US" sz="6000" dirty="0" err="1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>Setor</a:t>
            </a:r>
            <a:r>
              <a:rPr lang="en-US" sz="6000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> </a:t>
            </a:r>
            <a:r>
              <a:rPr lang="en-US" sz="6000" dirty="0" err="1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>Têxtil</a:t>
            </a:r>
            <a:r>
              <a:rPr lang="en-US" sz="6000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> </a:t>
            </a:r>
            <a:r>
              <a:rPr lang="en-US" sz="3900" dirty="0" err="1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>em</a:t>
            </a:r>
            <a:r>
              <a:rPr lang="en-US" sz="3900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> </a:t>
            </a:r>
            <a:r>
              <a:rPr lang="en-US" sz="3900" dirty="0" err="1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>rentabilidade</a:t>
            </a:r>
            <a:r>
              <a:rPr lang="en-US" sz="6000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> 2011</a:t>
            </a:r>
            <a:r>
              <a:rPr lang="en-US" sz="6500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>:</a:t>
            </a:r>
            <a:br>
              <a:rPr lang="en-US" sz="6500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>  </a:t>
            </a:r>
            <a:b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</a:b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	1o. Lugar – Software e Dados com 39%</a:t>
            </a:r>
            <a:b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</a:b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	</a:t>
            </a:r>
            <a:r>
              <a:rPr lang="en-US" sz="40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2o. Lugar – Textil com 27,7%.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/>
            </a:r>
            <a:b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</a:b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	3o. Lugar –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Alimentos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e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Bebidas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com 14,6%</a:t>
            </a:r>
            <a:b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</a:b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	4o. Lugar –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Energia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elétrica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com 13,6%.</a:t>
            </a:r>
            <a:b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</a:b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	5o. Lugar – 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Telecomunicacoes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com 4,5%</a:t>
            </a:r>
            <a:b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</a:br>
            <a:endParaRPr lang="pt-BR" b="1" dirty="0">
              <a:solidFill>
                <a:schemeClr val="bg1">
                  <a:lumMod val="50000"/>
                </a:schemeClr>
              </a:solidFill>
              <a:latin typeface="Helvetica-Light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7668345" y="5615663"/>
            <a:ext cx="1187624" cy="430869"/>
          </a:xfrm>
          <a:prstGeom prst="rect">
            <a:avLst/>
          </a:prstGeom>
          <a:noFill/>
        </p:spPr>
        <p:txBody>
          <a:bodyPr wrap="square" lIns="91420" tIns="45711" rIns="91420" bIns="45711" rtlCol="0">
            <a:spAutoFit/>
          </a:bodyPr>
          <a:lstStyle/>
          <a:p>
            <a:pPr algn="ctr"/>
            <a:r>
              <a:rPr lang="en-US" sz="1100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Fonte</a:t>
            </a:r>
            <a:r>
              <a:rPr lang="en-US" sz="11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: ISTO É </a:t>
            </a:r>
            <a:r>
              <a:rPr lang="en-US" sz="1100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jan</a:t>
            </a:r>
            <a:r>
              <a:rPr lang="en-US" sz="11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/12</a:t>
            </a:r>
            <a:endParaRPr lang="pt-BR" sz="1100" dirty="0">
              <a:solidFill>
                <a:schemeClr val="bg1">
                  <a:lumMod val="50000"/>
                </a:schemeClr>
              </a:solidFill>
              <a:latin typeface="Helvetica 45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0980" y="274639"/>
            <a:ext cx="8507288" cy="6394721"/>
          </a:xfrm>
          <a:solidFill>
            <a:schemeClr val="tx2">
              <a:lumMod val="20000"/>
              <a:lumOff val="80000"/>
            </a:schemeClr>
          </a:solidFill>
        </p:spPr>
        <p:txBody>
          <a:bodyPr anchor="t">
            <a:normAutofit fontScale="90000"/>
          </a:bodyPr>
          <a:lstStyle/>
          <a:p>
            <a:pPr algn="l"/>
            <a:r>
              <a:rPr lang="en-US" sz="6500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Cadeia</a:t>
            </a:r>
            <a:r>
              <a:rPr lang="en-US" sz="65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6500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Completa</a:t>
            </a:r>
            <a:r>
              <a:rPr lang="en-US" sz="65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, </a:t>
            </a:r>
            <a:br>
              <a:rPr lang="en-US" sz="65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</a:b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produz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desde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jeans a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vestido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de gala, de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camiseta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a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camisa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social, de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moda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feminina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a underwear, de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moda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sportswear a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estilistas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consagrados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mundialmente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, de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Havaianas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a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Calçados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femininos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chiques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.</a:t>
            </a:r>
            <a:b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</a:br>
            <a:r>
              <a:rPr lang="en-US" sz="3100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  <a:t/>
            </a:r>
            <a:br>
              <a:rPr lang="en-US" sz="3100" dirty="0" smtClean="0">
                <a:solidFill>
                  <a:schemeClr val="bg1">
                    <a:lumMod val="50000"/>
                  </a:schemeClr>
                </a:solidFill>
                <a:latin typeface="Helvetica" pitchFamily="34" charset="0"/>
              </a:rPr>
            </a:br>
            <a:r>
              <a:rPr lang="en-US" sz="65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O BRASIL,</a:t>
            </a:r>
            <a:br>
              <a:rPr lang="en-US" sz="65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</a:b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passa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a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integrar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a ROTA MUNDIAL da MODA, com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Grandes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Eventos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nos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principais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centros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consumidores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como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RIO – SAO PAULO – CEARÁ – PARANÁ- SANTA CATARINA E RIO GRANDE DO SUL.</a:t>
            </a:r>
            <a:endParaRPr lang="pt-BR" sz="3100" b="1" i="1" dirty="0">
              <a:solidFill>
                <a:schemeClr val="bg1">
                  <a:lumMod val="50000"/>
                </a:schemeClr>
              </a:solidFill>
              <a:latin typeface="Helvetica-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0980" y="274639"/>
            <a:ext cx="8507288" cy="6394721"/>
          </a:xfrm>
          <a:solidFill>
            <a:schemeClr val="tx2">
              <a:lumMod val="20000"/>
              <a:lumOff val="80000"/>
            </a:schemeClr>
          </a:solidFill>
        </p:spPr>
        <p:txBody>
          <a:bodyPr anchor="t">
            <a:normAutofit fontScale="90000"/>
          </a:bodyPr>
          <a:lstStyle/>
          <a:p>
            <a:pPr algn="l"/>
            <a:r>
              <a:rPr lang="en-US" sz="65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GRANDES </a:t>
            </a:r>
            <a:r>
              <a:rPr lang="en-US" sz="31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SEGMENTOS </a:t>
            </a:r>
            <a:r>
              <a:rPr lang="en-US" sz="3100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deste</a:t>
            </a:r>
            <a:r>
              <a:rPr lang="en-US" sz="31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</a:t>
            </a:r>
            <a:r>
              <a:rPr lang="en-US" sz="3100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mercado</a:t>
            </a:r>
            <a:r>
              <a:rPr lang="en-US" sz="31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: </a:t>
            </a:r>
            <a:br>
              <a:rPr lang="en-US" sz="31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</a:br>
            <a:r>
              <a:rPr lang="en-US" sz="3100" dirty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	</a:t>
            </a:r>
            <a:r>
              <a:rPr lang="en-US" sz="3100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- 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Jeanswear,</a:t>
            </a:r>
            <a:b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</a:br>
            <a:r>
              <a:rPr lang="en-US" sz="3100" i="1" dirty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	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-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Malha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,</a:t>
            </a:r>
            <a:b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</a:br>
            <a:r>
              <a:rPr lang="en-US" sz="3100" i="1" dirty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	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-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Infantil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,</a:t>
            </a:r>
            <a:b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</a:br>
            <a:r>
              <a:rPr lang="en-US" sz="3100" i="1" dirty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	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- Casual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Feminino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,</a:t>
            </a:r>
            <a:b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</a:br>
            <a:r>
              <a:rPr lang="en-US" sz="3100" i="1" dirty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	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- Casual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Masculino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,</a:t>
            </a:r>
            <a:b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</a:br>
            <a:r>
              <a:rPr lang="en-US" sz="3100" i="1" dirty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	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- Sportswear,</a:t>
            </a:r>
            <a:b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</a:br>
            <a:r>
              <a:rPr lang="en-US" sz="3100" i="1" dirty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	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-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Moda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Praia,</a:t>
            </a:r>
            <a:b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</a:br>
            <a:r>
              <a:rPr lang="en-US" sz="3100" i="1" dirty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	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- Underwear,</a:t>
            </a:r>
            <a:b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</a:b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	-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Cameba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,</a:t>
            </a:r>
            <a:b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</a:br>
            <a:r>
              <a:rPr lang="en-US" sz="3100" i="1" dirty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	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- </a:t>
            </a:r>
            <a:r>
              <a:rPr lang="en-US" sz="3100" i="1" dirty="0" err="1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Calçados</a:t>
            </a: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 e</a:t>
            </a:r>
            <a:b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</a:br>
            <a:r>
              <a:rPr lang="en-US" sz="3100" i="1" dirty="0" smtClean="0">
                <a:solidFill>
                  <a:schemeClr val="bg1">
                    <a:lumMod val="50000"/>
                  </a:schemeClr>
                </a:solidFill>
                <a:latin typeface="Helvetica 45 Light" pitchFamily="34" charset="0"/>
              </a:rPr>
              <a:t>	- Magazines.</a:t>
            </a:r>
            <a:endParaRPr lang="pt-BR" sz="3100" b="1" i="1" dirty="0">
              <a:solidFill>
                <a:schemeClr val="bg1">
                  <a:lumMod val="50000"/>
                </a:schemeClr>
              </a:solidFill>
              <a:latin typeface="Helvetica 45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492896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Helvetica 45 Light" pitchFamily="34" charset="0"/>
              </a:rPr>
              <a:t>Caminhos</a:t>
            </a:r>
            <a:r>
              <a:rPr lang="en-US" dirty="0" smtClean="0">
                <a:latin typeface="Helvetica 45 Light" pitchFamily="34" charset="0"/>
              </a:rPr>
              <a:t> &amp; </a:t>
            </a:r>
            <a:r>
              <a:rPr lang="en-US" dirty="0" err="1" smtClean="0">
                <a:latin typeface="Helvetica 45 Light" pitchFamily="34" charset="0"/>
              </a:rPr>
              <a:t>Soluções</a:t>
            </a:r>
            <a:endParaRPr lang="pt-BR" i="1" dirty="0">
              <a:latin typeface="Helvetica 45 Light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11560" y="1340768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800" dirty="0" smtClean="0">
                <a:latin typeface="Helvetica 45 Light" pitchFamily="34" charset="0"/>
              </a:rPr>
              <a:t>A </a:t>
            </a:r>
            <a:r>
              <a:rPr lang="en-US" sz="2800" dirty="0" err="1" smtClean="0">
                <a:latin typeface="Helvetica 45 Light" pitchFamily="34" charset="0"/>
              </a:rPr>
              <a:t>Industria</a:t>
            </a:r>
            <a:r>
              <a:rPr lang="en-US" sz="2800" dirty="0" smtClean="0">
                <a:latin typeface="Helvetica 45 Light" pitchFamily="34" charset="0"/>
              </a:rPr>
              <a:t> Textil e do </a:t>
            </a:r>
            <a:r>
              <a:rPr lang="en-US" sz="2800" dirty="0" err="1" smtClean="0">
                <a:latin typeface="Helvetica 45 Light" pitchFamily="34" charset="0"/>
              </a:rPr>
              <a:t>Vestuário</a:t>
            </a:r>
            <a:r>
              <a:rPr lang="en-US" sz="2800" dirty="0" smtClean="0">
                <a:latin typeface="Helvetica 45 Light" pitchFamily="34" charset="0"/>
              </a:rPr>
              <a:t> de Santa </a:t>
            </a:r>
            <a:r>
              <a:rPr lang="en-US" sz="2800" dirty="0" err="1" smtClean="0">
                <a:latin typeface="Helvetica 45 Light" pitchFamily="34" charset="0"/>
              </a:rPr>
              <a:t>Catarina</a:t>
            </a:r>
            <a:endParaRPr lang="pt-BR" sz="2800" dirty="0">
              <a:latin typeface="Helvetica 45 Light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Helvetica 45 Light" pitchFamily="34" charset="0"/>
              </a:rPr>
              <a:t> </a:t>
            </a:r>
            <a:r>
              <a:rPr lang="en-US" sz="2400" dirty="0" err="1" smtClean="0">
                <a:latin typeface="Helvetica 45 Light" pitchFamily="34" charset="0"/>
              </a:rPr>
              <a:t>Emprega</a:t>
            </a:r>
            <a:r>
              <a:rPr lang="en-US" sz="2400" dirty="0" smtClean="0">
                <a:latin typeface="Helvetica 45 Light" pitchFamily="34" charset="0"/>
              </a:rPr>
              <a:t> 170.000 </a:t>
            </a:r>
            <a:r>
              <a:rPr lang="en-US" sz="2400" dirty="0" err="1" smtClean="0">
                <a:latin typeface="Helvetica 45 Light" pitchFamily="34" charset="0"/>
              </a:rPr>
              <a:t>pessoas</a:t>
            </a:r>
            <a:r>
              <a:rPr lang="en-US" sz="2400" dirty="0" smtClean="0">
                <a:latin typeface="Helvetica 45 Light" pitchFamily="34" charset="0"/>
              </a:rPr>
              <a:t>,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>
                <a:latin typeface="Helvetica 45 Light" pitchFamily="34" charset="0"/>
              </a:rPr>
              <a:t> </a:t>
            </a:r>
            <a:r>
              <a:rPr lang="en-US" sz="2400" dirty="0" smtClean="0">
                <a:latin typeface="Helvetica 45 Light" pitchFamily="34" charset="0"/>
              </a:rPr>
              <a:t>9.264 </a:t>
            </a:r>
            <a:r>
              <a:rPr lang="en-US" sz="2400" dirty="0" err="1" smtClean="0">
                <a:latin typeface="Helvetica 45 Light" pitchFamily="34" charset="0"/>
              </a:rPr>
              <a:t>estabelecimentos</a:t>
            </a:r>
            <a:r>
              <a:rPr lang="en-US" sz="2400" dirty="0" smtClean="0">
                <a:latin typeface="Helvetica 45 Light" pitchFamily="34" charset="0"/>
              </a:rPr>
              <a:t> </a:t>
            </a:r>
            <a:r>
              <a:rPr lang="en-US" sz="2400" dirty="0" err="1" smtClean="0">
                <a:latin typeface="Helvetica 45 Light" pitchFamily="34" charset="0"/>
              </a:rPr>
              <a:t>espalhados</a:t>
            </a:r>
            <a:r>
              <a:rPr lang="en-US" sz="2400" dirty="0" smtClean="0">
                <a:latin typeface="Helvetica 45 Light" pitchFamily="34" charset="0"/>
              </a:rPr>
              <a:t> </a:t>
            </a:r>
            <a:r>
              <a:rPr lang="en-US" sz="2400" dirty="0" err="1" smtClean="0">
                <a:latin typeface="Helvetica 45 Light" pitchFamily="34" charset="0"/>
              </a:rPr>
              <a:t>por</a:t>
            </a:r>
            <a:r>
              <a:rPr lang="en-US" sz="2400" dirty="0" smtClean="0">
                <a:latin typeface="Helvetica 45 Light" pitchFamily="34" charset="0"/>
              </a:rPr>
              <a:t> </a:t>
            </a:r>
            <a:r>
              <a:rPr lang="en-US" sz="2400" dirty="0" err="1" smtClean="0">
                <a:latin typeface="Helvetica 45 Light" pitchFamily="34" charset="0"/>
              </a:rPr>
              <a:t>todo</a:t>
            </a:r>
            <a:r>
              <a:rPr lang="en-US" sz="2400" dirty="0" smtClean="0">
                <a:latin typeface="Helvetica 45 Light" pitchFamily="34" charset="0"/>
              </a:rPr>
              <a:t> o </a:t>
            </a:r>
            <a:r>
              <a:rPr lang="en-US" sz="2400" dirty="0" err="1" smtClean="0">
                <a:latin typeface="Helvetica 45 Light" pitchFamily="34" charset="0"/>
              </a:rPr>
              <a:t>estado</a:t>
            </a:r>
            <a:r>
              <a:rPr lang="en-US" sz="2400" dirty="0" smtClean="0">
                <a:latin typeface="Helvetica 45 Light" pitchFamily="34" charset="0"/>
              </a:rPr>
              <a:t>,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>
                <a:latin typeface="Helvetica 45 Light" pitchFamily="34" charset="0"/>
              </a:rPr>
              <a:t> </a:t>
            </a:r>
            <a:r>
              <a:rPr lang="en-US" sz="2400" dirty="0" err="1" smtClean="0">
                <a:latin typeface="Helvetica 45 Light" pitchFamily="34" charset="0"/>
              </a:rPr>
              <a:t>Somos</a:t>
            </a:r>
            <a:r>
              <a:rPr lang="en-US" sz="2400" dirty="0" smtClean="0">
                <a:latin typeface="Helvetica 45 Light" pitchFamily="34" charset="0"/>
              </a:rPr>
              <a:t> o 2o. polo </a:t>
            </a:r>
            <a:r>
              <a:rPr lang="en-US" sz="2400" dirty="0" err="1" smtClean="0">
                <a:latin typeface="Helvetica 45 Light" pitchFamily="34" charset="0"/>
              </a:rPr>
              <a:t>Têxtil</a:t>
            </a:r>
            <a:r>
              <a:rPr lang="en-US" sz="2400" dirty="0" smtClean="0">
                <a:latin typeface="Helvetica 45 Light" pitchFamily="34" charset="0"/>
              </a:rPr>
              <a:t> e </a:t>
            </a:r>
            <a:r>
              <a:rPr lang="en-US" sz="2400" dirty="0" err="1" smtClean="0">
                <a:latin typeface="Helvetica 45 Light" pitchFamily="34" charset="0"/>
              </a:rPr>
              <a:t>Vestuario</a:t>
            </a:r>
            <a:r>
              <a:rPr lang="en-US" sz="2400" dirty="0" smtClean="0">
                <a:latin typeface="Helvetica 45 Light" pitchFamily="34" charset="0"/>
              </a:rPr>
              <a:t> do </a:t>
            </a:r>
            <a:r>
              <a:rPr lang="en-US" sz="2400" dirty="0" err="1" smtClean="0">
                <a:latin typeface="Helvetica 45 Light" pitchFamily="34" charset="0"/>
              </a:rPr>
              <a:t>Brasil</a:t>
            </a:r>
            <a:r>
              <a:rPr lang="en-US" sz="2400" dirty="0" smtClean="0">
                <a:latin typeface="Helvetica 45 Light" pitchFamily="34" charset="0"/>
              </a:rPr>
              <a:t>,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Helvetica 45 Light" pitchFamily="34" charset="0"/>
              </a:rPr>
              <a:t> Vale do </a:t>
            </a:r>
            <a:r>
              <a:rPr lang="en-US" sz="2400" dirty="0" err="1" smtClean="0">
                <a:latin typeface="Helvetica 45 Light" pitchFamily="34" charset="0"/>
              </a:rPr>
              <a:t>Itajaí</a:t>
            </a:r>
            <a:r>
              <a:rPr lang="en-US" sz="2400" dirty="0" smtClean="0">
                <a:latin typeface="Helvetica 45 Light" pitchFamily="34" charset="0"/>
              </a:rPr>
              <a:t> – </a:t>
            </a:r>
            <a:r>
              <a:rPr lang="en-US" sz="2400" dirty="0" err="1" smtClean="0">
                <a:latin typeface="Helvetica 45 Light" pitchFamily="34" charset="0"/>
              </a:rPr>
              <a:t>concentração</a:t>
            </a:r>
            <a:r>
              <a:rPr lang="en-US" sz="2400" dirty="0" smtClean="0">
                <a:latin typeface="Helvetica 45 Light" pitchFamily="34" charset="0"/>
              </a:rPr>
              <a:t> das </a:t>
            </a:r>
            <a:r>
              <a:rPr lang="en-US" sz="2400" dirty="0" err="1" smtClean="0">
                <a:latin typeface="Helvetica 45 Light" pitchFamily="34" charset="0"/>
              </a:rPr>
              <a:t>principais</a:t>
            </a:r>
            <a:r>
              <a:rPr lang="en-US" sz="2400" dirty="0" smtClean="0">
                <a:latin typeface="Helvetica 45 Light" pitchFamily="34" charset="0"/>
              </a:rPr>
              <a:t> </a:t>
            </a:r>
            <a:r>
              <a:rPr lang="en-US" sz="2400" dirty="0" err="1" smtClean="0">
                <a:latin typeface="Helvetica 45 Light" pitchFamily="34" charset="0"/>
              </a:rPr>
              <a:t>empresas</a:t>
            </a:r>
            <a:endParaRPr lang="en-US" sz="2400" dirty="0">
              <a:latin typeface="Helvetica 45 Light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Helvetica 45 Light" pitchFamily="34" charset="0"/>
              </a:rPr>
              <a:t> Sul do Estado – </a:t>
            </a:r>
            <a:r>
              <a:rPr lang="en-US" sz="2400" dirty="0" err="1" smtClean="0">
                <a:latin typeface="Helvetica 45 Light" pitchFamily="34" charset="0"/>
              </a:rPr>
              <a:t>destaque</a:t>
            </a:r>
            <a:r>
              <a:rPr lang="en-US" sz="2400" dirty="0" smtClean="0">
                <a:latin typeface="Helvetica 45 Light" pitchFamily="34" charset="0"/>
              </a:rPr>
              <a:t> </a:t>
            </a:r>
            <a:r>
              <a:rPr lang="en-US" sz="2400" dirty="0" err="1" smtClean="0">
                <a:latin typeface="Helvetica 45 Light" pitchFamily="34" charset="0"/>
              </a:rPr>
              <a:t>para</a:t>
            </a:r>
            <a:r>
              <a:rPr lang="en-US" sz="2400" dirty="0" smtClean="0">
                <a:latin typeface="Helvetica 45 Light" pitchFamily="34" charset="0"/>
              </a:rPr>
              <a:t> </a:t>
            </a:r>
            <a:r>
              <a:rPr lang="en-US" sz="2400" dirty="0" err="1" smtClean="0">
                <a:latin typeface="Helvetica 45 Light" pitchFamily="34" charset="0"/>
              </a:rPr>
              <a:t>confeccionados</a:t>
            </a:r>
            <a:r>
              <a:rPr lang="en-US" sz="2400" dirty="0" smtClean="0">
                <a:latin typeface="Helvetica 45 Light" pitchFamily="34" charset="0"/>
              </a:rPr>
              <a:t>.</a:t>
            </a:r>
            <a:endParaRPr lang="en-US" dirty="0" smtClean="0">
              <a:latin typeface="Helvetica 45 Light" pitchFamily="34" charset="0"/>
            </a:endParaRPr>
          </a:p>
          <a:p>
            <a:endParaRPr lang="en-US" dirty="0" smtClean="0">
              <a:latin typeface="Helvetica 45 Light" pitchFamily="34" charset="0"/>
            </a:endParaRPr>
          </a:p>
          <a:p>
            <a:endParaRPr lang="pt-BR" dirty="0">
              <a:latin typeface="Helvetica 45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Forum Sul do </a:t>
            </a:r>
            <a:r>
              <a:rPr lang="en-US" dirty="0" err="1" smtClean="0"/>
              <a:t>Setor</a:t>
            </a:r>
            <a:r>
              <a:rPr lang="en-US" dirty="0" smtClean="0"/>
              <a:t> Textil e </a:t>
            </a:r>
            <a:r>
              <a:rPr lang="en-US" dirty="0" err="1" smtClean="0"/>
              <a:t>Vestuário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412776"/>
            <a:ext cx="8435280" cy="4853136"/>
          </a:xfrm>
        </p:spPr>
        <p:txBody>
          <a:bodyPr>
            <a:normAutofit fontScale="32500" lnSpcReduction="20000"/>
          </a:bodyPr>
          <a:lstStyle/>
          <a:p>
            <a:r>
              <a:rPr lang="pt-BR" sz="8600" dirty="0" smtClean="0"/>
              <a:t>Desindustrialização </a:t>
            </a:r>
            <a:r>
              <a:rPr lang="pt-BR" sz="7400" dirty="0" smtClean="0"/>
              <a:t>: as ações propostas para o tema foram: criação de um sistema de informação integrado entre os Estados, proposição de medidas de defesa e aumento da fiscalização para combater a concorrência desleal;</a:t>
            </a:r>
          </a:p>
          <a:p>
            <a:r>
              <a:rPr lang="pt-BR" sz="8600" dirty="0" smtClean="0"/>
              <a:t>Questões Trabalhistas:</a:t>
            </a:r>
            <a:r>
              <a:rPr lang="pt-BR" sz="7400" dirty="0" smtClean="0"/>
              <a:t>  foram propostas cinco ações para as questões trabalhistas, sendo elas: desoneração dos encargos sociais, simplificação e desburocratização da legislação trabalhista, regulamentação de terceirização, simplificação da formalização e atenção às convenções coletivas.</a:t>
            </a:r>
          </a:p>
          <a:p>
            <a:r>
              <a:rPr lang="pt-BR" sz="8600" dirty="0" smtClean="0"/>
              <a:t>Representatividade :</a:t>
            </a:r>
            <a:r>
              <a:rPr lang="pt-BR" sz="7400" dirty="0" smtClean="0"/>
              <a:t> as ações propostas para questão da representatividade foram: fortalecer a união do setor, força política,  associativismo e envolvimento da mídia.</a:t>
            </a:r>
          </a:p>
          <a:p>
            <a:r>
              <a:rPr lang="en-US" sz="7400" dirty="0" smtClean="0"/>
              <a:t> </a:t>
            </a:r>
            <a:r>
              <a:rPr lang="en-US" sz="7400" dirty="0" err="1" smtClean="0"/>
              <a:t>Apoio</a:t>
            </a:r>
            <a:r>
              <a:rPr lang="en-US" sz="7400" dirty="0" smtClean="0"/>
              <a:t> ABIT: </a:t>
            </a:r>
            <a:r>
              <a:rPr lang="en-US" sz="7400" dirty="0" err="1" smtClean="0"/>
              <a:t>nas</a:t>
            </a:r>
            <a:r>
              <a:rPr lang="en-US" sz="7400" dirty="0" smtClean="0"/>
              <a:t> </a:t>
            </a:r>
            <a:r>
              <a:rPr lang="en-US" sz="7400" dirty="0" err="1" smtClean="0"/>
              <a:t>ações</a:t>
            </a:r>
            <a:r>
              <a:rPr lang="en-US" sz="7400" dirty="0" smtClean="0"/>
              <a:t> </a:t>
            </a:r>
            <a:r>
              <a:rPr lang="en-US" sz="7400" dirty="0" err="1" smtClean="0"/>
              <a:t>em</a:t>
            </a:r>
            <a:r>
              <a:rPr lang="en-US" sz="7400" dirty="0" smtClean="0"/>
              <a:t> </a:t>
            </a:r>
            <a:r>
              <a:rPr lang="en-US" sz="7400" dirty="0" err="1" smtClean="0"/>
              <a:t>andamento</a:t>
            </a:r>
            <a:r>
              <a:rPr lang="en-US" sz="7400" dirty="0" smtClean="0"/>
              <a:t> </a:t>
            </a:r>
            <a:r>
              <a:rPr lang="en-US" sz="7400" dirty="0" err="1" smtClean="0"/>
              <a:t>capitaneadas</a:t>
            </a:r>
            <a:r>
              <a:rPr lang="en-US" sz="7400" dirty="0" smtClean="0"/>
              <a:t> </a:t>
            </a:r>
            <a:r>
              <a:rPr lang="en-US" sz="7400" dirty="0" err="1" smtClean="0"/>
              <a:t>pela</a:t>
            </a:r>
            <a:r>
              <a:rPr lang="en-US" sz="7400" dirty="0" smtClean="0"/>
              <a:t> ABIT, </a:t>
            </a:r>
            <a:r>
              <a:rPr lang="en-US" sz="7400" dirty="0" err="1" smtClean="0"/>
              <a:t>em</a:t>
            </a:r>
            <a:r>
              <a:rPr lang="en-US" sz="7400" dirty="0" smtClean="0"/>
              <a:t> </a:t>
            </a:r>
            <a:r>
              <a:rPr lang="en-US" sz="7400" dirty="0" err="1" smtClean="0"/>
              <a:t>andamento</a:t>
            </a:r>
            <a:r>
              <a:rPr lang="en-US" sz="7400" dirty="0" smtClean="0"/>
              <a:t> </a:t>
            </a:r>
            <a:r>
              <a:rPr lang="en-US" sz="7400" dirty="0" err="1" smtClean="0"/>
              <a:t>em</a:t>
            </a:r>
            <a:r>
              <a:rPr lang="en-US" sz="7400" dirty="0" smtClean="0"/>
              <a:t> </a:t>
            </a:r>
            <a:r>
              <a:rPr lang="en-US" sz="7400" dirty="0" err="1" smtClean="0"/>
              <a:t>vários</a:t>
            </a:r>
            <a:r>
              <a:rPr lang="en-US" sz="7400" dirty="0" smtClean="0"/>
              <a:t> </a:t>
            </a:r>
            <a:r>
              <a:rPr lang="en-US" sz="7400" dirty="0" err="1" smtClean="0"/>
              <a:t>órgãos</a:t>
            </a:r>
            <a:r>
              <a:rPr lang="en-US" sz="7400" dirty="0" smtClean="0"/>
              <a:t> </a:t>
            </a:r>
            <a:r>
              <a:rPr lang="en-US" sz="7400" dirty="0" err="1" smtClean="0"/>
              <a:t>públicos</a:t>
            </a:r>
            <a:r>
              <a:rPr lang="en-US" sz="7400" dirty="0" smtClean="0"/>
              <a:t>  </a:t>
            </a:r>
            <a:r>
              <a:rPr lang="en-US" sz="7400" dirty="0" err="1" smtClean="0"/>
              <a:t>em</a:t>
            </a:r>
            <a:r>
              <a:rPr lang="en-US" sz="7400" dirty="0" smtClean="0"/>
              <a:t> Brasília.</a:t>
            </a:r>
            <a:endParaRPr lang="pt-BR" sz="3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outra</a:t>
            </a:r>
            <a:r>
              <a:rPr lang="en-US" dirty="0" smtClean="0"/>
              <a:t> </a:t>
            </a:r>
            <a:r>
              <a:rPr lang="en-US" dirty="0" err="1" smtClean="0"/>
              <a:t>ponta</a:t>
            </a:r>
            <a:r>
              <a:rPr lang="en-US" dirty="0" smtClean="0"/>
              <a:t> …..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412776"/>
            <a:ext cx="8435280" cy="4853136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Somos</a:t>
            </a:r>
            <a:r>
              <a:rPr lang="en-US" sz="2800" dirty="0" smtClean="0"/>
              <a:t> </a:t>
            </a:r>
            <a:r>
              <a:rPr lang="en-US" sz="2800" dirty="0" err="1" smtClean="0"/>
              <a:t>cientes</a:t>
            </a:r>
            <a:r>
              <a:rPr lang="en-US" sz="2800" dirty="0" smtClean="0"/>
              <a:t> de </a:t>
            </a:r>
            <a:r>
              <a:rPr lang="en-US" sz="2800" dirty="0" err="1" smtClean="0"/>
              <a:t>que</a:t>
            </a:r>
            <a:r>
              <a:rPr lang="en-US" sz="2800" dirty="0" smtClean="0"/>
              <a:t> a </a:t>
            </a:r>
            <a:r>
              <a:rPr lang="en-US" sz="2800" dirty="0" err="1" smtClean="0"/>
              <a:t>Industria</a:t>
            </a:r>
            <a:r>
              <a:rPr lang="en-US" sz="2800" dirty="0" smtClean="0"/>
              <a:t> Textil  no </a:t>
            </a:r>
            <a:r>
              <a:rPr lang="en-US" sz="2800" dirty="0" err="1" smtClean="0"/>
              <a:t>Brasil</a:t>
            </a:r>
            <a:r>
              <a:rPr lang="en-US" sz="2800" dirty="0" smtClean="0"/>
              <a:t> </a:t>
            </a:r>
            <a:r>
              <a:rPr lang="en-US" sz="2800" dirty="0" err="1" smtClean="0"/>
              <a:t>carece</a:t>
            </a:r>
            <a:r>
              <a:rPr lang="en-US" sz="2800" dirty="0" smtClean="0"/>
              <a:t>  de </a:t>
            </a:r>
            <a:r>
              <a:rPr lang="en-US" sz="2800" dirty="0" err="1" smtClean="0"/>
              <a:t>novos</a:t>
            </a:r>
            <a:r>
              <a:rPr lang="en-US" sz="2800" dirty="0" smtClean="0"/>
              <a:t> </a:t>
            </a:r>
            <a:r>
              <a:rPr lang="en-US" sz="2800" dirty="0" err="1" smtClean="0"/>
              <a:t>caminhos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Somos</a:t>
            </a:r>
            <a:r>
              <a:rPr lang="en-US" sz="2800" dirty="0" smtClean="0"/>
              <a:t> </a:t>
            </a:r>
            <a:r>
              <a:rPr lang="en-US" sz="2800" dirty="0" err="1" smtClean="0"/>
              <a:t>cientes</a:t>
            </a:r>
            <a:r>
              <a:rPr lang="en-US" sz="2800" dirty="0" smtClean="0"/>
              <a:t> de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existe</a:t>
            </a:r>
            <a:r>
              <a:rPr lang="en-US" sz="2800" dirty="0" smtClean="0"/>
              <a:t> um </a:t>
            </a:r>
            <a:r>
              <a:rPr lang="en-US" sz="2800" dirty="0" err="1" smtClean="0"/>
              <a:t>potencial</a:t>
            </a:r>
            <a:r>
              <a:rPr lang="en-US" sz="2800" dirty="0" smtClean="0"/>
              <a:t> </a:t>
            </a:r>
            <a:r>
              <a:rPr lang="en-US" sz="2800" dirty="0" err="1" smtClean="0"/>
              <a:t>muito</a:t>
            </a:r>
            <a:r>
              <a:rPr lang="en-US" sz="2800" dirty="0" smtClean="0"/>
              <a:t> </a:t>
            </a:r>
            <a:r>
              <a:rPr lang="en-US" sz="2800" dirty="0" err="1" smtClean="0"/>
              <a:t>grande</a:t>
            </a:r>
            <a:r>
              <a:rPr lang="en-US" sz="2800" dirty="0" smtClean="0"/>
              <a:t> no </a:t>
            </a:r>
            <a:r>
              <a:rPr lang="en-US" sz="2800" dirty="0" err="1" smtClean="0"/>
              <a:t>país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Somos</a:t>
            </a:r>
            <a:r>
              <a:rPr lang="en-US" sz="2800" dirty="0" smtClean="0"/>
              <a:t> </a:t>
            </a:r>
            <a:r>
              <a:rPr lang="en-US" sz="2800" dirty="0" err="1" smtClean="0"/>
              <a:t>cientes</a:t>
            </a:r>
            <a:r>
              <a:rPr lang="en-US" sz="2800" dirty="0" smtClean="0"/>
              <a:t> de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sómente</a:t>
            </a:r>
            <a:r>
              <a:rPr lang="en-US" sz="2800" dirty="0" smtClean="0"/>
              <a:t> </a:t>
            </a:r>
            <a:r>
              <a:rPr lang="en-US" sz="2800" dirty="0" err="1" smtClean="0"/>
              <a:t>ações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visem</a:t>
            </a:r>
            <a:r>
              <a:rPr lang="en-US" sz="2800" dirty="0" smtClean="0"/>
              <a:t> o </a:t>
            </a:r>
            <a:r>
              <a:rPr lang="en-US" sz="2800" dirty="0" err="1" smtClean="0"/>
              <a:t>protecionismo</a:t>
            </a:r>
            <a:r>
              <a:rPr lang="en-US" sz="2800" dirty="0" smtClean="0"/>
              <a:t> </a:t>
            </a:r>
            <a:r>
              <a:rPr lang="en-US" sz="2800" dirty="0" err="1" smtClean="0"/>
              <a:t>sao</a:t>
            </a:r>
            <a:r>
              <a:rPr lang="en-US" sz="2800" dirty="0" smtClean="0"/>
              <a:t> </a:t>
            </a:r>
            <a:r>
              <a:rPr lang="en-US" sz="2800" dirty="0" err="1" smtClean="0"/>
              <a:t>temporárias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Temos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incitar</a:t>
            </a:r>
            <a:r>
              <a:rPr lang="en-US" sz="2800" dirty="0" smtClean="0"/>
              <a:t> a </a:t>
            </a:r>
            <a:r>
              <a:rPr lang="en-US" sz="2800" dirty="0" err="1" smtClean="0"/>
              <a:t>indústria</a:t>
            </a:r>
            <a:r>
              <a:rPr lang="en-US" sz="2800" dirty="0" smtClean="0"/>
              <a:t> no </a:t>
            </a:r>
            <a:r>
              <a:rPr lang="en-US" sz="2800" dirty="0" err="1" smtClean="0"/>
              <a:t>pensar</a:t>
            </a:r>
            <a:r>
              <a:rPr lang="en-US" sz="2800" dirty="0" smtClean="0"/>
              <a:t> </a:t>
            </a:r>
            <a:r>
              <a:rPr lang="en-US" sz="2800" dirty="0" err="1" smtClean="0"/>
              <a:t>diferente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Vários</a:t>
            </a:r>
            <a:r>
              <a:rPr lang="en-US" sz="2800" dirty="0" smtClean="0"/>
              <a:t> </a:t>
            </a:r>
            <a:r>
              <a:rPr lang="en-US" sz="2800" dirty="0" err="1" smtClean="0"/>
              <a:t>movimentos</a:t>
            </a:r>
            <a:r>
              <a:rPr lang="en-US" sz="2800" dirty="0" smtClean="0"/>
              <a:t> no </a:t>
            </a:r>
            <a:r>
              <a:rPr lang="en-US" sz="2800" dirty="0" err="1" smtClean="0"/>
              <a:t>país</a:t>
            </a:r>
            <a:r>
              <a:rPr lang="en-US" sz="2800" dirty="0" smtClean="0"/>
              <a:t> tem </a:t>
            </a:r>
            <a:r>
              <a:rPr lang="en-US" sz="2800" dirty="0" err="1" smtClean="0"/>
              <a:t>tido</a:t>
            </a:r>
            <a:r>
              <a:rPr lang="en-US" sz="2800" dirty="0" smtClean="0"/>
              <a:t> </a:t>
            </a:r>
            <a:r>
              <a:rPr lang="en-US" sz="2800" dirty="0" err="1" smtClean="0"/>
              <a:t>êxito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A MODA é o </a:t>
            </a:r>
            <a:r>
              <a:rPr lang="en-US" sz="2800" dirty="0" err="1" smtClean="0"/>
              <a:t>caminho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A INOVAÇÃO é o </a:t>
            </a:r>
            <a:r>
              <a:rPr lang="en-US" sz="2800" dirty="0" err="1" smtClean="0"/>
              <a:t>caminho</a:t>
            </a:r>
            <a:r>
              <a:rPr lang="en-US" sz="2800" dirty="0" smtClean="0"/>
              <a:t>.</a:t>
            </a:r>
          </a:p>
          <a:p>
            <a:endParaRPr lang="pt-BR" sz="105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outra</a:t>
            </a:r>
            <a:r>
              <a:rPr lang="en-US" dirty="0" smtClean="0"/>
              <a:t> </a:t>
            </a:r>
            <a:r>
              <a:rPr lang="en-US" dirty="0" err="1" smtClean="0"/>
              <a:t>ponta</a:t>
            </a:r>
            <a:r>
              <a:rPr lang="en-US" dirty="0" smtClean="0"/>
              <a:t> …..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412776"/>
            <a:ext cx="8435280" cy="4853136"/>
          </a:xfrm>
        </p:spPr>
        <p:txBody>
          <a:bodyPr>
            <a:noAutofit/>
          </a:bodyPr>
          <a:lstStyle/>
          <a:p>
            <a:r>
              <a:rPr lang="en-US" sz="2800" dirty="0" smtClean="0"/>
              <a:t>SENAI  - </a:t>
            </a:r>
            <a:r>
              <a:rPr lang="en-US" sz="2800" dirty="0" err="1" smtClean="0"/>
              <a:t>participou</a:t>
            </a:r>
            <a:r>
              <a:rPr lang="en-US" sz="2800" dirty="0" smtClean="0"/>
              <a:t> do Forum e tem se </a:t>
            </a:r>
            <a:r>
              <a:rPr lang="en-US" sz="2800" dirty="0" err="1" smtClean="0"/>
              <a:t>mostrado</a:t>
            </a:r>
            <a:r>
              <a:rPr lang="en-US" sz="2800" dirty="0" smtClean="0"/>
              <a:t> </a:t>
            </a:r>
            <a:r>
              <a:rPr lang="en-US" sz="2800" dirty="0" err="1" smtClean="0"/>
              <a:t>grande</a:t>
            </a:r>
            <a:r>
              <a:rPr lang="en-US" sz="2800" dirty="0" smtClean="0"/>
              <a:t> </a:t>
            </a:r>
            <a:r>
              <a:rPr lang="en-US" sz="2800" dirty="0" err="1" smtClean="0"/>
              <a:t>parceiro</a:t>
            </a:r>
            <a:r>
              <a:rPr lang="en-US" sz="2800" dirty="0" smtClean="0"/>
              <a:t> </a:t>
            </a:r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nosso</a:t>
            </a:r>
            <a:r>
              <a:rPr lang="en-US" sz="2800" dirty="0" smtClean="0"/>
              <a:t> </a:t>
            </a:r>
            <a:r>
              <a:rPr lang="en-US" sz="2800" dirty="0" err="1" smtClean="0"/>
              <a:t>estado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SCMC – </a:t>
            </a:r>
            <a:r>
              <a:rPr lang="en-US" sz="2800" dirty="0" err="1" smtClean="0"/>
              <a:t>Movimento</a:t>
            </a:r>
            <a:r>
              <a:rPr lang="en-US" sz="2800" dirty="0" smtClean="0"/>
              <a:t> </a:t>
            </a:r>
            <a:r>
              <a:rPr lang="en-US" sz="2800" dirty="0" err="1" smtClean="0"/>
              <a:t>crescente</a:t>
            </a:r>
            <a:r>
              <a:rPr lang="en-US" sz="2800" dirty="0" smtClean="0"/>
              <a:t> </a:t>
            </a:r>
            <a:r>
              <a:rPr lang="en-US" sz="2800" dirty="0" err="1" smtClean="0"/>
              <a:t>em</a:t>
            </a:r>
            <a:r>
              <a:rPr lang="en-US" sz="2800" dirty="0" smtClean="0"/>
              <a:t> Santa </a:t>
            </a:r>
            <a:r>
              <a:rPr lang="en-US" sz="2800" dirty="0" err="1" smtClean="0"/>
              <a:t>Catarina</a:t>
            </a:r>
            <a:r>
              <a:rPr lang="en-US" sz="2800" dirty="0" smtClean="0"/>
              <a:t>, </a:t>
            </a:r>
            <a:r>
              <a:rPr lang="en-US" sz="2800" dirty="0" err="1" smtClean="0"/>
              <a:t>conta</a:t>
            </a:r>
            <a:r>
              <a:rPr lang="en-US" sz="2800" dirty="0" smtClean="0"/>
              <a:t> </a:t>
            </a:r>
            <a:r>
              <a:rPr lang="en-US" sz="2800" dirty="0" err="1" smtClean="0"/>
              <a:t>já</a:t>
            </a:r>
            <a:r>
              <a:rPr lang="en-US" sz="2800" dirty="0" smtClean="0"/>
              <a:t> com </a:t>
            </a:r>
            <a:r>
              <a:rPr lang="en-US" sz="2800" dirty="0" err="1" smtClean="0"/>
              <a:t>mais</a:t>
            </a:r>
            <a:r>
              <a:rPr lang="en-US" sz="2800" dirty="0" smtClean="0"/>
              <a:t> de 15 </a:t>
            </a:r>
            <a:r>
              <a:rPr lang="en-US" sz="2800" dirty="0" err="1" smtClean="0"/>
              <a:t>empresas</a:t>
            </a:r>
            <a:r>
              <a:rPr lang="en-US" sz="2800" dirty="0" smtClean="0"/>
              <a:t> </a:t>
            </a:r>
            <a:r>
              <a:rPr lang="en-US" sz="2800" dirty="0" err="1" smtClean="0"/>
              <a:t>participantes</a:t>
            </a:r>
            <a:r>
              <a:rPr lang="en-US" sz="2800" dirty="0" smtClean="0"/>
              <a:t>.</a:t>
            </a:r>
          </a:p>
          <a:p>
            <a:pPr lvl="1"/>
            <a:r>
              <a:rPr lang="en-US" sz="2400" dirty="0" err="1" smtClean="0"/>
              <a:t>Carece</a:t>
            </a:r>
            <a:r>
              <a:rPr lang="en-US" sz="2400" dirty="0" smtClean="0"/>
              <a:t> de </a:t>
            </a:r>
            <a:r>
              <a:rPr lang="en-US" sz="2400" dirty="0" err="1" smtClean="0"/>
              <a:t>recursos</a:t>
            </a:r>
            <a:r>
              <a:rPr lang="en-US" sz="2400" dirty="0" smtClean="0"/>
              <a:t>.</a:t>
            </a:r>
          </a:p>
          <a:p>
            <a:pPr>
              <a:buNone/>
            </a:pPr>
            <a:endParaRPr lang="en-US" sz="2800" dirty="0" smtClean="0"/>
          </a:p>
          <a:p>
            <a:endParaRPr lang="pt-BR" sz="105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err="1" smtClean="0">
                <a:latin typeface="Helvetica 45 Light" pitchFamily="34" charset="0"/>
              </a:rPr>
              <a:t>Cenário</a:t>
            </a:r>
            <a:r>
              <a:rPr lang="en-US" sz="3200" dirty="0" smtClean="0">
                <a:latin typeface="Helvetica 45 Light" pitchFamily="34" charset="0"/>
              </a:rPr>
              <a:t> Textil e </a:t>
            </a:r>
            <a:r>
              <a:rPr lang="en-US" sz="3200" dirty="0" err="1" smtClean="0">
                <a:latin typeface="Helvetica 45 Light" pitchFamily="34" charset="0"/>
              </a:rPr>
              <a:t>Vestuário</a:t>
            </a:r>
            <a:r>
              <a:rPr lang="en-US" sz="3200" dirty="0" smtClean="0">
                <a:latin typeface="Helvetica 45 Light" pitchFamily="34" charset="0"/>
              </a:rPr>
              <a:t> </a:t>
            </a:r>
            <a:r>
              <a:rPr lang="en-US" sz="3200" dirty="0" err="1" smtClean="0">
                <a:latin typeface="Helvetica 45 Light" pitchFamily="34" charset="0"/>
              </a:rPr>
              <a:t>em</a:t>
            </a:r>
            <a:r>
              <a:rPr lang="en-US" sz="3200" dirty="0" smtClean="0">
                <a:latin typeface="Helvetica 45 Light" pitchFamily="34" charset="0"/>
              </a:rPr>
              <a:t> SC</a:t>
            </a:r>
            <a:br>
              <a:rPr lang="en-US" sz="3200" dirty="0" smtClean="0">
                <a:latin typeface="Helvetica 45 Light" pitchFamily="34" charset="0"/>
              </a:rPr>
            </a:br>
            <a:r>
              <a:rPr lang="en-US" sz="2000" i="1" dirty="0" smtClean="0">
                <a:latin typeface="Helvetica 45 Light" pitchFamily="34" charset="0"/>
              </a:rPr>
              <a:t>(De </a:t>
            </a:r>
            <a:r>
              <a:rPr lang="en-US" sz="2000" i="1" dirty="0" err="1" smtClean="0">
                <a:latin typeface="Helvetica 45 Light" pitchFamily="34" charset="0"/>
              </a:rPr>
              <a:t>estado</a:t>
            </a:r>
            <a:r>
              <a:rPr lang="en-US" sz="2000" i="1" dirty="0" smtClean="0">
                <a:latin typeface="Helvetica 45 Light" pitchFamily="34" charset="0"/>
              </a:rPr>
              <a:t> </a:t>
            </a:r>
            <a:r>
              <a:rPr lang="en-US" sz="2000" i="1" dirty="0" err="1" smtClean="0">
                <a:latin typeface="Helvetica 45 Light" pitchFamily="34" charset="0"/>
              </a:rPr>
              <a:t>exportador</a:t>
            </a:r>
            <a:r>
              <a:rPr lang="en-US" sz="2000" i="1" dirty="0" smtClean="0">
                <a:latin typeface="Helvetica 45 Light" pitchFamily="34" charset="0"/>
              </a:rPr>
              <a:t> </a:t>
            </a:r>
            <a:r>
              <a:rPr lang="en-US" sz="2000" i="1" dirty="0" err="1" smtClean="0">
                <a:latin typeface="Helvetica 45 Light" pitchFamily="34" charset="0"/>
              </a:rPr>
              <a:t>para</a:t>
            </a:r>
            <a:r>
              <a:rPr lang="en-US" sz="2000" i="1" dirty="0" smtClean="0">
                <a:latin typeface="Helvetica 45 Light" pitchFamily="34" charset="0"/>
              </a:rPr>
              <a:t> </a:t>
            </a:r>
            <a:r>
              <a:rPr lang="en-US" sz="2000" i="1" dirty="0" err="1" smtClean="0">
                <a:latin typeface="Helvetica 45 Light" pitchFamily="34" charset="0"/>
              </a:rPr>
              <a:t>grande</a:t>
            </a:r>
            <a:r>
              <a:rPr lang="en-US" sz="2000" i="1" dirty="0" smtClean="0">
                <a:latin typeface="Helvetica 45 Light" pitchFamily="34" charset="0"/>
              </a:rPr>
              <a:t> </a:t>
            </a:r>
            <a:r>
              <a:rPr lang="en-US" sz="2000" i="1" dirty="0" err="1" smtClean="0">
                <a:latin typeface="Helvetica 45 Light" pitchFamily="34" charset="0"/>
              </a:rPr>
              <a:t>Importador</a:t>
            </a:r>
            <a:r>
              <a:rPr lang="en-US" sz="2000" i="1" dirty="0" smtClean="0">
                <a:latin typeface="Helvetica 45 Light" pitchFamily="34" charset="0"/>
              </a:rPr>
              <a:t>)</a:t>
            </a:r>
            <a:endParaRPr lang="pt-BR" sz="3200" i="1" dirty="0">
              <a:latin typeface="Helvetica 45 Light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340768"/>
            <a:ext cx="8424936" cy="4798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Fonte: MDIC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Fonte: MDIC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6660232" y="6093296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Fonte:MDIC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err="1" smtClean="0">
                <a:latin typeface="Helvetica 45 Light" pitchFamily="34" charset="0"/>
              </a:rPr>
              <a:t>Cenário</a:t>
            </a:r>
            <a:r>
              <a:rPr lang="en-US" sz="3200" dirty="0" smtClean="0">
                <a:latin typeface="Helvetica 45 Light" pitchFamily="34" charset="0"/>
              </a:rPr>
              <a:t> Textil e </a:t>
            </a:r>
            <a:r>
              <a:rPr lang="en-US" sz="3200" dirty="0" err="1" smtClean="0">
                <a:latin typeface="Helvetica 45 Light" pitchFamily="34" charset="0"/>
              </a:rPr>
              <a:t>Vestuário</a:t>
            </a:r>
            <a:r>
              <a:rPr lang="en-US" sz="3200" dirty="0" smtClean="0">
                <a:latin typeface="Helvetica 45 Light" pitchFamily="34" charset="0"/>
              </a:rPr>
              <a:t> </a:t>
            </a:r>
            <a:r>
              <a:rPr lang="en-US" sz="3200" dirty="0" err="1" smtClean="0">
                <a:latin typeface="Helvetica 45 Light" pitchFamily="34" charset="0"/>
              </a:rPr>
              <a:t>em</a:t>
            </a:r>
            <a:r>
              <a:rPr lang="en-US" sz="3200" dirty="0" smtClean="0">
                <a:latin typeface="Helvetica 45 Light" pitchFamily="34" charset="0"/>
              </a:rPr>
              <a:t> SC</a:t>
            </a:r>
            <a:br>
              <a:rPr lang="en-US" sz="3200" dirty="0" smtClean="0">
                <a:latin typeface="Helvetica 45 Light" pitchFamily="34" charset="0"/>
              </a:rPr>
            </a:br>
            <a:r>
              <a:rPr lang="en-US" sz="2000" i="1" dirty="0" smtClean="0">
                <a:latin typeface="Helvetica 45 Light" pitchFamily="34" charset="0"/>
              </a:rPr>
              <a:t>(De </a:t>
            </a:r>
            <a:r>
              <a:rPr lang="en-US" sz="2000" i="1" dirty="0" err="1" smtClean="0">
                <a:latin typeface="Helvetica 45 Light" pitchFamily="34" charset="0"/>
              </a:rPr>
              <a:t>estado</a:t>
            </a:r>
            <a:r>
              <a:rPr lang="en-US" sz="2000" i="1" dirty="0" smtClean="0">
                <a:latin typeface="Helvetica 45 Light" pitchFamily="34" charset="0"/>
              </a:rPr>
              <a:t> </a:t>
            </a:r>
            <a:r>
              <a:rPr lang="en-US" sz="2000" i="1" dirty="0" err="1" smtClean="0">
                <a:latin typeface="Helvetica 45 Light" pitchFamily="34" charset="0"/>
              </a:rPr>
              <a:t>exportador</a:t>
            </a:r>
            <a:r>
              <a:rPr lang="en-US" sz="2000" i="1" dirty="0" smtClean="0">
                <a:latin typeface="Helvetica 45 Light" pitchFamily="34" charset="0"/>
              </a:rPr>
              <a:t> </a:t>
            </a:r>
            <a:r>
              <a:rPr lang="en-US" sz="2000" i="1" dirty="0" err="1" smtClean="0">
                <a:latin typeface="Helvetica 45 Light" pitchFamily="34" charset="0"/>
              </a:rPr>
              <a:t>para</a:t>
            </a:r>
            <a:r>
              <a:rPr lang="en-US" sz="2000" i="1" dirty="0" smtClean="0">
                <a:latin typeface="Helvetica 45 Light" pitchFamily="34" charset="0"/>
              </a:rPr>
              <a:t> </a:t>
            </a:r>
            <a:r>
              <a:rPr lang="en-US" sz="2000" i="1" dirty="0" err="1" smtClean="0">
                <a:latin typeface="Helvetica 45 Light" pitchFamily="34" charset="0"/>
              </a:rPr>
              <a:t>grande</a:t>
            </a:r>
            <a:r>
              <a:rPr lang="en-US" sz="2000" i="1" dirty="0" smtClean="0">
                <a:latin typeface="Helvetica 45 Light" pitchFamily="34" charset="0"/>
              </a:rPr>
              <a:t> </a:t>
            </a:r>
            <a:r>
              <a:rPr lang="en-US" sz="2000" i="1" dirty="0" err="1" smtClean="0">
                <a:latin typeface="Helvetica 45 Light" pitchFamily="34" charset="0"/>
              </a:rPr>
              <a:t>Importador</a:t>
            </a:r>
            <a:r>
              <a:rPr lang="en-US" sz="2000" i="1" dirty="0" smtClean="0">
                <a:latin typeface="Helvetica 45 Light" pitchFamily="34" charset="0"/>
              </a:rPr>
              <a:t>)</a:t>
            </a:r>
            <a:endParaRPr lang="pt-BR" sz="3200" i="1" dirty="0">
              <a:latin typeface="Helvetica 45 Light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5805264"/>
            <a:ext cx="8229600" cy="8926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600" dirty="0" err="1" smtClean="0">
                <a:latin typeface="Helvetica 45 Light" pitchFamily="34" charset="0"/>
              </a:rPr>
              <a:t>Exportacoes</a:t>
            </a:r>
            <a:r>
              <a:rPr lang="en-US" sz="1600" dirty="0" smtClean="0">
                <a:latin typeface="Helvetica 45 Light" pitchFamily="34" charset="0"/>
              </a:rPr>
              <a:t> </a:t>
            </a:r>
            <a:r>
              <a:rPr lang="en-US" sz="1600" dirty="0" err="1" smtClean="0">
                <a:latin typeface="Helvetica 45 Light" pitchFamily="34" charset="0"/>
              </a:rPr>
              <a:t>Brasileiras</a:t>
            </a:r>
            <a:r>
              <a:rPr lang="en-US" sz="1600" dirty="0" smtClean="0">
                <a:latin typeface="Helvetica 45 Light" pitchFamily="34" charset="0"/>
              </a:rPr>
              <a:t> de 2010 </a:t>
            </a:r>
            <a:r>
              <a:rPr lang="en-US" sz="1600" dirty="0" err="1" smtClean="0">
                <a:latin typeface="Helvetica 45 Light" pitchFamily="34" charset="0"/>
              </a:rPr>
              <a:t>para</a:t>
            </a:r>
            <a:r>
              <a:rPr lang="en-US" sz="1600" dirty="0" smtClean="0">
                <a:latin typeface="Helvetica 45 Light" pitchFamily="34" charset="0"/>
              </a:rPr>
              <a:t> 2011 </a:t>
            </a:r>
            <a:r>
              <a:rPr lang="en-US" sz="1600" dirty="0" err="1" smtClean="0">
                <a:latin typeface="Helvetica 45 Light" pitchFamily="34" charset="0"/>
              </a:rPr>
              <a:t>por</a:t>
            </a:r>
            <a:r>
              <a:rPr lang="en-US" sz="1600" dirty="0" smtClean="0">
                <a:latin typeface="Helvetica 45 Light" pitchFamily="34" charset="0"/>
              </a:rPr>
              <a:t> </a:t>
            </a:r>
            <a:r>
              <a:rPr lang="en-US" sz="1600" dirty="0" err="1" smtClean="0">
                <a:latin typeface="Helvetica 45 Light" pitchFamily="34" charset="0"/>
              </a:rPr>
              <a:t>exportacoes</a:t>
            </a:r>
            <a:r>
              <a:rPr lang="en-US" sz="1600" dirty="0" smtClean="0">
                <a:latin typeface="Helvetica 45 Light" pitchFamily="34" charset="0"/>
              </a:rPr>
              <a:t> fortes de </a:t>
            </a:r>
            <a:r>
              <a:rPr lang="en-US" sz="1600" dirty="0" err="1" smtClean="0">
                <a:latin typeface="Helvetica 45 Light" pitchFamily="34" charset="0"/>
              </a:rPr>
              <a:t>algodao</a:t>
            </a:r>
            <a:r>
              <a:rPr lang="en-US" sz="1600" dirty="0" smtClean="0">
                <a:latin typeface="Helvetica 45 Light" pitchFamily="34" charset="0"/>
              </a:rPr>
              <a:t> </a:t>
            </a:r>
            <a:r>
              <a:rPr lang="en-US" sz="1600" dirty="0" err="1" smtClean="0">
                <a:latin typeface="Helvetica 45 Light" pitchFamily="34" charset="0"/>
              </a:rPr>
              <a:t>para</a:t>
            </a:r>
            <a:r>
              <a:rPr lang="en-US" sz="1600" dirty="0" smtClean="0">
                <a:latin typeface="Helvetica 45 Light" pitchFamily="34" charset="0"/>
              </a:rPr>
              <a:t> a China. </a:t>
            </a:r>
            <a:r>
              <a:rPr lang="en-US" sz="1600" dirty="0" err="1" smtClean="0">
                <a:latin typeface="Helvetica 45 Light" pitchFamily="34" charset="0"/>
              </a:rPr>
              <a:t>Ja</a:t>
            </a:r>
            <a:r>
              <a:rPr lang="en-US" sz="1600" dirty="0" smtClean="0">
                <a:latin typeface="Helvetica 45 Light" pitchFamily="34" charset="0"/>
              </a:rPr>
              <a:t> </a:t>
            </a:r>
            <a:r>
              <a:rPr lang="en-US" sz="1600" dirty="0" err="1" smtClean="0">
                <a:latin typeface="Helvetica 45 Light" pitchFamily="34" charset="0"/>
              </a:rPr>
              <a:t>em</a:t>
            </a:r>
            <a:r>
              <a:rPr lang="en-US" sz="1600" dirty="0" smtClean="0">
                <a:latin typeface="Helvetica 45 Light" pitchFamily="34" charset="0"/>
              </a:rPr>
              <a:t> SC, a </a:t>
            </a:r>
            <a:r>
              <a:rPr lang="en-US" sz="1600" dirty="0" err="1" smtClean="0">
                <a:latin typeface="Helvetica 45 Light" pitchFamily="34" charset="0"/>
              </a:rPr>
              <a:t>queda</a:t>
            </a:r>
            <a:r>
              <a:rPr lang="en-US" sz="1600" dirty="0" smtClean="0">
                <a:latin typeface="Helvetica 45 Light" pitchFamily="34" charset="0"/>
              </a:rPr>
              <a:t> </a:t>
            </a:r>
            <a:r>
              <a:rPr lang="en-US" sz="1600" dirty="0" err="1" smtClean="0">
                <a:latin typeface="Helvetica 45 Light" pitchFamily="34" charset="0"/>
              </a:rPr>
              <a:t>foi</a:t>
            </a:r>
            <a:r>
              <a:rPr lang="en-US" sz="1600" dirty="0" smtClean="0">
                <a:latin typeface="Helvetica 45 Light" pitchFamily="34" charset="0"/>
              </a:rPr>
              <a:t> de 7,2%.</a:t>
            </a:r>
            <a:endParaRPr lang="pt-BR" sz="3600" dirty="0">
              <a:latin typeface="Helvetica 45 Light" pitchFamily="34" charset="0"/>
            </a:endParaRP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340768"/>
            <a:ext cx="7488832" cy="4472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err="1" smtClean="0">
                <a:latin typeface="Helvetica 45 Light" pitchFamily="34" charset="0"/>
              </a:rPr>
              <a:t>Cenário</a:t>
            </a:r>
            <a:r>
              <a:rPr lang="en-US" sz="3200" dirty="0" smtClean="0">
                <a:latin typeface="Helvetica 45 Light" pitchFamily="34" charset="0"/>
              </a:rPr>
              <a:t> Textil e </a:t>
            </a:r>
            <a:r>
              <a:rPr lang="en-US" sz="3200" dirty="0" err="1" smtClean="0">
                <a:latin typeface="Helvetica 45 Light" pitchFamily="34" charset="0"/>
              </a:rPr>
              <a:t>Vestuário</a:t>
            </a:r>
            <a:r>
              <a:rPr lang="en-US" sz="3200" dirty="0" smtClean="0">
                <a:latin typeface="Helvetica 45 Light" pitchFamily="34" charset="0"/>
              </a:rPr>
              <a:t> </a:t>
            </a:r>
            <a:r>
              <a:rPr lang="en-US" sz="3200" dirty="0" err="1" smtClean="0">
                <a:latin typeface="Helvetica 45 Light" pitchFamily="34" charset="0"/>
              </a:rPr>
              <a:t>em</a:t>
            </a:r>
            <a:r>
              <a:rPr lang="en-US" sz="3200" dirty="0" smtClean="0">
                <a:latin typeface="Helvetica 45 Light" pitchFamily="34" charset="0"/>
              </a:rPr>
              <a:t> SC</a:t>
            </a:r>
            <a:br>
              <a:rPr lang="en-US" sz="3200" dirty="0" smtClean="0">
                <a:latin typeface="Helvetica 45 Light" pitchFamily="34" charset="0"/>
              </a:rPr>
            </a:br>
            <a:r>
              <a:rPr lang="en-US" sz="2000" i="1" dirty="0" smtClean="0">
                <a:latin typeface="Helvetica 45 Light" pitchFamily="34" charset="0"/>
              </a:rPr>
              <a:t>(De </a:t>
            </a:r>
            <a:r>
              <a:rPr lang="en-US" sz="2000" i="1" dirty="0" err="1" smtClean="0">
                <a:latin typeface="Helvetica 45 Light" pitchFamily="34" charset="0"/>
              </a:rPr>
              <a:t>estado</a:t>
            </a:r>
            <a:r>
              <a:rPr lang="en-US" sz="2000" i="1" dirty="0" smtClean="0">
                <a:latin typeface="Helvetica 45 Light" pitchFamily="34" charset="0"/>
              </a:rPr>
              <a:t> </a:t>
            </a:r>
            <a:r>
              <a:rPr lang="en-US" sz="2000" i="1" dirty="0" err="1" smtClean="0">
                <a:latin typeface="Helvetica 45 Light" pitchFamily="34" charset="0"/>
              </a:rPr>
              <a:t>exportador</a:t>
            </a:r>
            <a:r>
              <a:rPr lang="en-US" sz="2000" i="1" dirty="0" smtClean="0">
                <a:latin typeface="Helvetica 45 Light" pitchFamily="34" charset="0"/>
              </a:rPr>
              <a:t> </a:t>
            </a:r>
            <a:r>
              <a:rPr lang="en-US" sz="2000" i="1" dirty="0" err="1" smtClean="0">
                <a:latin typeface="Helvetica 45 Light" pitchFamily="34" charset="0"/>
              </a:rPr>
              <a:t>para</a:t>
            </a:r>
            <a:r>
              <a:rPr lang="en-US" sz="2000" i="1" dirty="0" smtClean="0">
                <a:latin typeface="Helvetica 45 Light" pitchFamily="34" charset="0"/>
              </a:rPr>
              <a:t> </a:t>
            </a:r>
            <a:r>
              <a:rPr lang="en-US" sz="2000" i="1" dirty="0" err="1" smtClean="0">
                <a:latin typeface="Helvetica 45 Light" pitchFamily="34" charset="0"/>
              </a:rPr>
              <a:t>grande</a:t>
            </a:r>
            <a:r>
              <a:rPr lang="en-US" sz="2000" i="1" dirty="0" smtClean="0">
                <a:latin typeface="Helvetica 45 Light" pitchFamily="34" charset="0"/>
              </a:rPr>
              <a:t> </a:t>
            </a:r>
            <a:r>
              <a:rPr lang="en-US" sz="2000" i="1" dirty="0" err="1" smtClean="0">
                <a:latin typeface="Helvetica 45 Light" pitchFamily="34" charset="0"/>
              </a:rPr>
              <a:t>Importador</a:t>
            </a:r>
            <a:r>
              <a:rPr lang="en-US" sz="2000" i="1" dirty="0" smtClean="0">
                <a:latin typeface="Helvetica 45 Light" pitchFamily="34" charset="0"/>
              </a:rPr>
              <a:t>)</a:t>
            </a:r>
            <a:endParaRPr lang="pt-BR" sz="3200" i="1" dirty="0">
              <a:latin typeface="Helvetica 45 Light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5733256"/>
            <a:ext cx="8229600" cy="8926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600" dirty="0" err="1" smtClean="0">
                <a:latin typeface="Helvetica 45 Light" pitchFamily="34" charset="0"/>
              </a:rPr>
              <a:t>Em</a:t>
            </a:r>
            <a:r>
              <a:rPr lang="en-US" sz="1600" dirty="0" smtClean="0">
                <a:latin typeface="Helvetica 45 Light" pitchFamily="34" charset="0"/>
              </a:rPr>
              <a:t> 2011, SC </a:t>
            </a:r>
            <a:r>
              <a:rPr lang="en-US" sz="1600" dirty="0" err="1" smtClean="0">
                <a:latin typeface="Helvetica 45 Light" pitchFamily="34" charset="0"/>
              </a:rPr>
              <a:t>representou</a:t>
            </a:r>
            <a:r>
              <a:rPr lang="en-US" sz="1600" dirty="0" smtClean="0">
                <a:latin typeface="Helvetica 45 Light" pitchFamily="34" charset="0"/>
              </a:rPr>
              <a:t> 28% de </a:t>
            </a:r>
            <a:r>
              <a:rPr lang="en-US" sz="1600" dirty="0" err="1" smtClean="0">
                <a:latin typeface="Helvetica 45 Light" pitchFamily="34" charset="0"/>
              </a:rPr>
              <a:t>toda</a:t>
            </a:r>
            <a:r>
              <a:rPr lang="en-US" sz="1600" dirty="0" smtClean="0">
                <a:latin typeface="Helvetica 45 Light" pitchFamily="34" charset="0"/>
              </a:rPr>
              <a:t> </a:t>
            </a:r>
            <a:r>
              <a:rPr lang="en-US" sz="1600" dirty="0" err="1" smtClean="0">
                <a:latin typeface="Helvetica 45 Light" pitchFamily="34" charset="0"/>
              </a:rPr>
              <a:t>importacao</a:t>
            </a:r>
            <a:r>
              <a:rPr lang="en-US" sz="1600" dirty="0" smtClean="0">
                <a:latin typeface="Helvetica 45 Light" pitchFamily="34" charset="0"/>
              </a:rPr>
              <a:t> </a:t>
            </a:r>
            <a:r>
              <a:rPr lang="en-US" sz="1600" dirty="0" err="1" smtClean="0">
                <a:latin typeface="Helvetica 45 Light" pitchFamily="34" charset="0"/>
              </a:rPr>
              <a:t>feita</a:t>
            </a:r>
            <a:r>
              <a:rPr lang="en-US" sz="1600" dirty="0" smtClean="0">
                <a:latin typeface="Helvetica 45 Light" pitchFamily="34" charset="0"/>
              </a:rPr>
              <a:t> no </a:t>
            </a:r>
            <a:r>
              <a:rPr lang="en-US" sz="1600" dirty="0" err="1" smtClean="0">
                <a:latin typeface="Helvetica 45 Light" pitchFamily="34" charset="0"/>
              </a:rPr>
              <a:t>Brasil</a:t>
            </a:r>
            <a:r>
              <a:rPr lang="en-US" sz="1600" dirty="0" smtClean="0">
                <a:latin typeface="Helvetica 45 Light" pitchFamily="34" charset="0"/>
              </a:rPr>
              <a:t> </a:t>
            </a:r>
            <a:r>
              <a:rPr lang="en-US" sz="1600" dirty="0" err="1" smtClean="0">
                <a:latin typeface="Helvetica 45 Light" pitchFamily="34" charset="0"/>
              </a:rPr>
              <a:t>em</a:t>
            </a:r>
            <a:r>
              <a:rPr lang="en-US" sz="1600" dirty="0">
                <a:latin typeface="Helvetica 45 Light" pitchFamily="34" charset="0"/>
              </a:rPr>
              <a:t> </a:t>
            </a:r>
            <a:r>
              <a:rPr lang="en-US" sz="1600" dirty="0" err="1" smtClean="0">
                <a:latin typeface="Helvetica 45 Light" pitchFamily="34" charset="0"/>
              </a:rPr>
              <a:t>Texteis</a:t>
            </a:r>
            <a:r>
              <a:rPr lang="en-US" sz="1600" dirty="0" smtClean="0">
                <a:latin typeface="Helvetica 45 Light" pitchFamily="34" charset="0"/>
              </a:rPr>
              <a:t> e </a:t>
            </a:r>
            <a:r>
              <a:rPr lang="en-US" sz="1600" dirty="0" err="1" smtClean="0">
                <a:latin typeface="Helvetica 45 Light" pitchFamily="34" charset="0"/>
              </a:rPr>
              <a:t>Vestuário</a:t>
            </a:r>
            <a:endParaRPr lang="pt-BR" sz="3600" dirty="0">
              <a:latin typeface="Helvetica 45 Light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1309" y="1427163"/>
            <a:ext cx="7437115" cy="4214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latin typeface="Helvetica 45 Light" pitchFamily="34" charset="0"/>
              </a:rPr>
              <a:t>Análise</a:t>
            </a:r>
            <a:r>
              <a:rPr lang="en-US" dirty="0" smtClean="0">
                <a:latin typeface="Helvetica 45 Light" pitchFamily="34" charset="0"/>
              </a:rPr>
              <a:t> do Grupo 61</a:t>
            </a:r>
            <a:endParaRPr lang="pt-BR" dirty="0">
              <a:latin typeface="Helvetica 45 Light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latin typeface="Helvetica 45 Light" pitchFamily="34" charset="0"/>
              </a:rPr>
              <a:t>Vestuário</a:t>
            </a:r>
            <a:r>
              <a:rPr lang="en-US" dirty="0" smtClean="0">
                <a:latin typeface="Helvetica 45 Light" pitchFamily="34" charset="0"/>
              </a:rPr>
              <a:t> e </a:t>
            </a:r>
            <a:r>
              <a:rPr lang="en-US" dirty="0" err="1" smtClean="0">
                <a:latin typeface="Helvetica 45 Light" pitchFamily="34" charset="0"/>
              </a:rPr>
              <a:t>Acessórios</a:t>
            </a:r>
            <a:r>
              <a:rPr lang="en-US" dirty="0" smtClean="0">
                <a:latin typeface="Helvetica 45 Light" pitchFamily="34" charset="0"/>
              </a:rPr>
              <a:t> </a:t>
            </a:r>
            <a:r>
              <a:rPr lang="en-US" dirty="0" err="1" smtClean="0">
                <a:latin typeface="Helvetica 45 Light" pitchFamily="34" charset="0"/>
              </a:rPr>
              <a:t>em</a:t>
            </a:r>
            <a:r>
              <a:rPr lang="en-US" dirty="0" smtClean="0">
                <a:latin typeface="Helvetica 45 Light" pitchFamily="34" charset="0"/>
              </a:rPr>
              <a:t> </a:t>
            </a:r>
            <a:r>
              <a:rPr lang="en-US" dirty="0" err="1" smtClean="0">
                <a:latin typeface="Helvetica 45 Light" pitchFamily="34" charset="0"/>
              </a:rPr>
              <a:t>Malha</a:t>
            </a:r>
            <a:endParaRPr lang="pt-BR" dirty="0">
              <a:latin typeface="Helvetica 45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3530972"/>
            <a:ext cx="5868144" cy="3327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 smtClean="0">
                <a:latin typeface="Helvetica 45 Light" pitchFamily="34" charset="0"/>
              </a:rPr>
              <a:t>Gr</a:t>
            </a:r>
            <a:r>
              <a:rPr lang="en-US" sz="2800" dirty="0" smtClean="0">
                <a:latin typeface="Helvetica 45 Light" pitchFamily="34" charset="0"/>
              </a:rPr>
              <a:t> 61 – </a:t>
            </a:r>
            <a:r>
              <a:rPr lang="en-US" sz="2800" dirty="0" err="1" smtClean="0">
                <a:latin typeface="Helvetica 45 Light" pitchFamily="34" charset="0"/>
              </a:rPr>
              <a:t>Vestuário</a:t>
            </a:r>
            <a:r>
              <a:rPr lang="en-US" sz="2800" dirty="0" smtClean="0">
                <a:latin typeface="Helvetica 45 Light" pitchFamily="34" charset="0"/>
              </a:rPr>
              <a:t> e </a:t>
            </a:r>
            <a:r>
              <a:rPr lang="en-US" sz="2800" dirty="0" err="1" smtClean="0">
                <a:latin typeface="Helvetica 45 Light" pitchFamily="34" charset="0"/>
              </a:rPr>
              <a:t>Acessórios</a:t>
            </a:r>
            <a:r>
              <a:rPr lang="en-US" sz="2800" dirty="0" smtClean="0">
                <a:latin typeface="Helvetica 45 Light" pitchFamily="34" charset="0"/>
              </a:rPr>
              <a:t> de </a:t>
            </a:r>
            <a:r>
              <a:rPr lang="en-US" sz="2800" dirty="0" err="1" smtClean="0">
                <a:latin typeface="Helvetica 45 Light" pitchFamily="34" charset="0"/>
              </a:rPr>
              <a:t>Malha</a:t>
            </a:r>
            <a:r>
              <a:rPr lang="en-US" sz="2800" dirty="0" smtClean="0">
                <a:latin typeface="Helvetica 45 Light" pitchFamily="34" charset="0"/>
              </a:rPr>
              <a:t/>
            </a:r>
            <a:br>
              <a:rPr lang="en-US" sz="2800" dirty="0" smtClean="0">
                <a:latin typeface="Helvetica 45 Light" pitchFamily="34" charset="0"/>
              </a:rPr>
            </a:br>
            <a:r>
              <a:rPr lang="en-US" sz="2800" dirty="0" smtClean="0">
                <a:latin typeface="Helvetica 45 Light" pitchFamily="34" charset="0"/>
              </a:rPr>
              <a:t>(2010/2011)</a:t>
            </a:r>
            <a:endParaRPr lang="pt-BR" sz="2800" i="1" dirty="0">
              <a:latin typeface="Helvetica 45 Light" pitchFamily="34" charset="0"/>
            </a:endParaRPr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96" y="1052736"/>
            <a:ext cx="4919240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44624"/>
            <a:ext cx="8686800" cy="720080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 err="1" smtClean="0">
                <a:latin typeface="Helvetica 45 Light" pitchFamily="34" charset="0"/>
              </a:rPr>
              <a:t>Gr</a:t>
            </a:r>
            <a:r>
              <a:rPr lang="en-US" sz="2800" dirty="0" smtClean="0">
                <a:latin typeface="Helvetica 45 Light" pitchFamily="34" charset="0"/>
              </a:rPr>
              <a:t> 61 – </a:t>
            </a:r>
            <a:r>
              <a:rPr lang="en-US" sz="2800" dirty="0" err="1" smtClean="0">
                <a:latin typeface="Helvetica 45 Light" pitchFamily="34" charset="0"/>
              </a:rPr>
              <a:t>Vestuário</a:t>
            </a:r>
            <a:r>
              <a:rPr lang="en-US" sz="2800" dirty="0" smtClean="0">
                <a:latin typeface="Helvetica 45 Light" pitchFamily="34" charset="0"/>
              </a:rPr>
              <a:t> e </a:t>
            </a:r>
            <a:r>
              <a:rPr lang="en-US" sz="2800" dirty="0" err="1" smtClean="0">
                <a:latin typeface="Helvetica 45 Light" pitchFamily="34" charset="0"/>
              </a:rPr>
              <a:t>Acessórios</a:t>
            </a:r>
            <a:r>
              <a:rPr lang="en-US" sz="2800" dirty="0" smtClean="0">
                <a:latin typeface="Helvetica 45 Light" pitchFamily="34" charset="0"/>
              </a:rPr>
              <a:t> de </a:t>
            </a:r>
            <a:r>
              <a:rPr lang="en-US" sz="2800" dirty="0" err="1" smtClean="0">
                <a:latin typeface="Helvetica 45 Light" pitchFamily="34" charset="0"/>
              </a:rPr>
              <a:t>Malha</a:t>
            </a:r>
            <a:r>
              <a:rPr lang="en-US" sz="2800" dirty="0" smtClean="0">
                <a:latin typeface="Helvetica 45 Light" pitchFamily="34" charset="0"/>
              </a:rPr>
              <a:t/>
            </a:r>
            <a:br>
              <a:rPr lang="en-US" sz="2800" dirty="0" smtClean="0">
                <a:latin typeface="Helvetica 45 Light" pitchFamily="34" charset="0"/>
              </a:rPr>
            </a:br>
            <a:r>
              <a:rPr lang="en-US" sz="2800" dirty="0" smtClean="0">
                <a:latin typeface="Helvetica 45 Light" pitchFamily="34" charset="0"/>
              </a:rPr>
              <a:t>(1o. </a:t>
            </a:r>
            <a:r>
              <a:rPr lang="en-US" sz="2800" dirty="0" err="1" smtClean="0">
                <a:latin typeface="Helvetica 45 Light" pitchFamily="34" charset="0"/>
              </a:rPr>
              <a:t>Trimestre</a:t>
            </a:r>
            <a:r>
              <a:rPr lang="en-US" sz="2800" dirty="0" smtClean="0">
                <a:latin typeface="Helvetica 45 Light" pitchFamily="34" charset="0"/>
              </a:rPr>
              <a:t>)</a:t>
            </a:r>
            <a:endParaRPr lang="pt-BR" sz="2800" i="1" dirty="0">
              <a:latin typeface="Helvetica 45 Light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3502177"/>
            <a:ext cx="4788024" cy="3311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08720"/>
            <a:ext cx="4873412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1470025"/>
          </a:xfrm>
        </p:spPr>
        <p:txBody>
          <a:bodyPr/>
          <a:lstStyle/>
          <a:p>
            <a:r>
              <a:rPr lang="en-US" dirty="0" err="1" smtClean="0">
                <a:latin typeface="Helvetica 45 Light" pitchFamily="34" charset="0"/>
              </a:rPr>
              <a:t>Análise</a:t>
            </a:r>
            <a:r>
              <a:rPr lang="en-US" dirty="0" smtClean="0">
                <a:latin typeface="Helvetica 45 Light" pitchFamily="34" charset="0"/>
              </a:rPr>
              <a:t> do </a:t>
            </a:r>
            <a:r>
              <a:rPr lang="en-US" dirty="0" err="1" smtClean="0">
                <a:latin typeface="Helvetica 45 Light" pitchFamily="34" charset="0"/>
              </a:rPr>
              <a:t>Grupos</a:t>
            </a:r>
            <a:r>
              <a:rPr lang="en-US" dirty="0" smtClean="0">
                <a:latin typeface="Helvetica 45 Light" pitchFamily="34" charset="0"/>
              </a:rPr>
              <a:t> 60, 62 e 63</a:t>
            </a:r>
            <a:endParaRPr lang="pt-BR" dirty="0">
              <a:latin typeface="Helvetica 45 Light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11560" y="2636912"/>
            <a:ext cx="8280920" cy="1752600"/>
          </a:xfrm>
        </p:spPr>
        <p:txBody>
          <a:bodyPr>
            <a:normAutofit fontScale="92500"/>
          </a:bodyPr>
          <a:lstStyle/>
          <a:p>
            <a:pPr algn="l"/>
            <a:r>
              <a:rPr lang="en-US" dirty="0" err="1" smtClean="0">
                <a:latin typeface="Helvetica 45 Light" pitchFamily="34" charset="0"/>
              </a:rPr>
              <a:t>Gr</a:t>
            </a:r>
            <a:r>
              <a:rPr lang="en-US" dirty="0" smtClean="0">
                <a:latin typeface="Helvetica 45 Light" pitchFamily="34" charset="0"/>
              </a:rPr>
              <a:t> 60 - </a:t>
            </a:r>
            <a:r>
              <a:rPr lang="en-US" dirty="0" err="1" smtClean="0">
                <a:latin typeface="Helvetica 45 Light" pitchFamily="34" charset="0"/>
              </a:rPr>
              <a:t>Tecidos</a:t>
            </a:r>
            <a:r>
              <a:rPr lang="en-US" dirty="0" smtClean="0">
                <a:latin typeface="Helvetica 45 Light" pitchFamily="34" charset="0"/>
              </a:rPr>
              <a:t> de </a:t>
            </a:r>
            <a:r>
              <a:rPr lang="en-US" dirty="0" err="1" smtClean="0">
                <a:latin typeface="Helvetica 45 Light" pitchFamily="34" charset="0"/>
              </a:rPr>
              <a:t>Malha</a:t>
            </a:r>
            <a:endParaRPr lang="en-US" dirty="0" smtClean="0">
              <a:latin typeface="Helvetica 45 Light" pitchFamily="34" charset="0"/>
            </a:endParaRPr>
          </a:p>
          <a:p>
            <a:pPr algn="l"/>
            <a:r>
              <a:rPr lang="en-US" dirty="0" err="1" smtClean="0">
                <a:latin typeface="Helvetica 45 Light" pitchFamily="34" charset="0"/>
              </a:rPr>
              <a:t>Gr</a:t>
            </a:r>
            <a:r>
              <a:rPr lang="en-US" dirty="0" smtClean="0">
                <a:latin typeface="Helvetica 45 Light" pitchFamily="34" charset="0"/>
              </a:rPr>
              <a:t> 62 - </a:t>
            </a:r>
            <a:r>
              <a:rPr lang="en-US" dirty="0" err="1" smtClean="0">
                <a:latin typeface="Helvetica 45 Light" pitchFamily="34" charset="0"/>
              </a:rPr>
              <a:t>Vestuário</a:t>
            </a:r>
            <a:r>
              <a:rPr lang="en-US" dirty="0" smtClean="0">
                <a:latin typeface="Helvetica 45 Light" pitchFamily="34" charset="0"/>
              </a:rPr>
              <a:t> e </a:t>
            </a:r>
            <a:r>
              <a:rPr lang="en-US" dirty="0" err="1" smtClean="0">
                <a:latin typeface="Helvetica 45 Light" pitchFamily="34" charset="0"/>
              </a:rPr>
              <a:t>Acessórios</a:t>
            </a:r>
            <a:r>
              <a:rPr lang="en-US" dirty="0" smtClean="0">
                <a:latin typeface="Helvetica 45 Light" pitchFamily="34" charset="0"/>
              </a:rPr>
              <a:t> </a:t>
            </a:r>
            <a:r>
              <a:rPr lang="en-US" dirty="0" err="1" smtClean="0">
                <a:latin typeface="Helvetica 45 Light" pitchFamily="34" charset="0"/>
              </a:rPr>
              <a:t>Exceto</a:t>
            </a:r>
            <a:r>
              <a:rPr lang="en-US" dirty="0" smtClean="0">
                <a:latin typeface="Helvetica 45 Light" pitchFamily="34" charset="0"/>
              </a:rPr>
              <a:t> </a:t>
            </a:r>
            <a:r>
              <a:rPr lang="en-US" dirty="0" err="1" smtClean="0">
                <a:latin typeface="Helvetica 45 Light" pitchFamily="34" charset="0"/>
              </a:rPr>
              <a:t>Malha</a:t>
            </a:r>
            <a:endParaRPr lang="en-US" dirty="0" smtClean="0">
              <a:latin typeface="Helvetica 45 Light" pitchFamily="34" charset="0"/>
            </a:endParaRPr>
          </a:p>
          <a:p>
            <a:pPr algn="l"/>
            <a:r>
              <a:rPr lang="en-US" dirty="0" err="1" smtClean="0">
                <a:latin typeface="Helvetica 45 Light" pitchFamily="34" charset="0"/>
              </a:rPr>
              <a:t>Gr</a:t>
            </a:r>
            <a:r>
              <a:rPr lang="en-US" dirty="0" smtClean="0">
                <a:latin typeface="Helvetica 45 Light" pitchFamily="34" charset="0"/>
              </a:rPr>
              <a:t> 63 - </a:t>
            </a:r>
            <a:r>
              <a:rPr lang="en-US" dirty="0" err="1" smtClean="0">
                <a:latin typeface="Helvetica 45 Light" pitchFamily="34" charset="0"/>
              </a:rPr>
              <a:t>Outros</a:t>
            </a:r>
            <a:r>
              <a:rPr lang="en-US" dirty="0" smtClean="0">
                <a:latin typeface="Helvetica 45 Light" pitchFamily="34" charset="0"/>
              </a:rPr>
              <a:t> </a:t>
            </a:r>
            <a:r>
              <a:rPr lang="en-US" dirty="0" err="1" smtClean="0">
                <a:latin typeface="Helvetica 45 Light" pitchFamily="34" charset="0"/>
              </a:rPr>
              <a:t>Artefatos</a:t>
            </a:r>
            <a:r>
              <a:rPr lang="en-US" dirty="0" smtClean="0">
                <a:latin typeface="Helvetica 45 Light" pitchFamily="34" charset="0"/>
              </a:rPr>
              <a:t> </a:t>
            </a:r>
            <a:r>
              <a:rPr lang="en-US" dirty="0" err="1" smtClean="0">
                <a:latin typeface="Helvetica 45 Light" pitchFamily="34" charset="0"/>
              </a:rPr>
              <a:t>Têxteis</a:t>
            </a:r>
            <a:r>
              <a:rPr lang="en-US" dirty="0" smtClean="0">
                <a:latin typeface="Helvetica 45 Light" pitchFamily="34" charset="0"/>
              </a:rPr>
              <a:t> </a:t>
            </a:r>
            <a:r>
              <a:rPr lang="en-US" dirty="0" err="1" smtClean="0">
                <a:latin typeface="Helvetica 45 Light" pitchFamily="34" charset="0"/>
              </a:rPr>
              <a:t>Confeccionados</a:t>
            </a:r>
            <a:endParaRPr lang="pt-BR" dirty="0">
              <a:latin typeface="Helvetica 45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493</Words>
  <Application>Microsoft Office PowerPoint</Application>
  <PresentationFormat>Apresentação na tela (4:3)</PresentationFormat>
  <Paragraphs>54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3" baseType="lpstr">
      <vt:lpstr>Tema do Office</vt:lpstr>
      <vt:lpstr>Câmara de Desenvolvimento da IndústriaTextil e do Vestuário - FIESC</vt:lpstr>
      <vt:lpstr>A Industria Textil e do Vestuário de Santa Catarina</vt:lpstr>
      <vt:lpstr>Cenário Textil e Vestuário em SC (De estado exportador para grande Importador)</vt:lpstr>
      <vt:lpstr>Cenário Textil e Vestuário em SC (De estado exportador para grande Importador)</vt:lpstr>
      <vt:lpstr>Cenário Textil e Vestuário em SC (De estado exportador para grande Importador)</vt:lpstr>
      <vt:lpstr>Análise do Grupo 61</vt:lpstr>
      <vt:lpstr>Gr 61 – Vestuário e Acessórios de Malha (2010/2011)</vt:lpstr>
      <vt:lpstr>Gr 61 – Vestuário e Acessórios de Malha (1o. Trimestre)</vt:lpstr>
      <vt:lpstr>Análise do Grupos 60, 62 e 63</vt:lpstr>
      <vt:lpstr>Tecidos de Malha, Vestuario Exceto Malha e Outros (1o.Trimestre)  </vt:lpstr>
      <vt:lpstr>Análise do Grupos Fios e Tecidos de Algodão</vt:lpstr>
      <vt:lpstr>Fios e Tecidos em Algodão</vt:lpstr>
      <vt:lpstr>Apresentação do PowerPoint</vt:lpstr>
      <vt:lpstr>Dados do Mercado Brasileiro de Vestuário :   - Movimentou em 2011 126 bilhões,   - Representa 4,9% do PIB,   - 2,4 milhões de empregos diretos,   - 2o. Maior setor empregador no pais,  - 3o. Maior fabricante mundial de calçados,   - 4o. Maior fabricante mundial de ÍNDIGO,   - 5o. Maior fabricante mundial de malhas,   - Estamos entre os 6 polos têxteis  mundiais  mais importantes,</vt:lpstr>
      <vt:lpstr>O Brasil de hoje:   - Auto suficiente na produção de Algodão, - Cadeia produtiva Verticalizada.  - R$ 20 Bilhões  investidos  nos ultimos 3 anos em modernização do setor, - Concentra 15 grandes centros regionais produtores, - Tem um imenso mercado com uma industria que passa a ser estratégica para o governo, - Centenas de Marcas Regionais  Fortes.  </vt:lpstr>
      <vt:lpstr>O Setor Têxtil em rentabilidade 2011:     1o. Lugar – Software e Dados com 39%  2o. Lugar – Textil com 27,7%.  3o. Lugar – Alimentos e Bebidas com 14,6%  4o. Lugar – Energia elétrica com 13,6%.  5o. Lugar – Telecomunicacoes com 4,5% </vt:lpstr>
      <vt:lpstr>Cadeia Completa,  produz desde jeans a vestido de gala, de camiseta a camisa social, de moda feminina a underwear, de moda sportswear a estilistas consagrados mundialmente, de Havaianas a Calçados femininos chiques.  O BRASIL, passa a integrar a ROTA MUNDIAL da MODA, com Grandes Eventos nos principais centros consumidores como RIO – SAO PAULO – CEARÁ – PARANÁ- SANTA CATARINA E RIO GRANDE DO SUL.</vt:lpstr>
      <vt:lpstr>GRANDES SEGMENTOS deste mercado:   - Jeanswear,  - Malha,  - Infantil,  - Casual Feminino,  - Casual Masculino,  - Sportswear,  - Moda Praia,  - Underwear,  - Cameba,  - Calçados e  - Magazines.</vt:lpstr>
      <vt:lpstr>Caminhos &amp; Soluções</vt:lpstr>
      <vt:lpstr>Forum Sul do Setor Textil e Vestuário</vt:lpstr>
      <vt:lpstr>A outra ponta …..</vt:lpstr>
      <vt:lpstr>A outra ponta …..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1a. Reuniao da Câmara Textil e Vestuário - FIESC</dc:title>
  <dc:creator>Sergio Pires</dc:creator>
  <cp:lastModifiedBy>Luiz Fernando Cardozo</cp:lastModifiedBy>
  <cp:revision>26</cp:revision>
  <dcterms:created xsi:type="dcterms:W3CDTF">2012-02-15T16:56:46Z</dcterms:created>
  <dcterms:modified xsi:type="dcterms:W3CDTF">2012-05-15T12:23:50Z</dcterms:modified>
</cp:coreProperties>
</file>