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77" r:id="rId2"/>
    <p:sldId id="486" r:id="rId3"/>
    <p:sldId id="487" r:id="rId4"/>
    <p:sldId id="491" r:id="rId5"/>
    <p:sldId id="513" r:id="rId6"/>
    <p:sldId id="515" r:id="rId7"/>
    <p:sldId id="592" r:id="rId8"/>
    <p:sldId id="523" r:id="rId9"/>
    <p:sldId id="590" r:id="rId10"/>
    <p:sldId id="591" r:id="rId11"/>
    <p:sldId id="583" r:id="rId12"/>
    <p:sldId id="584" r:id="rId13"/>
    <p:sldId id="585" r:id="rId14"/>
    <p:sldId id="589" r:id="rId15"/>
  </p:sldIdLst>
  <p:sldSz cx="9144000" cy="6858000" type="screen4x3"/>
  <p:notesSz cx="7099300" cy="102346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00FF"/>
    <a:srgbClr val="00CCFF"/>
    <a:srgbClr val="0099FF"/>
    <a:srgbClr val="B7D4E7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06" autoAdjust="0"/>
    <p:restoredTop sz="89127" autoAdjust="0"/>
  </p:normalViewPr>
  <p:slideViewPr>
    <p:cSldViewPr showGuides="1">
      <p:cViewPr>
        <p:scale>
          <a:sx n="70" d="100"/>
          <a:sy n="70" d="100"/>
        </p:scale>
        <p:origin x="-306" y="-114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ensi-filer02\CNI\pec\Equipe\Marcelo%20Avila\Atividade%20Econ&#244;mica\Informe\2012\Informe%202%20trimestre%202012\PIB%20%20dados%20IBGE%20divulgacao%201%20tri%202012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ensi-filer02\CNI\pec\Equipe\Marcelo%20Avila\Atividade%20Econ&#244;mica\Informe\2012\Informe%202%20trimestre%202012\PIB%20%20dados%20IBGE%20divulgacao%201%20tri%202012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ensi-filer02\cni\pec\Equipe\F&#225;bio%20Guerra\Perfil%20da%20ind&#250;stria\An&#225;lise%20comparativa%20internacional\Base%20de%20dados\Base%20de%20dados%20-%20an&#225;lise%20comparativa%20internacional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ensi-filer02\cni\pec\Equipe\F&#225;bio%20Guerra\Perfil%20da%20ind&#250;stria\An&#225;lise%20comparativa%20internacional\Base%20de%20dados\Base%20de%20dados%20-%20an&#225;lise%20comparativa%20internacional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ensi-filer02\cni\pec\Equipe\F&#225;bio%20Guerra\Perfil%20da%20ind&#250;stria\An&#225;lise%20comparativa%20internacional\Base%20de%20dados\Base%20de%20dados%20-%20an&#225;lise%20comparativa%20internacional.xls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ensi-filer02\CNI\pec\Dados%20Comuns\Atividade\PIM-PF\PIM_maio_2012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ensi-filer02\PROCPROJ\Pesquisas\INDICADORES%20INDUSTRIAIS\06_SERIE%20HISTORICA\2012\SH_05_Mai_2012.xls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vila\Configura&#231;&#245;es%20locais\Temp\notes9CC9DD\ICEI%20-%20S&#233;rie%20Hist&#243;rica%20-%20por%20setor%20e%20perguntas%20(julho-12)-SV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mavila\Configura&#231;&#245;es%20locais\Temp\notes9CC9DD\Estudo%20saldo.xlsx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Participação da indústria no PIB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</c:spPr>
          <c:invertIfNegative val="0"/>
          <c:dLbls>
            <c:txPr>
              <a:bodyPr/>
              <a:lstStyle/>
              <a:p>
                <a:pPr>
                  <a:defRPr sz="1200" b="1">
                    <a:solidFill>
                      <a:srgbClr val="0000FF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'valores correntes anuais'!$L$25:$L$40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'valores correntes anuais'!$M$25:$M$40</c:f>
              <c:numCache>
                <c:formatCode>0.0%</c:formatCode>
                <c:ptCount val="16"/>
                <c:pt idx="0">
                  <c:v>0.25984034676789702</c:v>
                </c:pt>
                <c:pt idx="1">
                  <c:v>0.26128753029330776</c:v>
                </c:pt>
                <c:pt idx="2">
                  <c:v>0.25658317128485769</c:v>
                </c:pt>
                <c:pt idx="3">
                  <c:v>0.25945908660779143</c:v>
                </c:pt>
                <c:pt idx="4">
                  <c:v>0.27731735654809025</c:v>
                </c:pt>
                <c:pt idx="5">
                  <c:v>0.26923609863286052</c:v>
                </c:pt>
                <c:pt idx="6">
                  <c:v>0.2705193267924933</c:v>
                </c:pt>
                <c:pt idx="7">
                  <c:v>0.27845784141861835</c:v>
                </c:pt>
                <c:pt idx="8">
                  <c:v>0.30113583850760206</c:v>
                </c:pt>
                <c:pt idx="9">
                  <c:v>0.29272960879966126</c:v>
                </c:pt>
                <c:pt idx="10">
                  <c:v>0.28752764915799189</c:v>
                </c:pt>
                <c:pt idx="11">
                  <c:v>0.27811222467138463</c:v>
                </c:pt>
                <c:pt idx="12">
                  <c:v>0.279016063089773</c:v>
                </c:pt>
                <c:pt idx="13">
                  <c:v>0.2682883274918435</c:v>
                </c:pt>
                <c:pt idx="14">
                  <c:v>0.2806945132609554</c:v>
                </c:pt>
                <c:pt idx="15">
                  <c:v>0.27533020870475988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647296"/>
        <c:axId val="63513344"/>
      </c:barChart>
      <c:catAx>
        <c:axId val="62647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3513344"/>
        <c:crosses val="autoZero"/>
        <c:auto val="1"/>
        <c:lblAlgn val="ctr"/>
        <c:lblOffset val="100"/>
        <c:noMultiLvlLbl val="0"/>
      </c:catAx>
      <c:valAx>
        <c:axId val="63513344"/>
        <c:scaling>
          <c:orientation val="minMax"/>
          <c:min val="0.25"/>
        </c:scaling>
        <c:delete val="1"/>
        <c:axPos val="l"/>
        <c:numFmt formatCode="0.0%" sourceLinked="1"/>
        <c:majorTickMark val="none"/>
        <c:minorTickMark val="none"/>
        <c:tickLblPos val="none"/>
        <c:crossAx val="626472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600"/>
              <a:t>Participação da indústria de transformação no PIB</a:t>
            </a:r>
          </a:p>
        </c:rich>
      </c:tx>
      <c:layout>
        <c:manualLayout>
          <c:xMode val="edge"/>
          <c:yMode val="edge"/>
          <c:x val="0.22113523480797856"/>
          <c:y val="2.959830866807621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3.7875480897347089E-2"/>
          <c:y val="0.16279069767441864"/>
          <c:w val="0.93277113822832181"/>
          <c:h val="0.6969594272762511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8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6.1810049652866079E-3"/>
                  <c:y val="5.69307949870104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37401927055082E-4"/>
                  <c:y val="-1.1864663218545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7621589683501768E-3"/>
                  <c:y val="4.37110195087925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0822149334502579E-3"/>
                  <c:y val="-6.89884191745704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1209521647406112E-4"/>
                  <c:y val="4.49462620755924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1989453153218228E-3"/>
                  <c:y val="1.05592850963171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333399"/>
                    </a:solidFill>
                    <a:latin typeface="Arial"/>
                    <a:ea typeface="Arial"/>
                    <a:cs typeface="Arial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'valores correntes anuais'!$L$25:$L$40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'valores correntes anuais'!$O$25:$O$40</c:f>
              <c:numCache>
                <c:formatCode>0.0%</c:formatCode>
                <c:ptCount val="16"/>
                <c:pt idx="0">
                  <c:v>0.16795896938857927</c:v>
                </c:pt>
                <c:pt idx="1">
                  <c:v>0.16669295196772571</c:v>
                </c:pt>
                <c:pt idx="2">
                  <c:v>0.15716123400108134</c:v>
                </c:pt>
                <c:pt idx="3">
                  <c:v>0.16118654334053967</c:v>
                </c:pt>
                <c:pt idx="4">
                  <c:v>0.17220591416425798</c:v>
                </c:pt>
                <c:pt idx="5">
                  <c:v>0.17132556120838874</c:v>
                </c:pt>
                <c:pt idx="6">
                  <c:v>0.16853123289156163</c:v>
                </c:pt>
                <c:pt idx="7">
                  <c:v>0.1801669234755007</c:v>
                </c:pt>
                <c:pt idx="8">
                  <c:v>0.19218092276226131</c:v>
                </c:pt>
                <c:pt idx="9">
                  <c:v>0.18091706188020956</c:v>
                </c:pt>
                <c:pt idx="10">
                  <c:v>0.17370405324367633</c:v>
                </c:pt>
                <c:pt idx="11">
                  <c:v>0.17029866814228387</c:v>
                </c:pt>
                <c:pt idx="12">
                  <c:v>0.16627448700807998</c:v>
                </c:pt>
                <c:pt idx="13">
                  <c:v>0.16650002254526791</c:v>
                </c:pt>
                <c:pt idx="14">
                  <c:v>0.16225213274371658</c:v>
                </c:pt>
                <c:pt idx="15">
                  <c:v>0.14598117802594429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63561088"/>
        <c:axId val="67507328"/>
      </c:barChart>
      <c:catAx>
        <c:axId val="6356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67507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507328"/>
        <c:scaling>
          <c:orientation val="minMax"/>
          <c:min val="0.14000000000000001"/>
        </c:scaling>
        <c:delete val="1"/>
        <c:axPos val="l"/>
        <c:numFmt formatCode="0%" sourceLinked="0"/>
        <c:majorTickMark val="out"/>
        <c:minorTickMark val="none"/>
        <c:tickLblPos val="none"/>
        <c:crossAx val="63561088"/>
        <c:crosses val="autoZero"/>
        <c:crossBetween val="between"/>
        <c:majorUnit val="1.0000000000000005E-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chemeClr val="tx2"/>
                </a:solidFill>
                <a:latin typeface="Arial"/>
                <a:ea typeface="Arial"/>
                <a:cs typeface="Arial"/>
              </a:defRPr>
            </a:pPr>
            <a:r>
              <a:rPr lang="pt-BR" sz="1800" b="1" dirty="0">
                <a:solidFill>
                  <a:schemeClr val="tx2"/>
                </a:solidFill>
              </a:rPr>
              <a:t>2000</a:t>
            </a:r>
          </a:p>
        </c:rich>
      </c:tx>
      <c:layout>
        <c:manualLayout>
          <c:xMode val="edge"/>
          <c:yMode val="edge"/>
          <c:x val="0.45679605534711493"/>
          <c:y val="2.7529699413010892E-4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1477406132704904"/>
          <c:y val="0.21181070765325638"/>
          <c:w val="0.6833056330402989"/>
          <c:h val="0.46818505142506378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explosion val="23"/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3.2072815513779385E-2"/>
                  <c:y val="-2.933649795264062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0"/>
                  <c:y val="-0.1780891588976946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3.2986778292057775E-2"/>
                  <c:y val="1.186933066591457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1.7504902051178037E-2"/>
                  <c:y val="4.735284310959503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1.0088329122794077E-2"/>
                  <c:y val="-2.511477596245095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5"/>
              <c:layout>
                <c:manualLayout>
                  <c:x val="-4.4502633892077265E-5"/>
                  <c:y val="-6.011336530816386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'Participação VTI e exp. manuf.'!$J$48:$J$53</c:f>
              <c:strCache>
                <c:ptCount val="6"/>
                <c:pt idx="0">
                  <c:v>Brasil</c:v>
                </c:pt>
                <c:pt idx="1">
                  <c:v>China</c:v>
                </c:pt>
                <c:pt idx="2">
                  <c:v>México</c:v>
                </c:pt>
                <c:pt idx="3">
                  <c:v>Índia</c:v>
                </c:pt>
                <c:pt idx="4">
                  <c:v>Taiwan</c:v>
                </c:pt>
                <c:pt idx="5">
                  <c:v>Outros</c:v>
                </c:pt>
              </c:strCache>
            </c:strRef>
          </c:cat>
          <c:val>
            <c:numRef>
              <c:f>'Participação VTI e exp. manuf.'!$K$48:$K$53</c:f>
              <c:numCache>
                <c:formatCode>0.00%</c:formatCode>
                <c:ptCount val="6"/>
                <c:pt idx="0">
                  <c:v>7.9900000000000193E-2</c:v>
                </c:pt>
                <c:pt idx="1">
                  <c:v>0.31980000000000613</c:v>
                </c:pt>
                <c:pt idx="2">
                  <c:v>8.9100000000000068E-2</c:v>
                </c:pt>
                <c:pt idx="3">
                  <c:v>5.4600000000000024E-2</c:v>
                </c:pt>
                <c:pt idx="4">
                  <c:v>6.3400000000000054E-2</c:v>
                </c:pt>
                <c:pt idx="5">
                  <c:v>0.39320000000000038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3175">
      <a:noFill/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chemeClr val="tx2"/>
                </a:solidFill>
                <a:latin typeface="Arial"/>
                <a:ea typeface="Arial"/>
                <a:cs typeface="Arial"/>
              </a:defRPr>
            </a:pPr>
            <a:r>
              <a:rPr lang="pt-BR" sz="1800">
                <a:solidFill>
                  <a:schemeClr val="tx2"/>
                </a:solidFill>
              </a:rPr>
              <a:t>2005</a:t>
            </a:r>
          </a:p>
        </c:rich>
      </c:tx>
      <c:layout>
        <c:manualLayout>
          <c:xMode val="edge"/>
          <c:yMode val="edge"/>
          <c:x val="0.40743093706502537"/>
          <c:y val="3.571439676616924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249825382024163"/>
          <c:y val="0.25845615671641775"/>
          <c:w val="0.66537632417136328"/>
          <c:h val="0.48035680970149608"/>
        </c:manualLayout>
      </c:layout>
      <c:pieChart>
        <c:varyColors val="1"/>
        <c:ser>
          <c:idx val="0"/>
          <c:order val="0"/>
          <c:tx>
            <c:v>2000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explosion val="24"/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12381832264807698"/>
                  <c:y val="8.19884950248756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1.8233490615136363E-2"/>
                  <c:y val="0.1634203980099502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3.5876321534574616E-2"/>
                  <c:y val="2.880458124552612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-1.914787409590232E-3"/>
                  <c:y val="2.366397180762859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0.10182118335962229"/>
                  <c:y val="-2.200507877280340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5"/>
              <c:layout>
                <c:manualLayout>
                  <c:x val="2.964244933164468E-3"/>
                  <c:y val="-7.533504353233841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'Participação VTI e exp. manuf.'!$J$48:$J$53</c:f>
              <c:strCache>
                <c:ptCount val="6"/>
                <c:pt idx="0">
                  <c:v>Brasil</c:v>
                </c:pt>
                <c:pt idx="1">
                  <c:v>China</c:v>
                </c:pt>
                <c:pt idx="2">
                  <c:v>México</c:v>
                </c:pt>
                <c:pt idx="3">
                  <c:v>Índia</c:v>
                </c:pt>
                <c:pt idx="4">
                  <c:v>Taiwan</c:v>
                </c:pt>
                <c:pt idx="5">
                  <c:v>Outros</c:v>
                </c:pt>
              </c:strCache>
            </c:strRef>
          </c:cat>
          <c:val>
            <c:numRef>
              <c:f>'Participação VTI e exp. manuf.'!$L$48:$L$53</c:f>
              <c:numCache>
                <c:formatCode>0.00%</c:formatCode>
                <c:ptCount val="6"/>
                <c:pt idx="0">
                  <c:v>6.7599999999999993E-2</c:v>
                </c:pt>
                <c:pt idx="1">
                  <c:v>0.39330000000000687</c:v>
                </c:pt>
                <c:pt idx="2">
                  <c:v>6.4900000000000013E-2</c:v>
                </c:pt>
                <c:pt idx="3">
                  <c:v>5.5400000000000033E-2</c:v>
                </c:pt>
                <c:pt idx="4">
                  <c:v>5.7900000000000014E-2</c:v>
                </c:pt>
                <c:pt idx="5">
                  <c:v>0.36090000000000338</c:v>
                </c:pt>
              </c:numCache>
            </c:numRef>
          </c:val>
        </c:ser>
        <c:ser>
          <c:idx val="0"/>
          <c:order val="1"/>
          <c:tx>
            <c:v>2000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'Participação VTI e exp. manuf.'!$J$48:$J$53</c:f>
              <c:strCache>
                <c:ptCount val="6"/>
                <c:pt idx="0">
                  <c:v>Brasil</c:v>
                </c:pt>
                <c:pt idx="1">
                  <c:v>China</c:v>
                </c:pt>
                <c:pt idx="2">
                  <c:v>México</c:v>
                </c:pt>
                <c:pt idx="3">
                  <c:v>Índia</c:v>
                </c:pt>
                <c:pt idx="4">
                  <c:v>Taiwan</c:v>
                </c:pt>
                <c:pt idx="5">
                  <c:v>Outros</c:v>
                </c:pt>
              </c:strCache>
            </c:strRef>
          </c:cat>
          <c:val>
            <c:numRef>
              <c:f>'Participação VTI e exp. manuf.'!$K$48:$K$52</c:f>
              <c:numCache>
                <c:formatCode>0.00%</c:formatCode>
                <c:ptCount val="5"/>
                <c:pt idx="0">
                  <c:v>7.9900000000000124E-2</c:v>
                </c:pt>
                <c:pt idx="1">
                  <c:v>0.31980000000000608</c:v>
                </c:pt>
                <c:pt idx="2">
                  <c:v>8.910000000000004E-2</c:v>
                </c:pt>
                <c:pt idx="3">
                  <c:v>5.4600000000000003E-2</c:v>
                </c:pt>
                <c:pt idx="4">
                  <c:v>6.3400000000000012E-2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3175">
      <a:noFill/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chemeClr val="tx2"/>
                </a:solidFill>
                <a:latin typeface="Arial"/>
                <a:ea typeface="Arial"/>
                <a:cs typeface="Arial"/>
              </a:defRPr>
            </a:pPr>
            <a:r>
              <a:rPr lang="pt-BR" sz="1800">
                <a:solidFill>
                  <a:schemeClr val="tx2"/>
                </a:solidFill>
              </a:rPr>
              <a:t>2009</a:t>
            </a:r>
          </a:p>
        </c:rich>
      </c:tx>
      <c:layout>
        <c:manualLayout>
          <c:xMode val="edge"/>
          <c:yMode val="edge"/>
          <c:x val="0.40925674705713466"/>
          <c:y val="3.728156094527430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5126047773428974"/>
          <c:y val="0.2588044154228904"/>
          <c:w val="0.65024595028921783"/>
          <c:h val="0.48146507048092868"/>
        </c:manualLayout>
      </c:layout>
      <c:pieChart>
        <c:varyColors val="1"/>
        <c:ser>
          <c:idx val="0"/>
          <c:order val="0"/>
          <c:tx>
            <c:v>2000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explosion val="24"/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10294071202985942"/>
                  <c:y val="-2.961494610281978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0"/>
                  <c:y val="8.119143864013270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0.10347150445018791"/>
                  <c:y val="4.139925373134332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-4.2096548679078664E-3"/>
                  <c:y val="2.011725807001401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4.4407609095592104E-2"/>
                  <c:y val="-5.128029450864097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5"/>
              <c:layout>
                <c:manualLayout>
                  <c:x val="6.5072239801802437E-3"/>
                  <c:y val="-5.193782595357398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'Participação VTI e exp. manuf.'!$J$48:$J$53</c:f>
              <c:strCache>
                <c:ptCount val="6"/>
                <c:pt idx="0">
                  <c:v>Brasil</c:v>
                </c:pt>
                <c:pt idx="1">
                  <c:v>China</c:v>
                </c:pt>
                <c:pt idx="2">
                  <c:v>México</c:v>
                </c:pt>
                <c:pt idx="3">
                  <c:v>Índia</c:v>
                </c:pt>
                <c:pt idx="4">
                  <c:v>Taiwan</c:v>
                </c:pt>
                <c:pt idx="5">
                  <c:v>Outros</c:v>
                </c:pt>
              </c:strCache>
            </c:strRef>
          </c:cat>
          <c:val>
            <c:numRef>
              <c:f>'Participação VTI e exp. manuf.'!$M$48:$M$53</c:f>
              <c:numCache>
                <c:formatCode>0.00%</c:formatCode>
                <c:ptCount val="6"/>
                <c:pt idx="0">
                  <c:v>5.3999999999999999E-2</c:v>
                </c:pt>
                <c:pt idx="1">
                  <c:v>0.46840000000000032</c:v>
                </c:pt>
                <c:pt idx="2">
                  <c:v>4.5900000000000003E-2</c:v>
                </c:pt>
                <c:pt idx="3">
                  <c:v>5.4900000000000032E-2</c:v>
                </c:pt>
                <c:pt idx="4">
                  <c:v>5.4300000000000924E-2</c:v>
                </c:pt>
                <c:pt idx="5">
                  <c:v>0.32250000000000473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3175">
      <a:noFill/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t-BR" sz="1200" b="1" i="0" strike="noStrike">
                <a:solidFill>
                  <a:srgbClr val="000000"/>
                </a:solidFill>
                <a:latin typeface="Arial"/>
                <a:cs typeface="Arial"/>
              </a:rPr>
              <a:t>Produção industrial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t-BR" sz="1000" b="1" i="0" strike="noStrike">
                <a:solidFill>
                  <a:srgbClr val="000000"/>
                </a:solidFill>
                <a:latin typeface="Arial"/>
                <a:cs typeface="Arial"/>
              </a:rPr>
              <a:t>número índice 2002 = 100 - dessazonalizado</a:t>
            </a:r>
          </a:p>
        </c:rich>
      </c:tx>
      <c:layout>
        <c:manualLayout>
          <c:xMode val="edge"/>
          <c:yMode val="edge"/>
          <c:x val="0.28785622936563354"/>
          <c:y val="3.503184713375806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1964070672723229E-2"/>
          <c:y val="0.18789808917197537"/>
          <c:w val="0.87406360837911912"/>
          <c:h val="0.581740976645437"/>
        </c:manualLayout>
      </c:layout>
      <c:lineChart>
        <c:grouping val="standard"/>
        <c:varyColors val="0"/>
        <c:ser>
          <c:idx val="0"/>
          <c:order val="0"/>
          <c:spPr>
            <a:ln w="41275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numRef>
              <c:f>Sazonal!$A$214:$A$262</c:f>
              <c:numCache>
                <c:formatCode>mmm/yy</c:formatCode>
                <c:ptCount val="49"/>
                <c:pt idx="0">
                  <c:v>39569</c:v>
                </c:pt>
                <c:pt idx="1">
                  <c:v>39600</c:v>
                </c:pt>
                <c:pt idx="2">
                  <c:v>39630</c:v>
                </c:pt>
                <c:pt idx="3">
                  <c:v>39661</c:v>
                </c:pt>
                <c:pt idx="4">
                  <c:v>39692</c:v>
                </c:pt>
                <c:pt idx="5">
                  <c:v>39722</c:v>
                </c:pt>
                <c:pt idx="6">
                  <c:v>39753</c:v>
                </c:pt>
                <c:pt idx="7">
                  <c:v>39783</c:v>
                </c:pt>
                <c:pt idx="8">
                  <c:v>39814</c:v>
                </c:pt>
                <c:pt idx="9">
                  <c:v>39845</c:v>
                </c:pt>
                <c:pt idx="10">
                  <c:v>39873</c:v>
                </c:pt>
                <c:pt idx="11">
                  <c:v>39904</c:v>
                </c:pt>
                <c:pt idx="12">
                  <c:v>39934</c:v>
                </c:pt>
                <c:pt idx="13">
                  <c:v>39965</c:v>
                </c:pt>
                <c:pt idx="14">
                  <c:v>39995</c:v>
                </c:pt>
                <c:pt idx="15">
                  <c:v>40026</c:v>
                </c:pt>
                <c:pt idx="16">
                  <c:v>40057</c:v>
                </c:pt>
                <c:pt idx="17">
                  <c:v>40087</c:v>
                </c:pt>
                <c:pt idx="18">
                  <c:v>40118</c:v>
                </c:pt>
                <c:pt idx="19">
                  <c:v>40148</c:v>
                </c:pt>
                <c:pt idx="20">
                  <c:v>40179</c:v>
                </c:pt>
                <c:pt idx="21">
                  <c:v>40210</c:v>
                </c:pt>
                <c:pt idx="22">
                  <c:v>40238</c:v>
                </c:pt>
                <c:pt idx="23">
                  <c:v>40269</c:v>
                </c:pt>
                <c:pt idx="24">
                  <c:v>40299</c:v>
                </c:pt>
                <c:pt idx="25">
                  <c:v>40330</c:v>
                </c:pt>
                <c:pt idx="26">
                  <c:v>40360</c:v>
                </c:pt>
                <c:pt idx="27">
                  <c:v>40391</c:v>
                </c:pt>
                <c:pt idx="28">
                  <c:v>40422</c:v>
                </c:pt>
                <c:pt idx="29">
                  <c:v>40452</c:v>
                </c:pt>
                <c:pt idx="30">
                  <c:v>40483</c:v>
                </c:pt>
                <c:pt idx="31">
                  <c:v>40513</c:v>
                </c:pt>
                <c:pt idx="32">
                  <c:v>40544</c:v>
                </c:pt>
                <c:pt idx="33">
                  <c:v>40575</c:v>
                </c:pt>
                <c:pt idx="34">
                  <c:v>40603</c:v>
                </c:pt>
                <c:pt idx="35">
                  <c:v>40634</c:v>
                </c:pt>
                <c:pt idx="36">
                  <c:v>40664</c:v>
                </c:pt>
                <c:pt idx="37">
                  <c:v>40695</c:v>
                </c:pt>
                <c:pt idx="38">
                  <c:v>40725</c:v>
                </c:pt>
                <c:pt idx="39">
                  <c:v>40756</c:v>
                </c:pt>
                <c:pt idx="40">
                  <c:v>40787</c:v>
                </c:pt>
                <c:pt idx="41">
                  <c:v>40817</c:v>
                </c:pt>
                <c:pt idx="42">
                  <c:v>40848</c:v>
                </c:pt>
                <c:pt idx="43">
                  <c:v>40878</c:v>
                </c:pt>
                <c:pt idx="44">
                  <c:v>40909</c:v>
                </c:pt>
                <c:pt idx="45">
                  <c:v>40940</c:v>
                </c:pt>
                <c:pt idx="46">
                  <c:v>40969</c:v>
                </c:pt>
                <c:pt idx="47">
                  <c:v>41000</c:v>
                </c:pt>
                <c:pt idx="48">
                  <c:v>41030</c:v>
                </c:pt>
              </c:numCache>
            </c:numRef>
          </c:cat>
          <c:val>
            <c:numRef>
              <c:f>Sazonal!$B$214:$B$262</c:f>
              <c:numCache>
                <c:formatCode>General</c:formatCode>
                <c:ptCount val="49"/>
                <c:pt idx="0">
                  <c:v>125.97</c:v>
                </c:pt>
                <c:pt idx="1">
                  <c:v>130.59</c:v>
                </c:pt>
                <c:pt idx="2">
                  <c:v>130.99</c:v>
                </c:pt>
                <c:pt idx="3">
                  <c:v>128.75</c:v>
                </c:pt>
                <c:pt idx="4">
                  <c:v>130.76</c:v>
                </c:pt>
                <c:pt idx="5">
                  <c:v>127.79</c:v>
                </c:pt>
                <c:pt idx="6">
                  <c:v>118.22</c:v>
                </c:pt>
                <c:pt idx="7">
                  <c:v>103.81</c:v>
                </c:pt>
                <c:pt idx="8">
                  <c:v>106.91000000000001</c:v>
                </c:pt>
                <c:pt idx="9">
                  <c:v>109.58</c:v>
                </c:pt>
                <c:pt idx="10">
                  <c:v>110.3</c:v>
                </c:pt>
                <c:pt idx="11">
                  <c:v>111.52</c:v>
                </c:pt>
                <c:pt idx="12">
                  <c:v>113.26</c:v>
                </c:pt>
                <c:pt idx="13">
                  <c:v>114.74000000000001</c:v>
                </c:pt>
                <c:pt idx="14">
                  <c:v>117.2</c:v>
                </c:pt>
                <c:pt idx="15">
                  <c:v>118.69</c:v>
                </c:pt>
                <c:pt idx="16">
                  <c:v>120.57</c:v>
                </c:pt>
                <c:pt idx="17">
                  <c:v>124.26</c:v>
                </c:pt>
                <c:pt idx="18" formatCode="0.00">
                  <c:v>123.54</c:v>
                </c:pt>
                <c:pt idx="19" formatCode="0.00">
                  <c:v>124.05</c:v>
                </c:pt>
                <c:pt idx="20" formatCode="0.00">
                  <c:v>125.36999999999999</c:v>
                </c:pt>
                <c:pt idx="21" formatCode="0.00">
                  <c:v>126.27</c:v>
                </c:pt>
                <c:pt idx="22" formatCode="0.00">
                  <c:v>130.55000000000001</c:v>
                </c:pt>
                <c:pt idx="23" formatCode="0.00">
                  <c:v>129.9</c:v>
                </c:pt>
                <c:pt idx="24" formatCode="0.00">
                  <c:v>128.88000000000002</c:v>
                </c:pt>
                <c:pt idx="25" formatCode="0.00">
                  <c:v>128.02000000000001</c:v>
                </c:pt>
                <c:pt idx="26" formatCode="0.00">
                  <c:v>128.26999999999998</c:v>
                </c:pt>
                <c:pt idx="27" formatCode="0.00">
                  <c:v>128.08000000000001</c:v>
                </c:pt>
                <c:pt idx="28" formatCode="0.00">
                  <c:v>129.16999999999999</c:v>
                </c:pt>
                <c:pt idx="29" formatCode="0.00">
                  <c:v>129.81</c:v>
                </c:pt>
                <c:pt idx="30" formatCode="0.00">
                  <c:v>129.47</c:v>
                </c:pt>
                <c:pt idx="31" formatCode="0.00">
                  <c:v>128.07</c:v>
                </c:pt>
                <c:pt idx="32" formatCode="0.00">
                  <c:v>128.34</c:v>
                </c:pt>
                <c:pt idx="33" formatCode="0.00">
                  <c:v>130.84</c:v>
                </c:pt>
                <c:pt idx="34" formatCode="0.00">
                  <c:v>130.86000000000001</c:v>
                </c:pt>
                <c:pt idx="35" formatCode="0.00">
                  <c:v>129.19999999999999</c:v>
                </c:pt>
                <c:pt idx="36" formatCode="0.00">
                  <c:v>131.12</c:v>
                </c:pt>
                <c:pt idx="37" formatCode="0.00">
                  <c:v>129.46</c:v>
                </c:pt>
                <c:pt idx="38" formatCode="0.00">
                  <c:v>129.97</c:v>
                </c:pt>
                <c:pt idx="39" formatCode="0.00">
                  <c:v>129.84</c:v>
                </c:pt>
                <c:pt idx="40" formatCode="0.00">
                  <c:v>127.34</c:v>
                </c:pt>
                <c:pt idx="41" formatCode="0.00">
                  <c:v>126.83</c:v>
                </c:pt>
                <c:pt idx="42" formatCode="0.00">
                  <c:v>126.52</c:v>
                </c:pt>
                <c:pt idx="43" formatCode="0.00">
                  <c:v>127.21000000000001</c:v>
                </c:pt>
                <c:pt idx="44" formatCode="0.00">
                  <c:v>124.76</c:v>
                </c:pt>
                <c:pt idx="45" formatCode="0.00">
                  <c:v>126.28</c:v>
                </c:pt>
                <c:pt idx="46" formatCode="0.00">
                  <c:v>125.32</c:v>
                </c:pt>
                <c:pt idx="47" formatCode="0.00">
                  <c:v>124.82</c:v>
                </c:pt>
                <c:pt idx="48" formatCode="0.00">
                  <c:v>123.7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452160"/>
        <c:axId val="69453696"/>
      </c:lineChart>
      <c:dateAx>
        <c:axId val="69452160"/>
        <c:scaling>
          <c:orientation val="minMax"/>
        </c:scaling>
        <c:delete val="0"/>
        <c:axPos val="b"/>
        <c:numFmt formatCode="mmm/yy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69453696"/>
        <c:crosses val="autoZero"/>
        <c:auto val="1"/>
        <c:lblOffset val="100"/>
        <c:baseTimeUnit val="months"/>
        <c:majorUnit val="3"/>
        <c:majorTimeUnit val="months"/>
        <c:minorUnit val="1"/>
        <c:minorTimeUnit val="months"/>
      </c:dateAx>
      <c:valAx>
        <c:axId val="69453696"/>
        <c:scaling>
          <c:orientation val="minMax"/>
          <c:min val="10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694521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Utilização da capacidade instalada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99FF"/>
            </a:solidFill>
          </c:spPr>
          <c:invertIfNegative val="0"/>
          <c:cat>
            <c:numRef>
              <c:f>'sh-fax'!$A$53:$A$105</c:f>
              <c:numCache>
                <c:formatCode>[$-416]mmm\-yy;@</c:formatCode>
                <c:ptCount val="53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</c:numCache>
            </c:numRef>
          </c:cat>
          <c:val>
            <c:numRef>
              <c:f>'sh-fax'!$AN$53:$AN$105</c:f>
              <c:numCache>
                <c:formatCode>0.0</c:formatCode>
                <c:ptCount val="53"/>
                <c:pt idx="0">
                  <c:v>83.7</c:v>
                </c:pt>
                <c:pt idx="1">
                  <c:v>83.7</c:v>
                </c:pt>
                <c:pt idx="2">
                  <c:v>82.9</c:v>
                </c:pt>
                <c:pt idx="3">
                  <c:v>83</c:v>
                </c:pt>
                <c:pt idx="4">
                  <c:v>82.4</c:v>
                </c:pt>
                <c:pt idx="5">
                  <c:v>82.9</c:v>
                </c:pt>
                <c:pt idx="6">
                  <c:v>83.4</c:v>
                </c:pt>
                <c:pt idx="7">
                  <c:v>82.5</c:v>
                </c:pt>
                <c:pt idx="8">
                  <c:v>83.2</c:v>
                </c:pt>
                <c:pt idx="9">
                  <c:v>82.7</c:v>
                </c:pt>
                <c:pt idx="10">
                  <c:v>81</c:v>
                </c:pt>
                <c:pt idx="11">
                  <c:v>79.599999999999994</c:v>
                </c:pt>
                <c:pt idx="12">
                  <c:v>78.400000000000006</c:v>
                </c:pt>
                <c:pt idx="13">
                  <c:v>78.400000000000006</c:v>
                </c:pt>
                <c:pt idx="14">
                  <c:v>78.7</c:v>
                </c:pt>
                <c:pt idx="15">
                  <c:v>79.2</c:v>
                </c:pt>
                <c:pt idx="16">
                  <c:v>79.3</c:v>
                </c:pt>
                <c:pt idx="17">
                  <c:v>79.5</c:v>
                </c:pt>
                <c:pt idx="18">
                  <c:v>80.099999999999994</c:v>
                </c:pt>
                <c:pt idx="19">
                  <c:v>80</c:v>
                </c:pt>
                <c:pt idx="20">
                  <c:v>80.599999999999994</c:v>
                </c:pt>
                <c:pt idx="21">
                  <c:v>81</c:v>
                </c:pt>
                <c:pt idx="22">
                  <c:v>81.2</c:v>
                </c:pt>
                <c:pt idx="23">
                  <c:v>82</c:v>
                </c:pt>
                <c:pt idx="24">
                  <c:v>81</c:v>
                </c:pt>
                <c:pt idx="25">
                  <c:v>80.8</c:v>
                </c:pt>
                <c:pt idx="26">
                  <c:v>82.2</c:v>
                </c:pt>
                <c:pt idx="27">
                  <c:v>83</c:v>
                </c:pt>
                <c:pt idx="28">
                  <c:v>82.8</c:v>
                </c:pt>
                <c:pt idx="29">
                  <c:v>82.7</c:v>
                </c:pt>
                <c:pt idx="30">
                  <c:v>82.8</c:v>
                </c:pt>
                <c:pt idx="31">
                  <c:v>82.4</c:v>
                </c:pt>
                <c:pt idx="32">
                  <c:v>82.2</c:v>
                </c:pt>
                <c:pt idx="33">
                  <c:v>82.4</c:v>
                </c:pt>
                <c:pt idx="34">
                  <c:v>82.7</c:v>
                </c:pt>
                <c:pt idx="35">
                  <c:v>82.5</c:v>
                </c:pt>
                <c:pt idx="36">
                  <c:v>82.8</c:v>
                </c:pt>
                <c:pt idx="37">
                  <c:v>83.4</c:v>
                </c:pt>
                <c:pt idx="38">
                  <c:v>82.6</c:v>
                </c:pt>
                <c:pt idx="39">
                  <c:v>82.4</c:v>
                </c:pt>
                <c:pt idx="40">
                  <c:v>82.5</c:v>
                </c:pt>
                <c:pt idx="41">
                  <c:v>82.4</c:v>
                </c:pt>
                <c:pt idx="42">
                  <c:v>82.1</c:v>
                </c:pt>
                <c:pt idx="43">
                  <c:v>82.3</c:v>
                </c:pt>
                <c:pt idx="44">
                  <c:v>81.7</c:v>
                </c:pt>
                <c:pt idx="45">
                  <c:v>81.5</c:v>
                </c:pt>
                <c:pt idx="46">
                  <c:v>81.5</c:v>
                </c:pt>
                <c:pt idx="47">
                  <c:v>81.400000000000006</c:v>
                </c:pt>
                <c:pt idx="48">
                  <c:v>82.1</c:v>
                </c:pt>
                <c:pt idx="49">
                  <c:v>82</c:v>
                </c:pt>
                <c:pt idx="50">
                  <c:v>81.5</c:v>
                </c:pt>
                <c:pt idx="51">
                  <c:v>81</c:v>
                </c:pt>
                <c:pt idx="52">
                  <c:v>80.7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axId val="65048960"/>
        <c:axId val="65050496"/>
      </c:barChart>
      <c:dateAx>
        <c:axId val="65048960"/>
        <c:scaling>
          <c:orientation val="minMax"/>
        </c:scaling>
        <c:delete val="0"/>
        <c:axPos val="b"/>
        <c:numFmt formatCode="[$-416]mmm\-yy;@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pt-BR"/>
          </a:p>
        </c:txPr>
        <c:crossAx val="65050496"/>
        <c:crosses val="autoZero"/>
        <c:auto val="1"/>
        <c:lblOffset val="100"/>
        <c:baseTimeUnit val="months"/>
      </c:dateAx>
      <c:valAx>
        <c:axId val="65050496"/>
        <c:scaling>
          <c:orientation val="minMax"/>
          <c:min val="78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" sourceLinked="0"/>
        <c:majorTickMark val="none"/>
        <c:minorTickMark val="none"/>
        <c:tickLblPos val="nextTo"/>
        <c:crossAx val="6504896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dirty="0" smtClean="0"/>
              <a:t>ICEI</a:t>
            </a:r>
            <a:r>
              <a:rPr lang="pt-BR" baseline="0" dirty="0" smtClean="0"/>
              <a:t> – Confiança do Empresário Industrial</a:t>
            </a:r>
            <a:endParaRPr lang="pt-BR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>
              <a:solidFill>
                <a:srgbClr val="3366FF"/>
              </a:solidFill>
            </a:ln>
          </c:spPr>
          <c:invertIfNegative val="0"/>
          <c:cat>
            <c:strRef>
              <c:f>ICEI!$L$7:$AT$7</c:f>
              <c:strCache>
                <c:ptCount val="35"/>
                <c:pt idx="0">
                  <c:v>Jan09</c:v>
                </c:pt>
                <c:pt idx="1">
                  <c:v>Abr09</c:v>
                </c:pt>
                <c:pt idx="2">
                  <c:v>Jul09</c:v>
                </c:pt>
                <c:pt idx="3">
                  <c:v>Out09</c:v>
                </c:pt>
                <c:pt idx="4">
                  <c:v>Jan10</c:v>
                </c:pt>
                <c:pt idx="5">
                  <c:v>Fev10</c:v>
                </c:pt>
                <c:pt idx="6">
                  <c:v>Mar10</c:v>
                </c:pt>
                <c:pt idx="7">
                  <c:v>Abr10</c:v>
                </c:pt>
                <c:pt idx="8">
                  <c:v>Mai10</c:v>
                </c:pt>
                <c:pt idx="9">
                  <c:v>Jun10</c:v>
                </c:pt>
                <c:pt idx="10">
                  <c:v>Jul10</c:v>
                </c:pt>
                <c:pt idx="11">
                  <c:v>Ago10</c:v>
                </c:pt>
                <c:pt idx="12">
                  <c:v>Set10</c:v>
                </c:pt>
                <c:pt idx="13">
                  <c:v>Out10</c:v>
                </c:pt>
                <c:pt idx="14">
                  <c:v>Nov10</c:v>
                </c:pt>
                <c:pt idx="15">
                  <c:v>Dez10</c:v>
                </c:pt>
                <c:pt idx="16">
                  <c:v>Jan11</c:v>
                </c:pt>
                <c:pt idx="17">
                  <c:v>Fev11</c:v>
                </c:pt>
                <c:pt idx="18">
                  <c:v>Mar11</c:v>
                </c:pt>
                <c:pt idx="19">
                  <c:v>Abr11</c:v>
                </c:pt>
                <c:pt idx="20">
                  <c:v>Mai11</c:v>
                </c:pt>
                <c:pt idx="21">
                  <c:v>Jun11</c:v>
                </c:pt>
                <c:pt idx="22">
                  <c:v>Jul11</c:v>
                </c:pt>
                <c:pt idx="23">
                  <c:v>Ago11</c:v>
                </c:pt>
                <c:pt idx="24">
                  <c:v>Set11</c:v>
                </c:pt>
                <c:pt idx="25">
                  <c:v>Out11</c:v>
                </c:pt>
                <c:pt idx="26">
                  <c:v>Nov11</c:v>
                </c:pt>
                <c:pt idx="27">
                  <c:v>Dez11</c:v>
                </c:pt>
                <c:pt idx="28">
                  <c:v>Jan12</c:v>
                </c:pt>
                <c:pt idx="29">
                  <c:v>Fev12</c:v>
                </c:pt>
                <c:pt idx="30">
                  <c:v>Mar12</c:v>
                </c:pt>
                <c:pt idx="31">
                  <c:v>Abr12</c:v>
                </c:pt>
                <c:pt idx="32">
                  <c:v>Mai12</c:v>
                </c:pt>
                <c:pt idx="33">
                  <c:v>Jun12</c:v>
                </c:pt>
                <c:pt idx="34">
                  <c:v>Jul12</c:v>
                </c:pt>
              </c:strCache>
            </c:strRef>
          </c:cat>
          <c:val>
            <c:numRef>
              <c:f>ICEI!$L$8:$AT$8</c:f>
              <c:numCache>
                <c:formatCode>0.0</c:formatCode>
                <c:ptCount val="35"/>
                <c:pt idx="0">
                  <c:v>47.6</c:v>
                </c:pt>
                <c:pt idx="1">
                  <c:v>48.9</c:v>
                </c:pt>
                <c:pt idx="2">
                  <c:v>58.1</c:v>
                </c:pt>
                <c:pt idx="3">
                  <c:v>65.5</c:v>
                </c:pt>
                <c:pt idx="4">
                  <c:v>68.5</c:v>
                </c:pt>
                <c:pt idx="5">
                  <c:v>67.5</c:v>
                </c:pt>
                <c:pt idx="6">
                  <c:v>67.400000000000006</c:v>
                </c:pt>
                <c:pt idx="7">
                  <c:v>66.5</c:v>
                </c:pt>
                <c:pt idx="8">
                  <c:v>65.900000000000006</c:v>
                </c:pt>
                <c:pt idx="9">
                  <c:v>66</c:v>
                </c:pt>
                <c:pt idx="10">
                  <c:v>63.2</c:v>
                </c:pt>
                <c:pt idx="11">
                  <c:v>63.7</c:v>
                </c:pt>
                <c:pt idx="12">
                  <c:v>63.3</c:v>
                </c:pt>
                <c:pt idx="13">
                  <c:v>62.5</c:v>
                </c:pt>
                <c:pt idx="14">
                  <c:v>61.7</c:v>
                </c:pt>
                <c:pt idx="15">
                  <c:v>61.4</c:v>
                </c:pt>
                <c:pt idx="16">
                  <c:v>61.7</c:v>
                </c:pt>
                <c:pt idx="17">
                  <c:v>61.6</c:v>
                </c:pt>
                <c:pt idx="18">
                  <c:v>60.2</c:v>
                </c:pt>
                <c:pt idx="19">
                  <c:v>59.5</c:v>
                </c:pt>
                <c:pt idx="20">
                  <c:v>57.3</c:v>
                </c:pt>
                <c:pt idx="21">
                  <c:v>57.6</c:v>
                </c:pt>
                <c:pt idx="22">
                  <c:v>57.8</c:v>
                </c:pt>
                <c:pt idx="23">
                  <c:v>56.3</c:v>
                </c:pt>
                <c:pt idx="24">
                  <c:v>56.4</c:v>
                </c:pt>
                <c:pt idx="25">
                  <c:v>54.6</c:v>
                </c:pt>
                <c:pt idx="26">
                  <c:v>55.1</c:v>
                </c:pt>
                <c:pt idx="27">
                  <c:v>55</c:v>
                </c:pt>
                <c:pt idx="28">
                  <c:v>57.3</c:v>
                </c:pt>
                <c:pt idx="29">
                  <c:v>58.2</c:v>
                </c:pt>
                <c:pt idx="30">
                  <c:v>58.6</c:v>
                </c:pt>
                <c:pt idx="31">
                  <c:v>57.2</c:v>
                </c:pt>
                <c:pt idx="32">
                  <c:v>57.9</c:v>
                </c:pt>
                <c:pt idx="33">
                  <c:v>56.1</c:v>
                </c:pt>
                <c:pt idx="34">
                  <c:v>53.3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5122304"/>
        <c:axId val="65123840"/>
      </c:barChart>
      <c:catAx>
        <c:axId val="65122304"/>
        <c:scaling>
          <c:orientation val="minMax"/>
        </c:scaling>
        <c:delete val="0"/>
        <c:axPos val="b"/>
        <c:majorTickMark val="none"/>
        <c:minorTickMark val="none"/>
        <c:tickLblPos val="nextTo"/>
        <c:crossAx val="65123840"/>
        <c:crosses val="autoZero"/>
        <c:auto val="1"/>
        <c:lblAlgn val="ctr"/>
        <c:lblOffset val="100"/>
        <c:noMultiLvlLbl val="0"/>
      </c:catAx>
      <c:valAx>
        <c:axId val="65123840"/>
        <c:scaling>
          <c:orientation val="minMax"/>
          <c:min val="40"/>
        </c:scaling>
        <c:delete val="0"/>
        <c:axPos val="l"/>
        <c:numFmt formatCode="0.0" sourceLinked="1"/>
        <c:majorTickMark val="none"/>
        <c:minorTickMark val="none"/>
        <c:tickLblPos val="nextTo"/>
        <c:crossAx val="651223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pt-BR" noProof="0"/>
            </a:pPr>
            <a:r>
              <a:rPr lang="pt-BR" noProof="0" dirty="0" smtClean="0"/>
              <a:t>Déficit comercial de produtos manufaturados </a:t>
            </a:r>
          </a:p>
          <a:p>
            <a:pPr>
              <a:defRPr lang="pt-BR" noProof="0"/>
            </a:pPr>
            <a:r>
              <a:rPr lang="pt-BR" sz="1400" noProof="0" dirty="0" smtClean="0"/>
              <a:t>(em US$ bilhões)</a:t>
            </a:r>
            <a:endParaRPr lang="pt-BR" sz="1400" noProof="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solidFill>
                <a:srgbClr val="0000FF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dPt>
          <c:dLbls>
            <c:numFmt formatCode="#,##0.0" sourceLinked="0"/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Plan1!$Q$221:$Q$227</c:f>
              <c:strCach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2012 -1º quarter</c:v>
                </c:pt>
              </c:strCache>
            </c:strRef>
          </c:cat>
          <c:val>
            <c:numRef>
              <c:f>Plan1!$R$221:$R$227</c:f>
              <c:numCache>
                <c:formatCode>_(* #,##0.0_);_(* \(#,##0.0\);_(* "-"??_);_(@_)</c:formatCode>
                <c:ptCount val="7"/>
                <c:pt idx="0">
                  <c:v>5.1413433639999999</c:v>
                </c:pt>
                <c:pt idx="1">
                  <c:v>-9.2337553059999991</c:v>
                </c:pt>
                <c:pt idx="2">
                  <c:v>-39.794951877000003</c:v>
                </c:pt>
                <c:pt idx="3">
                  <c:v>-36.468046042000012</c:v>
                </c:pt>
                <c:pt idx="4">
                  <c:v>-71.185120384000001</c:v>
                </c:pt>
                <c:pt idx="5">
                  <c:v>-92.143997503999657</c:v>
                </c:pt>
                <c:pt idx="6">
                  <c:v>-22.490263217999917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176704"/>
        <c:axId val="65178240"/>
      </c:barChart>
      <c:catAx>
        <c:axId val="65176704"/>
        <c:scaling>
          <c:orientation val="minMax"/>
        </c:scaling>
        <c:delete val="0"/>
        <c:axPos val="b"/>
        <c:majorTickMark val="none"/>
        <c:minorTickMark val="none"/>
        <c:tickLblPos val="low"/>
        <c:txPr>
          <a:bodyPr/>
          <a:lstStyle/>
          <a:p>
            <a:pPr>
              <a:defRPr sz="1200"/>
            </a:pPr>
            <a:endParaRPr lang="pt-BR"/>
          </a:p>
        </c:txPr>
        <c:crossAx val="65178240"/>
        <c:crosses val="autoZero"/>
        <c:auto val="1"/>
        <c:lblAlgn val="ctr"/>
        <c:lblOffset val="500"/>
        <c:noMultiLvlLbl val="0"/>
      </c:catAx>
      <c:valAx>
        <c:axId val="6517824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651767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0.01192</cdr:x>
      <cdr:y>0.93644</cdr:y>
    </cdr:from>
    <cdr:to>
      <cdr:x>0.23749</cdr:x>
      <cdr:y>0.98413</cdr:y>
    </cdr:to>
    <cdr:sp macro="" textlink="">
      <cdr:nvSpPr>
        <cdr:cNvPr id="1692675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9004" y="2812848"/>
          <a:ext cx="1435246" cy="1430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pt-BR" sz="900" b="0" i="0" strike="noStrike">
              <a:solidFill>
                <a:srgbClr val="000000"/>
              </a:solidFill>
              <a:latin typeface="Arial"/>
              <a:cs typeface="Arial"/>
            </a:rPr>
            <a:t>Fonte: IBGE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3" tIns="48152" rIns="96303" bIns="48152" numCol="1" anchor="t" anchorCtr="0" compatLnSpc="1">
            <a:prstTxWarp prst="textNoShape">
              <a:avLst/>
            </a:prstTxWarp>
          </a:bodyPr>
          <a:lstStyle>
            <a:lvl1pPr algn="l" defTabSz="962492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3" tIns="48152" rIns="96303" bIns="48152" numCol="1" anchor="t" anchorCtr="0" compatLnSpc="1">
            <a:prstTxWarp prst="textNoShape">
              <a:avLst/>
            </a:prstTxWarp>
          </a:bodyPr>
          <a:lstStyle>
            <a:lvl1pPr algn="r" defTabSz="962492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3" tIns="48152" rIns="96303" bIns="48152" numCol="1" anchor="b" anchorCtr="0" compatLnSpc="1">
            <a:prstTxWarp prst="textNoShape">
              <a:avLst/>
            </a:prstTxWarp>
          </a:bodyPr>
          <a:lstStyle>
            <a:lvl1pPr algn="l" defTabSz="962492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3" tIns="48152" rIns="96303" bIns="48152" numCol="1" anchor="b" anchorCtr="0" compatLnSpc="1">
            <a:prstTxWarp prst="textNoShape">
              <a:avLst/>
            </a:prstTxWarp>
          </a:bodyPr>
          <a:lstStyle>
            <a:lvl1pPr algn="r" defTabSz="962492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13641A9-C423-4A76-BB2E-520E029397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393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3" tIns="48152" rIns="96303" bIns="48152" numCol="1" anchor="t" anchorCtr="0" compatLnSpc="1">
            <a:prstTxWarp prst="textNoShape">
              <a:avLst/>
            </a:prstTxWarp>
          </a:bodyPr>
          <a:lstStyle>
            <a:lvl1pPr algn="l" defTabSz="962492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3" tIns="48152" rIns="96303" bIns="48152" numCol="1" anchor="t" anchorCtr="0" compatLnSpc="1">
            <a:prstTxWarp prst="textNoShape">
              <a:avLst/>
            </a:prstTxWarp>
          </a:bodyPr>
          <a:lstStyle>
            <a:lvl1pPr algn="r" defTabSz="962492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3" tIns="48152" rIns="96303" bIns="481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3" tIns="48152" rIns="96303" bIns="48152" numCol="1" anchor="b" anchorCtr="0" compatLnSpc="1">
            <a:prstTxWarp prst="textNoShape">
              <a:avLst/>
            </a:prstTxWarp>
          </a:bodyPr>
          <a:lstStyle>
            <a:lvl1pPr algn="l" defTabSz="962492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3" tIns="48152" rIns="96303" bIns="48152" numCol="1" anchor="b" anchorCtr="0" compatLnSpc="1">
            <a:prstTxWarp prst="textNoShape">
              <a:avLst/>
            </a:prstTxWarp>
          </a:bodyPr>
          <a:lstStyle>
            <a:lvl1pPr algn="r" defTabSz="962492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23CA177-F262-449F-B0B9-CC42735194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432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2025"/>
            <a:fld id="{7F4BB835-6BED-4896-ADA2-8BF00CC4FE1A}" type="slidenum">
              <a:rPr lang="pt-BR" smtClean="0"/>
              <a:pPr defTabSz="962025"/>
              <a:t>1</a:t>
            </a:fld>
            <a:endParaRPr lang="pt-BR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2025"/>
            <a:fld id="{971399A7-8AA0-4556-AD28-6A8F8B9FA65E}" type="slidenum">
              <a:rPr lang="pt-BR" smtClean="0"/>
              <a:pPr defTabSz="962025"/>
              <a:t>10</a:t>
            </a:fld>
            <a:endParaRPr lang="pt-BR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FATORES MACROECONÕMICOS</a:t>
            </a:r>
          </a:p>
          <a:p>
            <a:pPr eaLnBrk="1" hangingPunct="1"/>
            <a:r>
              <a:rPr lang="pt-BR" smtClean="0"/>
              <a:t>Entre os anos 80 e 90, também chamado de década perdida, o Brasil apresentou problemas com a alta inflação e baixo crescimento.</a:t>
            </a:r>
          </a:p>
          <a:p>
            <a:pPr eaLnBrk="1" hangingPunct="1"/>
            <a:r>
              <a:rPr lang="pt-BR" smtClean="0"/>
              <a:t>O maior crescimento da economia chinesa fez com que houvesse uma mudança de eixo dinâmico para a economia asiática.</a:t>
            </a:r>
          </a:p>
          <a:p>
            <a:pPr eaLnBrk="1" hangingPunct="1"/>
            <a:r>
              <a:rPr lang="pt-BR" smtClean="0"/>
              <a:t>A política econômica conduzida pelo governo de aumento dos gastos do governo em ritmo acima do PIB teve que ser contrabalanceado com juros altos, o que também influencia na atração de capitais externos, que acaba por valorizar o real em relação ao dólar.</a:t>
            </a:r>
          </a:p>
          <a:p>
            <a:pPr eaLnBrk="1" hangingPunct="1"/>
            <a:r>
              <a:rPr lang="pt-BR" smtClean="0"/>
              <a:t>FATORES ESTRUTURAIS</a:t>
            </a:r>
          </a:p>
          <a:p>
            <a:pPr eaLnBrk="1" hangingPunct="1"/>
            <a:r>
              <a:rPr lang="pt-BR" smtClean="0"/>
              <a:t>A indústria passou por uma perda de competitividade frenter aos competidores internacionais tanto no mercado externo quanto no interno.</a:t>
            </a:r>
          </a:p>
          <a:p>
            <a:pPr eaLnBrk="1" hangingPunct="1"/>
            <a:r>
              <a:rPr lang="pt-BR" smtClean="0"/>
              <a:t>O custo de produção da indústria em dólares mais que dobrou em menos de 5 anos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2025"/>
            <a:fld id="{38A6F669-E8CA-4125-9A89-01280470BDB1}" type="slidenum">
              <a:rPr lang="pt-BR" smtClean="0"/>
              <a:pPr defTabSz="962025"/>
              <a:t>11</a:t>
            </a:fld>
            <a:endParaRPr lang="pt-BR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2025"/>
            <a:fld id="{018B614D-B45C-401A-A00C-B4372A3626DD}" type="slidenum">
              <a:rPr lang="pt-BR" smtClean="0"/>
              <a:pPr defTabSz="962025"/>
              <a:t>13</a:t>
            </a:fld>
            <a:endParaRPr lang="pt-BR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2025"/>
            <a:fld id="{03509F79-5083-4455-8746-4B9C195D33F3}" type="slidenum">
              <a:rPr lang="pt-BR" smtClean="0"/>
              <a:pPr defTabSz="962025"/>
              <a:t>14</a:t>
            </a:fld>
            <a:endParaRPr lang="pt-BR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2025"/>
            <a:fld id="{5F26704F-7D01-4707-85A9-EC622C009D70}" type="slidenum">
              <a:rPr lang="pt-BR" smtClean="0"/>
              <a:pPr defTabSz="962025"/>
              <a:t>2</a:t>
            </a:fld>
            <a:endParaRPr lang="pt-BR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A indústria perdeu 1,3 ponto percentual de participação do PIB entre 2004 e 2011. </a:t>
            </a:r>
          </a:p>
          <a:p>
            <a:pPr eaLnBrk="1" hangingPunct="1"/>
            <a:r>
              <a:rPr lang="pt-BR" smtClean="0"/>
              <a:t>Não por coincidência, a valorização do real frente ao dólar foi de 56,9% entre dezembro de 2002 e julho de 2011.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2025"/>
            <a:fld id="{E93ED274-A044-4CC3-B37F-2F324DC9DC81}" type="slidenum">
              <a:rPr lang="pt-BR" smtClean="0"/>
              <a:pPr defTabSz="962025"/>
              <a:t>3</a:t>
            </a:fld>
            <a:endParaRPr lang="pt-BR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A indústria de transformação perdeu 2,4 ponto percentual na participação do PIB total. Só em 2011, a perda da participação da indústria foi de 1,6 ponto percentual. Em 2012 a perspectiva é que a indústria continue a mostrar queda da participação no PIB.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2025"/>
            <a:fld id="{E1131D6C-3323-46E6-9F28-62ABE8D79534}" type="slidenum">
              <a:rPr lang="pt-BR" smtClean="0"/>
              <a:pPr defTabSz="962025"/>
              <a:t>4</a:t>
            </a:fld>
            <a:endParaRPr lang="pt-BR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Brasil perde participação enquanto China aumenta muito.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0438"/>
            <a:fld id="{73E1EC98-C597-44FF-BDD4-610E9D9C1389}" type="slidenum">
              <a:rPr lang="pt-BR" smtClean="0"/>
              <a:pPr defTabSz="960438"/>
              <a:t>5</a:t>
            </a:fld>
            <a:endParaRPr lang="pt-BR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Depois da queda de 20,6% no último trimestre de 2008, a produção industrial demorou  mais de um ano para voltar ao patamar que estava antes da crise. Após fevereiro de 2010, a indústria interrompeu o processo de cresicmento da produção e se manteve sem reação por dois anos.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0438"/>
            <a:fld id="{509DD212-F156-4220-87B6-CF9C42EFD880}" type="slidenum">
              <a:rPr lang="pt-BR" smtClean="0"/>
              <a:pPr defTabSz="960438"/>
              <a:t>6</a:t>
            </a:fld>
            <a:endParaRPr lang="pt-BR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A queda quase contínua da utilização da capacidade instalada da indústria ocorre a mais de um ano.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0438"/>
            <a:fld id="{509DD212-F156-4220-87B6-CF9C42EFD880}" type="slidenum">
              <a:rPr lang="pt-BR" smtClean="0"/>
              <a:pPr defTabSz="960438"/>
              <a:t>7</a:t>
            </a:fld>
            <a:endParaRPr lang="pt-BR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A queda quase contínua da utilização da capacidade instalada da indústria ocorre a mais de um ano.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0438"/>
            <a:fld id="{75C8AEF1-A51F-4047-8408-6C56E0458382}" type="slidenum">
              <a:rPr lang="pt-BR" smtClean="0"/>
              <a:pPr defTabSz="960438"/>
              <a:t>8</a:t>
            </a:fld>
            <a:endParaRPr lang="pt-BR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O aumento do déficit comercial é apenas o resultado da atual da entrada de produtos importados no país.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2025"/>
            <a:fld id="{90D7F2A9-FBB0-4EA4-A034-6E97CF8ED201}" type="slidenum">
              <a:rPr lang="pt-BR" smtClean="0"/>
              <a:pPr defTabSz="962025"/>
              <a:t>9</a:t>
            </a:fld>
            <a:endParaRPr lang="pt-BR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Todos os principais indicadores de desempenho da indústria mostram piora nos últimos anos.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FA66B-33DC-446B-9788-63108AF100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E4B4-89FC-4B62-B297-253094E282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96075" y="274638"/>
            <a:ext cx="2124075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23850" y="274638"/>
            <a:ext cx="6219825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9224C-8314-4AA2-A2BB-034CDF8FE71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11D60-57C0-4ACB-940E-EA766278F8E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D46E6-967F-4008-B785-B50BB87795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23850" y="1052513"/>
            <a:ext cx="417195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17195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0BB12-6A36-463A-886A-9F2E8FD9974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3880D-F90B-4EBF-BFC4-0D2D56B2C2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F50BA-A24F-444E-84CA-50FC2A233B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D5380-A0F1-46FC-8236-9D304E60047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995EE-C222-4806-8DA7-A60CA7A111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E741B-A49A-4E13-978C-A1AA6929CA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abeça_Template_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052513"/>
            <a:ext cx="84963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EA548BD-4A4F-493E-ABCA-BC9415611E5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31" name="Picture 8" descr="Linha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01613" y="6435725"/>
            <a:ext cx="8713787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95288" y="6553200"/>
            <a:ext cx="48974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400">
              <a:solidFill>
                <a:schemeClr val="accent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4A6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4A6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4A6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4A6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A6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A6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A6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A67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23850" y="928688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44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40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Perspectivas da Indústria Brasileira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40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28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Encontro Catarinense da Indústria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18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Federação das Indústrias de Santa Catarina - FIESC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16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Florianópolis – 19 julho 2012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16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16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pt-BR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Flavio Castelo Branco</a:t>
            </a:r>
          </a:p>
          <a:p>
            <a:pPr algn="ctr">
              <a:spcBef>
                <a:spcPct val="50000"/>
              </a:spcBef>
              <a:defRPr/>
            </a:pPr>
            <a:r>
              <a:rPr lang="pt-BR" sz="14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Gerente-Executivo - Confederação Nacional da Indústria 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16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23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644650" y="247650"/>
            <a:ext cx="6527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lnSpc>
                <a:spcPct val="110000"/>
              </a:lnSpc>
              <a:defRPr/>
            </a:pP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Evolução da indústria nos últimos anos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68313" y="908050"/>
            <a:ext cx="7559675" cy="529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28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 que explica a perda de importância relativa da indústria manufatureira?</a:t>
            </a:r>
          </a:p>
          <a:p>
            <a:pPr algn="just"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pt-BR" sz="2400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Fatores macroeconômicos:</a:t>
            </a:r>
          </a:p>
          <a:p>
            <a:pPr marL="966788" lvl="1" indent="-342900" algn="just">
              <a:spcBef>
                <a:spcPct val="25000"/>
              </a:spcBef>
              <a:buFont typeface="Wingdings" pitchFamily="2" charset="2"/>
              <a:buChar char="ü"/>
              <a:defRPr/>
            </a:pPr>
            <a:r>
              <a:rPr lang="pt-BR" sz="22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Instabilidade econômica (anos 80 e início dos 90)</a:t>
            </a:r>
          </a:p>
          <a:p>
            <a:pPr marL="966788" lvl="1" indent="-342900" algn="just">
              <a:spcBef>
                <a:spcPct val="25000"/>
              </a:spcBef>
              <a:buFont typeface="Wingdings" pitchFamily="2" charset="2"/>
              <a:buChar char="ü"/>
              <a:defRPr/>
            </a:pPr>
            <a:r>
              <a:rPr lang="pt-BR" sz="22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Padrão de crescimento global (mudança do eixo dinâmico para a Ásia)</a:t>
            </a:r>
          </a:p>
          <a:p>
            <a:pPr marL="966788" lvl="1" indent="-342900" algn="just">
              <a:spcBef>
                <a:spcPct val="25000"/>
              </a:spcBef>
              <a:buFont typeface="Wingdings" pitchFamily="2" charset="2"/>
              <a:buChar char="ü"/>
              <a:defRPr/>
            </a:pPr>
            <a:r>
              <a:rPr lang="pt-BR" sz="22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Política econômica (equação gastos elevados, juros altos e câmbio valorizado)</a:t>
            </a:r>
          </a:p>
          <a:p>
            <a:pPr algn="just">
              <a:spcBef>
                <a:spcPct val="25000"/>
              </a:spcBef>
              <a:buFont typeface="Wingdings" pitchFamily="2" charset="2"/>
              <a:buNone/>
              <a:defRPr/>
            </a:pPr>
            <a:endParaRPr lang="pt-BR" sz="8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just"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pt-BR" sz="2400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Fatores estruturais:</a:t>
            </a:r>
          </a:p>
          <a:p>
            <a:pPr marL="966788" lvl="1" indent="-342900" algn="just">
              <a:spcBef>
                <a:spcPct val="30000"/>
              </a:spcBef>
              <a:buFont typeface="Wingdings" pitchFamily="2" charset="2"/>
              <a:buChar char="ü"/>
              <a:defRPr/>
            </a:pPr>
            <a:r>
              <a:rPr lang="pt-BR" sz="22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Produtividade e terceirização</a:t>
            </a:r>
          </a:p>
          <a:p>
            <a:pPr marL="966788" lvl="1" indent="-342900" algn="just">
              <a:spcBef>
                <a:spcPct val="30000"/>
              </a:spcBef>
              <a:buFont typeface="Wingdings" pitchFamily="2" charset="2"/>
              <a:buChar char="ü"/>
              <a:defRPr/>
            </a:pPr>
            <a:r>
              <a:rPr lang="pt-BR" sz="22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Custo de produção</a:t>
            </a:r>
          </a:p>
          <a:p>
            <a:pPr marL="966788" lvl="1" indent="-342900" algn="just">
              <a:spcBef>
                <a:spcPct val="30000"/>
              </a:spcBef>
              <a:buFont typeface="Wingdings" pitchFamily="2" charset="2"/>
              <a:buChar char="ü"/>
              <a:defRPr/>
            </a:pPr>
            <a:r>
              <a:rPr lang="pt-BR" sz="22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Elasticidade-renda</a:t>
            </a:r>
            <a:endParaRPr lang="pt-BR" sz="24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071563" y="214313"/>
            <a:ext cx="7029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r">
              <a:defRPr/>
            </a:pPr>
            <a:r>
              <a:rPr lang="pt-BR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Questões para refletir</a:t>
            </a:r>
          </a:p>
        </p:txBody>
      </p:sp>
      <p:sp>
        <p:nvSpPr>
          <p:cNvPr id="16389" name="Text Box 2"/>
          <p:cNvSpPr txBox="1">
            <a:spLocks noChangeArrowheads="1"/>
          </p:cNvSpPr>
          <p:nvPr/>
        </p:nvSpPr>
        <p:spPr bwMode="auto">
          <a:xfrm>
            <a:off x="395288" y="1098550"/>
            <a:ext cx="8605837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</a:tabLst>
            </a:pPr>
            <a:r>
              <a:rPr lang="pt-BR" sz="3000">
                <a:solidFill>
                  <a:schemeClr val="accent2"/>
                </a:solidFill>
                <a:latin typeface="Calibri" pitchFamily="34" charset="0"/>
              </a:rPr>
              <a:t>Faz diferença ter uma indústria?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  <a:tabLst>
                <a:tab pos="0" algn="l"/>
              </a:tabLst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  O Brasil pode prescindir da indústria para crescer? 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  <a:tabLst>
                <a:tab pos="0" algn="l"/>
              </a:tabLst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 Brasil cresce mais e melhor quando indústria cresce mais 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  <a:tabLst>
                <a:tab pos="0" algn="l"/>
              </a:tabLst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  Como elevar a produtividade do País?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  <a:tabLst>
                <a:tab pos="0" algn="l"/>
              </a:tabLst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 O que fazer para elevar a produtividade na indústria 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  <a:tabLst>
                <a:tab pos="0" algn="l"/>
              </a:tabLst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 Como fazer nos diversos setores da economia para sustentar maior crescimento 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  <a:tabLst>
                <a:tab pos="0" algn="l"/>
              </a:tabLst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 Como tornar o Brasil um país de  custo competitivo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  <a:tabLst>
                <a:tab pos="0" algn="l"/>
              </a:tabLst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 Qual o papel da inovação e P</a:t>
            </a:r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&amp;</a:t>
            </a: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D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tângulo 2"/>
          <p:cNvSpPr>
            <a:spLocks noChangeArrowheads="1"/>
          </p:cNvSpPr>
          <p:nvPr/>
        </p:nvSpPr>
        <p:spPr bwMode="auto">
          <a:xfrm>
            <a:off x="285750" y="971550"/>
            <a:ext cx="8215313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0" algn="l"/>
              </a:tabLst>
            </a:pPr>
            <a:r>
              <a:rPr lang="pt-BR" sz="3000">
                <a:solidFill>
                  <a:srgbClr val="0C1C8C"/>
                </a:solidFill>
                <a:latin typeface="Calibri" pitchFamily="34" charset="0"/>
              </a:rPr>
              <a:t>O que falta no cenário</a:t>
            </a:r>
          </a:p>
        </p:txBody>
      </p:sp>
      <p:sp>
        <p:nvSpPr>
          <p:cNvPr id="17411" name="Retângulo 3"/>
          <p:cNvSpPr>
            <a:spLocks noChangeArrowheads="1"/>
          </p:cNvSpPr>
          <p:nvPr/>
        </p:nvSpPr>
        <p:spPr bwMode="auto">
          <a:xfrm>
            <a:off x="428625" y="1628775"/>
            <a:ext cx="821531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buSzPct val="120000"/>
              <a:buFont typeface="Wingdings" pitchFamily="2" charset="2"/>
              <a:buChar char="§"/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Tornar a indústria o setor estratégico </a:t>
            </a:r>
          </a:p>
          <a:p>
            <a:pPr marL="285750" indent="-285750">
              <a:spcBef>
                <a:spcPts val="1200"/>
              </a:spcBef>
              <a:buSzPct val="120000"/>
              <a:buFont typeface="Wingdings" pitchFamily="2" charset="2"/>
              <a:buChar char="§"/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Colocar o desafio da competitividade como prioridade</a:t>
            </a:r>
          </a:p>
          <a:p>
            <a:pPr marL="285750" indent="-285750">
              <a:spcBef>
                <a:spcPts val="1200"/>
              </a:spcBef>
              <a:buSzPct val="120000"/>
              <a:buFont typeface="Wingdings" pitchFamily="2" charset="2"/>
              <a:buChar char="§"/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Avançar nas mudanças estruturais que impactam ambiente de negócios (tributação, financiamento, logística, relações de trabalho, etc)</a:t>
            </a:r>
          </a:p>
          <a:p>
            <a:pPr marL="285750" indent="-285750">
              <a:spcBef>
                <a:spcPts val="1200"/>
              </a:spcBef>
              <a:buSzPct val="120000"/>
              <a:buFont typeface="Wingdings" pitchFamily="2" charset="2"/>
              <a:buChar char="§"/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Elevar taxa de investimento e aumentar capacidade de financiamento doméstico (poupança)</a:t>
            </a:r>
          </a:p>
          <a:p>
            <a:pPr marL="285750" indent="-285750">
              <a:spcBef>
                <a:spcPts val="1200"/>
              </a:spcBef>
              <a:buSzPct val="120000"/>
              <a:buFont typeface="Wingdings" pitchFamily="2" charset="2"/>
              <a:buChar char="§"/>
            </a:pPr>
            <a:r>
              <a:rPr lang="pt-BR" sz="2400">
                <a:solidFill>
                  <a:schemeClr val="accent2"/>
                </a:solidFill>
                <a:latin typeface="Calibri" pitchFamily="34" charset="0"/>
              </a:rPr>
              <a:t>Melhora a eficiência e do setor público: qualidade do gasto (contenção da expansão do gasto corrente e aumento do investimento)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71563" y="214313"/>
            <a:ext cx="7029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r">
              <a:defRPr/>
            </a:pPr>
            <a:r>
              <a:rPr lang="pt-BR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Questões para refletir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071563" y="273050"/>
            <a:ext cx="7029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r">
              <a:defRPr/>
            </a:pPr>
            <a:r>
              <a:rPr lang="pt-BR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Questões para refletir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468313" y="1047750"/>
            <a:ext cx="84963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pt-BR" sz="3000">
                <a:solidFill>
                  <a:schemeClr val="accent2"/>
                </a:solidFill>
                <a:latin typeface="Calibri" pitchFamily="34" charset="0"/>
              </a:rPr>
              <a:t>Qual a diferença para a economia?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1116013" y="1866900"/>
            <a:ext cx="29511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400">
                <a:solidFill>
                  <a:srgbClr val="0C1C8C"/>
                </a:solidFill>
                <a:latin typeface="Calibri" pitchFamily="34" charset="0"/>
              </a:rPr>
              <a:t>Alta complexidade</a:t>
            </a:r>
          </a:p>
        </p:txBody>
      </p:sp>
      <p:pic>
        <p:nvPicPr>
          <p:cNvPr id="18437" name="Picture 4" descr="Figura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4725" y="2303463"/>
            <a:ext cx="3240088" cy="298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5214938" y="1887538"/>
            <a:ext cx="3500437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400">
                <a:solidFill>
                  <a:srgbClr val="0C1C8C"/>
                </a:solidFill>
                <a:latin typeface="Calibri" pitchFamily="34" charset="0"/>
              </a:rPr>
              <a:t>Baixa complexidade</a:t>
            </a:r>
          </a:p>
        </p:txBody>
      </p:sp>
      <p:pic>
        <p:nvPicPr>
          <p:cNvPr id="18439" name="Picture 3" descr="figura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64238" y="2786063"/>
            <a:ext cx="1965325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23850" y="928688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44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40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Perspectivas da Indústria Brasileira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40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28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Encontro Catarinense da Indústria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18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Federação das Indústrias de Santa Catarina - FIESC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16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Florianópolis – 19 julho 2012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16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16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pt-BR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Flavio Castelo Branco</a:t>
            </a:r>
          </a:p>
          <a:p>
            <a:pPr algn="ctr">
              <a:spcBef>
                <a:spcPct val="50000"/>
              </a:spcBef>
              <a:defRPr/>
            </a:pPr>
            <a:r>
              <a:rPr lang="pt-BR" sz="1400" dirty="0">
                <a:solidFill>
                  <a:srgbClr val="0C1C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Gerente-Executivo - Confederação Nacional da Indústria 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sz="16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7336" name="Text Box 8"/>
          <p:cNvSpPr txBox="1">
            <a:spLocks noChangeArrowheads="1"/>
          </p:cNvSpPr>
          <p:nvPr/>
        </p:nvSpPr>
        <p:spPr bwMode="auto">
          <a:xfrm>
            <a:off x="179388" y="908050"/>
            <a:ext cx="89646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Indústria vem perdendo espaço na economia desde 2005</a:t>
            </a:r>
          </a:p>
        </p:txBody>
      </p:sp>
      <p:sp>
        <p:nvSpPr>
          <p:cNvPr id="4100" name="Rectangle 23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644650" y="247650"/>
            <a:ext cx="6527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lnSpc>
                <a:spcPct val="110000"/>
              </a:lnSpc>
              <a:defRPr/>
            </a:pP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Evolução da indústria nos últimos anos</a:t>
            </a:r>
          </a:p>
        </p:txBody>
      </p:sp>
      <p:graphicFrame>
        <p:nvGraphicFramePr>
          <p:cNvPr id="35" name="Gráfico 34"/>
          <p:cNvGraphicFramePr/>
          <p:nvPr/>
        </p:nvGraphicFramePr>
        <p:xfrm>
          <a:off x="899592" y="1772816"/>
          <a:ext cx="7444308" cy="4017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7336" name="Text Box 8"/>
          <p:cNvSpPr txBox="1">
            <a:spLocks noChangeArrowheads="1"/>
          </p:cNvSpPr>
          <p:nvPr/>
        </p:nvSpPr>
        <p:spPr bwMode="auto">
          <a:xfrm>
            <a:off x="179388" y="908050"/>
            <a:ext cx="89646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Caso da indústria de transformação é o mais preocupante</a:t>
            </a:r>
          </a:p>
        </p:txBody>
      </p:sp>
      <p:sp>
        <p:nvSpPr>
          <p:cNvPr id="5124" name="Rectangle 23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644650" y="247650"/>
            <a:ext cx="6527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lnSpc>
                <a:spcPct val="110000"/>
              </a:lnSpc>
              <a:defRPr/>
            </a:pP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Evolução da indústria nos últimos anos</a:t>
            </a:r>
          </a:p>
        </p:txBody>
      </p:sp>
      <p:graphicFrame>
        <p:nvGraphicFramePr>
          <p:cNvPr id="8" name="Chart 1"/>
          <p:cNvGraphicFramePr>
            <a:graphicFrameLocks/>
          </p:cNvGraphicFramePr>
          <p:nvPr/>
        </p:nvGraphicFramePr>
        <p:xfrm>
          <a:off x="719956" y="1844824"/>
          <a:ext cx="7704087" cy="4104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3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644650" y="247650"/>
            <a:ext cx="6527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lnSpc>
                <a:spcPct val="110000"/>
              </a:lnSpc>
              <a:defRPr/>
            </a:pP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Evolução da indústria nos últimos anos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79388" y="908050"/>
            <a:ext cx="89646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Participação no valor adicionado da indústria de transformação dos países em desenvolvimento</a:t>
            </a:r>
          </a:p>
        </p:txBody>
      </p:sp>
      <p:graphicFrame>
        <p:nvGraphicFramePr>
          <p:cNvPr id="9" name="Chart 2"/>
          <p:cNvGraphicFramePr>
            <a:graphicFrameLocks/>
          </p:cNvGraphicFramePr>
          <p:nvPr/>
        </p:nvGraphicFramePr>
        <p:xfrm>
          <a:off x="0" y="2857496"/>
          <a:ext cx="2643173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3"/>
          <p:cNvGraphicFramePr>
            <a:graphicFrameLocks/>
          </p:cNvGraphicFramePr>
          <p:nvPr/>
        </p:nvGraphicFramePr>
        <p:xfrm>
          <a:off x="3286116" y="2643182"/>
          <a:ext cx="2786082" cy="385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Chart 4"/>
          <p:cNvGraphicFramePr>
            <a:graphicFrameLocks/>
          </p:cNvGraphicFramePr>
          <p:nvPr/>
        </p:nvGraphicFramePr>
        <p:xfrm>
          <a:off x="6286512" y="2714620"/>
          <a:ext cx="2857488" cy="385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5158" name="Text Box 6"/>
          <p:cNvSpPr txBox="1">
            <a:spLocks noChangeArrowheads="1"/>
          </p:cNvSpPr>
          <p:nvPr/>
        </p:nvSpPr>
        <p:spPr bwMode="auto">
          <a:xfrm>
            <a:off x="1644650" y="247650"/>
            <a:ext cx="6527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lnSpc>
                <a:spcPct val="110000"/>
              </a:lnSpc>
              <a:defRPr/>
            </a:pP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Atividade industrial recente</a:t>
            </a:r>
          </a:p>
        </p:txBody>
      </p:sp>
      <p:sp>
        <p:nvSpPr>
          <p:cNvPr id="9220" name="Rectangle 11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79388" y="908050"/>
            <a:ext cx="89646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Produção industrial </a:t>
            </a:r>
            <a:r>
              <a:rPr lang="pt-BR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em recessão</a:t>
            </a:r>
            <a:endParaRPr lang="pt-BR" sz="28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16" name="Chart 149"/>
          <p:cNvGraphicFramePr>
            <a:graphicFrameLocks/>
          </p:cNvGraphicFramePr>
          <p:nvPr/>
        </p:nvGraphicFramePr>
        <p:xfrm>
          <a:off x="827584" y="1988840"/>
          <a:ext cx="741682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Elipse 9"/>
          <p:cNvSpPr>
            <a:spLocks noChangeArrowheads="1"/>
          </p:cNvSpPr>
          <p:nvPr/>
        </p:nvSpPr>
        <p:spPr bwMode="auto">
          <a:xfrm>
            <a:off x="3851920" y="2780928"/>
            <a:ext cx="4176464" cy="1152525"/>
          </a:xfrm>
          <a:prstGeom prst="ellipse">
            <a:avLst/>
          </a:prstGeom>
          <a:solidFill>
            <a:srgbClr val="FFC000">
              <a:alpha val="32156"/>
            </a:srgbClr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pt-BR"/>
          </a:p>
        </p:txBody>
      </p:sp>
      <p:cxnSp>
        <p:nvCxnSpPr>
          <p:cNvPr id="14" name="Conector de seta reta 13"/>
          <p:cNvCxnSpPr>
            <a:cxnSpLocks noChangeShapeType="1"/>
          </p:cNvCxnSpPr>
          <p:nvPr/>
        </p:nvCxnSpPr>
        <p:spPr bwMode="auto">
          <a:xfrm>
            <a:off x="6214536" y="2983304"/>
            <a:ext cx="1525816" cy="445696"/>
          </a:xfrm>
          <a:prstGeom prst="straightConnector1">
            <a:avLst/>
          </a:prstGeom>
          <a:noFill/>
          <a:ln w="12700" algn="ctr">
            <a:solidFill>
              <a:srgbClr val="FF0000"/>
            </a:solidFill>
            <a:prstDash val="dash"/>
            <a:round/>
            <a:headEnd type="oval" w="med" len="med"/>
            <a:tailEnd type="triangle" w="lg" len="lg"/>
          </a:ln>
        </p:spPr>
      </p:cxn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7164288" y="2996952"/>
            <a:ext cx="8651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 i="1" dirty="0" smtClean="0">
                <a:solidFill>
                  <a:srgbClr val="FF0000"/>
                </a:solidFill>
              </a:rPr>
              <a:t>-5,7%</a:t>
            </a:r>
            <a:endParaRPr lang="pt-BR" sz="1200" i="1" dirty="0">
              <a:solidFill>
                <a:srgbClr val="FF0000"/>
              </a:solidFill>
            </a:endParaRPr>
          </a:p>
        </p:txBody>
      </p:sp>
      <p:sp>
        <p:nvSpPr>
          <p:cNvPr id="8" name="Arco 7"/>
          <p:cNvSpPr/>
          <p:nvPr/>
        </p:nvSpPr>
        <p:spPr bwMode="auto">
          <a:xfrm>
            <a:off x="1691680" y="2924945"/>
            <a:ext cx="792088" cy="2016224"/>
          </a:xfrm>
          <a:prstGeom prst="arc">
            <a:avLst>
              <a:gd name="adj1" fmla="val 15779519"/>
              <a:gd name="adj2" fmla="val 4189126"/>
            </a:avLst>
          </a:prstGeom>
          <a:noFill/>
          <a:ln w="19050" cap="flat" cmpd="sng" algn="ctr">
            <a:solidFill>
              <a:srgbClr val="FF0000"/>
            </a:solidFill>
            <a:prstDash val="dash"/>
            <a:round/>
            <a:headEnd type="oval" w="med" len="med"/>
            <a:tailEnd type="triangle" w="lg" len="lg"/>
          </a:ln>
          <a:effectLst/>
        </p:spPr>
        <p:txBody>
          <a:bodyPr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/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2483768" y="3356992"/>
            <a:ext cx="8651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 i="1" dirty="0">
                <a:solidFill>
                  <a:srgbClr val="FF0000"/>
                </a:solidFill>
              </a:rPr>
              <a:t>-20,6%</a:t>
            </a:r>
          </a:p>
        </p:txBody>
      </p:sp>
      <p:sp>
        <p:nvSpPr>
          <p:cNvPr id="11" name="CaixaDeTexto 10"/>
          <p:cNvSpPr txBox="1">
            <a:spLocks noChangeArrowheads="1"/>
          </p:cNvSpPr>
          <p:nvPr/>
        </p:nvSpPr>
        <p:spPr bwMode="auto">
          <a:xfrm>
            <a:off x="4339984" y="3275104"/>
            <a:ext cx="3097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200" dirty="0">
                <a:solidFill>
                  <a:srgbClr val="FF0000"/>
                </a:solidFill>
              </a:rPr>
              <a:t>Produção industrial está no mesmo patamar de início de 2010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0833 -0.00047 L 0 2.59259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05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8" grpId="0"/>
      <p:bldP spid="10" grpId="0" animBg="1"/>
      <p:bldP spid="15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11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79388" y="908050"/>
            <a:ext cx="89646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Utilização da capacidade instalada em clara tendência de queda</a:t>
            </a:r>
          </a:p>
        </p:txBody>
      </p:sp>
      <p:sp>
        <p:nvSpPr>
          <p:cNvPr id="10245" name="CaixaDeTexto 11"/>
          <p:cNvSpPr txBox="1">
            <a:spLocks noChangeArrowheads="1"/>
          </p:cNvSpPr>
          <p:nvPr/>
        </p:nvSpPr>
        <p:spPr bwMode="auto">
          <a:xfrm>
            <a:off x="611188" y="5732463"/>
            <a:ext cx="18002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000" b="0">
                <a:solidFill>
                  <a:schemeClr val="tx1"/>
                </a:solidFill>
              </a:rPr>
              <a:t>Fonte: CNI</a:t>
            </a:r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1979712" y="2924944"/>
            <a:ext cx="719138" cy="1944687"/>
          </a:xfrm>
          <a:custGeom>
            <a:avLst/>
            <a:gdLst>
              <a:gd name="T0" fmla="*/ 0 w 1524000"/>
              <a:gd name="T1" fmla="*/ 0 h 1955800"/>
              <a:gd name="T2" fmla="*/ 24694 w 1524000"/>
              <a:gd name="T3" fmla="*/ 666374 h 1955800"/>
              <a:gd name="T4" fmla="*/ 35702 w 1524000"/>
              <a:gd name="T5" fmla="*/ 1900403 h 1955800"/>
              <a:gd name="T6" fmla="*/ 0 60000 65536"/>
              <a:gd name="T7" fmla="*/ 0 60000 65536"/>
              <a:gd name="T8" fmla="*/ 0 60000 65536"/>
              <a:gd name="T9" fmla="*/ 0 w 1524000"/>
              <a:gd name="T10" fmla="*/ 0 h 1955800"/>
              <a:gd name="T11" fmla="*/ 1524000 w 1524000"/>
              <a:gd name="T12" fmla="*/ 1955800 h 19558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4000" h="1955800">
                <a:moveTo>
                  <a:pt x="0" y="0"/>
                </a:moveTo>
                <a:cubicBezTo>
                  <a:pt x="400050" y="179916"/>
                  <a:pt x="800100" y="359833"/>
                  <a:pt x="1054100" y="685800"/>
                </a:cubicBezTo>
                <a:cubicBezTo>
                  <a:pt x="1308100" y="1011767"/>
                  <a:pt x="1416050" y="1483783"/>
                  <a:pt x="1524000" y="1955800"/>
                </a:cubicBezTo>
              </a:path>
            </a:pathLst>
          </a:custGeom>
          <a:noFill/>
          <a:ln w="15875" cap="flat" cmpd="sng" algn="ctr">
            <a:solidFill>
              <a:srgbClr val="FF0000"/>
            </a:solidFill>
            <a:prstDash val="dash"/>
            <a:round/>
            <a:headEnd type="oval" w="med" len="med"/>
            <a:tailEnd type="triangle" w="lg" len="lg"/>
          </a:ln>
        </p:spPr>
        <p:txBody>
          <a:bodyPr anchor="ctr"/>
          <a:lstStyle/>
          <a:p>
            <a:endParaRPr lang="pt-BR"/>
          </a:p>
        </p:txBody>
      </p:sp>
      <p:sp>
        <p:nvSpPr>
          <p:cNvPr id="19" name="CaixaDeTexto 18"/>
          <p:cNvSpPr txBox="1">
            <a:spLocks noChangeArrowheads="1"/>
          </p:cNvSpPr>
          <p:nvPr/>
        </p:nvSpPr>
        <p:spPr bwMode="auto">
          <a:xfrm>
            <a:off x="2483768" y="3501008"/>
            <a:ext cx="863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 i="1" dirty="0">
                <a:solidFill>
                  <a:srgbClr val="FF0000"/>
                </a:solidFill>
              </a:rPr>
              <a:t>-4,8 </a:t>
            </a:r>
            <a:r>
              <a:rPr lang="pt-BR" sz="1200" i="1" dirty="0" err="1">
                <a:solidFill>
                  <a:srgbClr val="FF0000"/>
                </a:solidFill>
              </a:rPr>
              <a:t>p.p.</a:t>
            </a:r>
            <a:endParaRPr lang="pt-BR" sz="1200" i="1" dirty="0">
              <a:solidFill>
                <a:srgbClr val="FF0000"/>
              </a:solidFill>
            </a:endParaRPr>
          </a:p>
        </p:txBody>
      </p:sp>
      <p:cxnSp>
        <p:nvCxnSpPr>
          <p:cNvPr id="22" name="Conector de seta reta 21"/>
          <p:cNvCxnSpPr>
            <a:cxnSpLocks noChangeShapeType="1"/>
          </p:cNvCxnSpPr>
          <p:nvPr/>
        </p:nvCxnSpPr>
        <p:spPr bwMode="auto">
          <a:xfrm flipV="1">
            <a:off x="2699792" y="2852936"/>
            <a:ext cx="3457004" cy="2088232"/>
          </a:xfrm>
          <a:prstGeom prst="straightConnector1">
            <a:avLst/>
          </a:prstGeom>
          <a:noFill/>
          <a:ln w="12700" algn="ctr">
            <a:solidFill>
              <a:srgbClr val="FF0000"/>
            </a:solidFill>
            <a:prstDash val="dash"/>
            <a:round/>
            <a:headEnd type="oval" w="med" len="med"/>
            <a:tailEnd type="triangle" w="lg" len="lg"/>
          </a:ln>
        </p:spPr>
      </p:cxnSp>
      <p:sp>
        <p:nvSpPr>
          <p:cNvPr id="25" name="CaixaDeTexto 24"/>
          <p:cNvSpPr txBox="1">
            <a:spLocks noChangeArrowheads="1"/>
          </p:cNvSpPr>
          <p:nvPr/>
        </p:nvSpPr>
        <p:spPr bwMode="auto">
          <a:xfrm>
            <a:off x="2915816" y="2636912"/>
            <a:ext cx="27352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 i="1" dirty="0">
                <a:solidFill>
                  <a:srgbClr val="FF0000"/>
                </a:solidFill>
              </a:rPr>
              <a:t>Dois anos para voltar ao patamar de antes da crise</a:t>
            </a:r>
          </a:p>
        </p:txBody>
      </p:sp>
      <p:cxnSp>
        <p:nvCxnSpPr>
          <p:cNvPr id="26" name="Conector de seta reta 25"/>
          <p:cNvCxnSpPr>
            <a:cxnSpLocks noChangeShapeType="1"/>
          </p:cNvCxnSpPr>
          <p:nvPr/>
        </p:nvCxnSpPr>
        <p:spPr bwMode="auto">
          <a:xfrm>
            <a:off x="6156176" y="2852936"/>
            <a:ext cx="2232248" cy="1152128"/>
          </a:xfrm>
          <a:prstGeom prst="straightConnector1">
            <a:avLst/>
          </a:prstGeom>
          <a:noFill/>
          <a:ln w="12700" algn="ctr">
            <a:solidFill>
              <a:srgbClr val="FF0000"/>
            </a:solidFill>
            <a:prstDash val="dash"/>
            <a:round/>
            <a:headEnd type="oval" w="med" len="med"/>
            <a:tailEnd type="triangle" w="lg" len="lg"/>
          </a:ln>
        </p:spPr>
      </p:cxn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644650" y="247650"/>
            <a:ext cx="6527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lnSpc>
                <a:spcPct val="110000"/>
              </a:lnSpc>
              <a:defRPr/>
            </a:pP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Atividade industrial recente</a:t>
            </a:r>
          </a:p>
        </p:txBody>
      </p:sp>
      <p:graphicFrame>
        <p:nvGraphicFramePr>
          <p:cNvPr id="15" name="Gráfico 14"/>
          <p:cNvGraphicFramePr/>
          <p:nvPr/>
        </p:nvGraphicFramePr>
        <p:xfrm>
          <a:off x="611944" y="2132856"/>
          <a:ext cx="7920111" cy="357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" name="Elipse 28"/>
          <p:cNvSpPr>
            <a:spLocks noChangeArrowheads="1"/>
          </p:cNvSpPr>
          <p:nvPr/>
        </p:nvSpPr>
        <p:spPr bwMode="auto">
          <a:xfrm rot="1189325">
            <a:off x="5870218" y="2762783"/>
            <a:ext cx="2673350" cy="1328737"/>
          </a:xfrm>
          <a:prstGeom prst="ellipse">
            <a:avLst/>
          </a:prstGeom>
          <a:solidFill>
            <a:srgbClr val="FFC000">
              <a:alpha val="32156"/>
            </a:srgbClr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  <p:bldP spid="25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11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79388" y="908050"/>
            <a:ext cx="89646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Confiança do empresário industrial volta ao nível de 2009 </a:t>
            </a:r>
            <a:endParaRPr lang="pt-BR" sz="28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Arial" charset="0"/>
            </a:endParaRPr>
          </a:p>
        </p:txBody>
      </p:sp>
      <p:sp>
        <p:nvSpPr>
          <p:cNvPr id="10245" name="CaixaDeTexto 11"/>
          <p:cNvSpPr txBox="1">
            <a:spLocks noChangeArrowheads="1"/>
          </p:cNvSpPr>
          <p:nvPr/>
        </p:nvSpPr>
        <p:spPr bwMode="auto">
          <a:xfrm>
            <a:off x="611188" y="5732463"/>
            <a:ext cx="18002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000" b="0">
                <a:solidFill>
                  <a:schemeClr val="tx1"/>
                </a:solidFill>
              </a:rPr>
              <a:t>Fonte: CNI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644650" y="247650"/>
            <a:ext cx="6527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lnSpc>
                <a:spcPct val="110000"/>
              </a:lnSpc>
              <a:defRPr/>
            </a:pP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Atividade industrial recente</a:t>
            </a:r>
          </a:p>
        </p:txBody>
      </p:sp>
      <p:graphicFrame>
        <p:nvGraphicFramePr>
          <p:cNvPr id="17" name="Gráfico 16"/>
          <p:cNvGraphicFramePr/>
          <p:nvPr/>
        </p:nvGraphicFramePr>
        <p:xfrm>
          <a:off x="800100" y="1916832"/>
          <a:ext cx="75438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0" name="Conector reto 19"/>
          <p:cNvCxnSpPr/>
          <p:nvPr/>
        </p:nvCxnSpPr>
        <p:spPr bwMode="auto">
          <a:xfrm>
            <a:off x="1259632" y="4365104"/>
            <a:ext cx="6984776" cy="0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5158" name="Text Box 6"/>
          <p:cNvSpPr txBox="1">
            <a:spLocks noChangeArrowheads="1"/>
          </p:cNvSpPr>
          <p:nvPr/>
        </p:nvSpPr>
        <p:spPr bwMode="auto">
          <a:xfrm>
            <a:off x="1644650" y="247650"/>
            <a:ext cx="6527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lnSpc>
                <a:spcPct val="110000"/>
              </a:lnSpc>
              <a:defRPr/>
            </a:pP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Atividade industrial recente</a:t>
            </a:r>
          </a:p>
        </p:txBody>
      </p:sp>
      <p:sp>
        <p:nvSpPr>
          <p:cNvPr id="12292" name="Rectangle 11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79388" y="908050"/>
            <a:ext cx="89646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Déficit comercial de produtos industriais aumenta</a:t>
            </a:r>
          </a:p>
        </p:txBody>
      </p:sp>
      <p:sp>
        <p:nvSpPr>
          <p:cNvPr id="12294" name="CaixaDeTexto 11"/>
          <p:cNvSpPr txBox="1">
            <a:spLocks noChangeArrowheads="1"/>
          </p:cNvSpPr>
          <p:nvPr/>
        </p:nvSpPr>
        <p:spPr bwMode="auto">
          <a:xfrm>
            <a:off x="611188" y="5732463"/>
            <a:ext cx="18002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000" b="0">
                <a:solidFill>
                  <a:schemeClr val="tx1"/>
                </a:solidFill>
              </a:rPr>
              <a:t>Fonte: FUNCEX </a:t>
            </a:r>
          </a:p>
        </p:txBody>
      </p:sp>
      <p:graphicFrame>
        <p:nvGraphicFramePr>
          <p:cNvPr id="15" name="Gráfico 14"/>
          <p:cNvGraphicFramePr/>
          <p:nvPr/>
        </p:nvGraphicFramePr>
        <p:xfrm>
          <a:off x="468313" y="2276872"/>
          <a:ext cx="8064127" cy="3396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abeça_Template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44450"/>
            <a:ext cx="9107487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7336" name="Text Box 8"/>
          <p:cNvSpPr txBox="1">
            <a:spLocks noChangeArrowheads="1"/>
          </p:cNvSpPr>
          <p:nvPr/>
        </p:nvSpPr>
        <p:spPr bwMode="auto">
          <a:xfrm>
            <a:off x="179388" y="908050"/>
            <a:ext cx="89646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Indústria de transformação vem perdendo espaço na economia</a:t>
            </a:r>
          </a:p>
        </p:txBody>
      </p:sp>
      <p:sp>
        <p:nvSpPr>
          <p:cNvPr id="13316" name="Rectangle 23"/>
          <p:cNvSpPr>
            <a:spLocks noChangeArrowheads="1"/>
          </p:cNvSpPr>
          <p:nvPr/>
        </p:nvSpPr>
        <p:spPr bwMode="auto">
          <a:xfrm>
            <a:off x="4932363" y="6477000"/>
            <a:ext cx="403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>
                <a:solidFill>
                  <a:schemeClr val="accent2"/>
                </a:solidFill>
                <a:latin typeface="Calibri" pitchFamily="34" charset="0"/>
              </a:rPr>
              <a:t>Confederação Nacional da Indústria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644650" y="247650"/>
            <a:ext cx="6527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lnSpc>
                <a:spcPct val="110000"/>
              </a:lnSpc>
              <a:defRPr/>
            </a:pPr>
            <a:r>
              <a:rPr lang="pt-BR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Evolução da indústria nos últimos anos</a:t>
            </a: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5718175" y="1785938"/>
            <a:ext cx="2457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320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Como está</a:t>
            </a:r>
            <a:endParaRPr lang="pt-BR" sz="32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1258888" y="1800225"/>
            <a:ext cx="2520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sz="320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Como já foi</a:t>
            </a:r>
            <a:endParaRPr lang="pt-BR" sz="3200" dirty="0">
              <a:solidFill>
                <a:srgbClr val="0C1C8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20" name="Rectangle 5"/>
          <p:cNvSpPr>
            <a:spLocks noChangeArrowheads="1"/>
          </p:cNvSpPr>
          <p:nvPr/>
        </p:nvSpPr>
        <p:spPr bwMode="auto">
          <a:xfrm>
            <a:off x="1403350" y="2492375"/>
            <a:ext cx="2232025" cy="720725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/>
          </a:p>
        </p:txBody>
      </p:sp>
      <p:sp>
        <p:nvSpPr>
          <p:cNvPr id="13321" name="Text Box 6"/>
          <p:cNvSpPr txBox="1">
            <a:spLocks noChangeArrowheads="1"/>
          </p:cNvSpPr>
          <p:nvPr/>
        </p:nvSpPr>
        <p:spPr bwMode="auto">
          <a:xfrm>
            <a:off x="1403350" y="2451100"/>
            <a:ext cx="2232025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>
                <a:solidFill>
                  <a:srgbClr val="0C1C8C"/>
                </a:solidFill>
              </a:rPr>
              <a:t>PIB</a:t>
            </a:r>
          </a:p>
          <a:p>
            <a:pPr algn="ctr"/>
            <a:r>
              <a:rPr lang="pt-BR">
                <a:solidFill>
                  <a:srgbClr val="0C1C8C"/>
                </a:solidFill>
              </a:rPr>
              <a:t>35,8% (1985)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1403350" y="3429000"/>
            <a:ext cx="2232025" cy="720725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1403350" y="4365625"/>
            <a:ext cx="2232025" cy="720725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/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1403350" y="5300663"/>
            <a:ext cx="2232025" cy="720725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403350" y="3387725"/>
            <a:ext cx="2232025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>
                <a:solidFill>
                  <a:srgbClr val="0C1C8C"/>
                </a:solidFill>
              </a:rPr>
              <a:t>Emprego</a:t>
            </a:r>
          </a:p>
          <a:p>
            <a:pPr algn="ctr"/>
            <a:r>
              <a:rPr lang="pt-BR">
                <a:solidFill>
                  <a:srgbClr val="0C1C8C"/>
                </a:solidFill>
              </a:rPr>
              <a:t>25,89% (1986)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1709738" y="4322763"/>
            <a:ext cx="1766887" cy="7699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>
                <a:solidFill>
                  <a:srgbClr val="0C1C8C"/>
                </a:solidFill>
              </a:rPr>
              <a:t>Exportação</a:t>
            </a:r>
          </a:p>
          <a:p>
            <a:pPr algn="ctr"/>
            <a:r>
              <a:rPr lang="pt-BR">
                <a:solidFill>
                  <a:srgbClr val="0C1C8C"/>
                </a:solidFill>
              </a:rPr>
              <a:t>64,47% (1992)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1403350" y="5259388"/>
            <a:ext cx="2232025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>
                <a:solidFill>
                  <a:srgbClr val="0C1C8C"/>
                </a:solidFill>
              </a:rPr>
              <a:t>Coef. Import.</a:t>
            </a:r>
          </a:p>
          <a:p>
            <a:pPr algn="ctr"/>
            <a:r>
              <a:rPr lang="pt-BR">
                <a:solidFill>
                  <a:srgbClr val="0C1C8C"/>
                </a:solidFill>
              </a:rPr>
              <a:t>14,1% (1996)</a:t>
            </a:r>
          </a:p>
        </p:txBody>
      </p:sp>
      <p:sp>
        <p:nvSpPr>
          <p:cNvPr id="13328" name="Text Box 30"/>
          <p:cNvSpPr txBox="1">
            <a:spLocks noChangeArrowheads="1"/>
          </p:cNvSpPr>
          <p:nvPr/>
        </p:nvSpPr>
        <p:spPr bwMode="auto">
          <a:xfrm>
            <a:off x="6138863" y="4322763"/>
            <a:ext cx="1698625" cy="7699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>
                <a:solidFill>
                  <a:srgbClr val="0C1C8C"/>
                </a:solidFill>
              </a:rPr>
              <a:t>Exportação</a:t>
            </a:r>
          </a:p>
          <a:p>
            <a:pPr algn="ctr"/>
            <a:r>
              <a:rPr lang="pt-BR">
                <a:solidFill>
                  <a:srgbClr val="0C1C8C"/>
                </a:solidFill>
              </a:rPr>
              <a:t>36,05% (2011)</a:t>
            </a:r>
          </a:p>
        </p:txBody>
      </p:sp>
      <p:sp>
        <p:nvSpPr>
          <p:cNvPr id="13329" name="Rectangle 11"/>
          <p:cNvSpPr>
            <a:spLocks noChangeArrowheads="1"/>
          </p:cNvSpPr>
          <p:nvPr/>
        </p:nvSpPr>
        <p:spPr bwMode="auto">
          <a:xfrm>
            <a:off x="5813425" y="4365625"/>
            <a:ext cx="2232025" cy="720725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/>
          </a:p>
        </p:txBody>
      </p:sp>
      <p:sp>
        <p:nvSpPr>
          <p:cNvPr id="30" name="Text Box 25"/>
          <p:cNvSpPr txBox="1">
            <a:spLocks noChangeArrowheads="1"/>
          </p:cNvSpPr>
          <p:nvPr/>
        </p:nvSpPr>
        <p:spPr bwMode="auto">
          <a:xfrm>
            <a:off x="5795963" y="2451100"/>
            <a:ext cx="2232025" cy="762000"/>
          </a:xfrm>
          <a:prstGeom prst="rect">
            <a:avLst/>
          </a:prstGeom>
          <a:noFill/>
          <a:ln w="28575" algn="ctr">
            <a:solidFill>
              <a:schemeClr val="accent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>
                <a:solidFill>
                  <a:srgbClr val="0C1C8C"/>
                </a:solidFill>
              </a:rPr>
              <a:t>PIB</a:t>
            </a:r>
          </a:p>
          <a:p>
            <a:pPr algn="ctr">
              <a:defRPr/>
            </a:pPr>
            <a:r>
              <a:rPr lang="pt-BR">
                <a:solidFill>
                  <a:srgbClr val="0C1C8C"/>
                </a:solidFill>
              </a:rPr>
              <a:t>14,60% (2011)</a:t>
            </a:r>
          </a:p>
        </p:txBody>
      </p:sp>
      <p:sp>
        <p:nvSpPr>
          <p:cNvPr id="13331" name="Text Box 29"/>
          <p:cNvSpPr txBox="1">
            <a:spLocks noChangeArrowheads="1"/>
          </p:cNvSpPr>
          <p:nvPr/>
        </p:nvSpPr>
        <p:spPr bwMode="auto">
          <a:xfrm>
            <a:off x="5795963" y="3387725"/>
            <a:ext cx="2232025" cy="762000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>
                <a:solidFill>
                  <a:srgbClr val="0C1C8C"/>
                </a:solidFill>
              </a:rPr>
              <a:t>Emprego</a:t>
            </a:r>
          </a:p>
          <a:p>
            <a:pPr algn="ctr"/>
            <a:r>
              <a:rPr lang="pt-BR">
                <a:solidFill>
                  <a:srgbClr val="0C1C8C"/>
                </a:solidFill>
              </a:rPr>
              <a:t>17,06% (2010)</a:t>
            </a:r>
          </a:p>
        </p:txBody>
      </p:sp>
      <p:sp>
        <p:nvSpPr>
          <p:cNvPr id="13332" name="Rectangle 28"/>
          <p:cNvSpPr>
            <a:spLocks noChangeArrowheads="1"/>
          </p:cNvSpPr>
          <p:nvPr/>
        </p:nvSpPr>
        <p:spPr bwMode="auto">
          <a:xfrm>
            <a:off x="5795963" y="5300663"/>
            <a:ext cx="2305050" cy="720725"/>
          </a:xfrm>
          <a:prstGeom prst="rect">
            <a:avLst/>
          </a:prstGeom>
          <a:noFill/>
          <a:ln w="2857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/>
          </a:p>
        </p:txBody>
      </p:sp>
      <p:sp>
        <p:nvSpPr>
          <p:cNvPr id="13333" name="Text Box 31"/>
          <p:cNvSpPr txBox="1">
            <a:spLocks noChangeArrowheads="1"/>
          </p:cNvSpPr>
          <p:nvPr/>
        </p:nvSpPr>
        <p:spPr bwMode="auto">
          <a:xfrm>
            <a:off x="5822950" y="5259388"/>
            <a:ext cx="2232025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>
                <a:solidFill>
                  <a:srgbClr val="0C1C8C"/>
                </a:solidFill>
              </a:rPr>
              <a:t>Coef. Import.</a:t>
            </a:r>
          </a:p>
          <a:p>
            <a:pPr algn="ctr"/>
            <a:r>
              <a:rPr lang="pt-BR">
                <a:solidFill>
                  <a:srgbClr val="0C1C8C"/>
                </a:solidFill>
              </a:rPr>
              <a:t>18,5% (2011)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0833 -0.00047 L 0 2.59259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10692</TotalTime>
  <Words>974</Words>
  <Application>Microsoft Office PowerPoint</Application>
  <PresentationFormat>Apresentação na tela (4:3)</PresentationFormat>
  <Paragraphs>168</Paragraphs>
  <Slides>14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SCNI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aribeiro</dc:creator>
  <cp:lastModifiedBy>Rodrigo Carioni</cp:lastModifiedBy>
  <cp:revision>470</cp:revision>
  <dcterms:created xsi:type="dcterms:W3CDTF">2009-05-13T14:21:24Z</dcterms:created>
  <dcterms:modified xsi:type="dcterms:W3CDTF">2012-07-19T10:51:44Z</dcterms:modified>
</cp:coreProperties>
</file>