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7" r:id="rId2"/>
    <p:sldMasterId id="2147483888" r:id="rId3"/>
    <p:sldMasterId id="2147483907" r:id="rId4"/>
  </p:sldMasterIdLst>
  <p:notesMasterIdLst>
    <p:notesMasterId r:id="rId28"/>
  </p:notesMasterIdLst>
  <p:sldIdLst>
    <p:sldId id="481" r:id="rId5"/>
    <p:sldId id="379" r:id="rId6"/>
    <p:sldId id="392" r:id="rId7"/>
    <p:sldId id="461" r:id="rId8"/>
    <p:sldId id="393" r:id="rId9"/>
    <p:sldId id="292" r:id="rId10"/>
    <p:sldId id="355" r:id="rId11"/>
    <p:sldId id="294" r:id="rId12"/>
    <p:sldId id="471" r:id="rId13"/>
    <p:sldId id="347" r:id="rId14"/>
    <p:sldId id="348" r:id="rId15"/>
    <p:sldId id="482" r:id="rId16"/>
    <p:sldId id="483" r:id="rId17"/>
    <p:sldId id="345" r:id="rId18"/>
    <p:sldId id="462" r:id="rId19"/>
    <p:sldId id="473" r:id="rId20"/>
    <p:sldId id="453" r:id="rId21"/>
    <p:sldId id="343" r:id="rId22"/>
    <p:sldId id="463" r:id="rId23"/>
    <p:sldId id="464" r:id="rId24"/>
    <p:sldId id="474" r:id="rId25"/>
    <p:sldId id="475" r:id="rId26"/>
    <p:sldId id="47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53"/>
    <a:srgbClr val="F9E7B5"/>
    <a:srgbClr val="0133A1"/>
    <a:srgbClr val="F3EBBB"/>
    <a:srgbClr val="CDD9FF"/>
    <a:srgbClr val="EDE29D"/>
    <a:srgbClr val="3F4040"/>
    <a:srgbClr val="C9D6FF"/>
    <a:srgbClr val="E1E8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800" autoAdjust="0"/>
  </p:normalViewPr>
  <p:slideViewPr>
    <p:cSldViewPr snapToGrid="0"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406"/>
    </p:cViewPr>
  </p:sorterViewPr>
  <p:notesViewPr>
    <p:cSldViewPr snapToGrid="0">
      <p:cViewPr varScale="1">
        <p:scale>
          <a:sx n="69" d="100"/>
          <a:sy n="69" d="100"/>
        </p:scale>
        <p:origin x="-25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0949090588729"/>
          <c:y val="0.30797735666968074"/>
          <c:w val="0.86190476190476195"/>
          <c:h val="0.3543703030732586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PI (BR)</c:v>
                </c:pt>
              </c:strCache>
            </c:strRef>
          </c:tx>
          <c:spPr>
            <a:ln w="4721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Sheet1!$B$2:$L$2</c:f>
              <c:numCache>
                <c:formatCode>0.0</c:formatCode>
                <c:ptCount val="11"/>
                <c:pt idx="0">
                  <c:v>100</c:v>
                </c:pt>
                <c:pt idx="1">
                  <c:v>102.7</c:v>
                </c:pt>
                <c:pt idx="2">
                  <c:v>102.8</c:v>
                </c:pt>
                <c:pt idx="3">
                  <c:v>111.3</c:v>
                </c:pt>
                <c:pt idx="4">
                  <c:v>114.7</c:v>
                </c:pt>
                <c:pt idx="5">
                  <c:v>118</c:v>
                </c:pt>
                <c:pt idx="6">
                  <c:v>125.1</c:v>
                </c:pt>
                <c:pt idx="7">
                  <c:v>128.9</c:v>
                </c:pt>
                <c:pt idx="8">
                  <c:v>119.4</c:v>
                </c:pt>
                <c:pt idx="9">
                  <c:v>131.9</c:v>
                </c:pt>
                <c:pt idx="10">
                  <c:v>132.19999999999999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PI (SC)</c:v>
                </c:pt>
              </c:strCache>
            </c:strRef>
          </c:tx>
          <c:spPr>
            <a:ln w="4721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Sheet1!$B$3:$L$3</c:f>
              <c:numCache>
                <c:formatCode>0.0</c:formatCode>
                <c:ptCount val="11"/>
                <c:pt idx="0">
                  <c:v>100</c:v>
                </c:pt>
                <c:pt idx="1">
                  <c:v>91.8</c:v>
                </c:pt>
                <c:pt idx="2">
                  <c:v>86.7</c:v>
                </c:pt>
                <c:pt idx="3">
                  <c:v>96.6</c:v>
                </c:pt>
                <c:pt idx="4">
                  <c:v>96.9</c:v>
                </c:pt>
                <c:pt idx="5">
                  <c:v>96.8</c:v>
                </c:pt>
                <c:pt idx="6">
                  <c:v>102.1</c:v>
                </c:pt>
                <c:pt idx="7">
                  <c:v>101.5</c:v>
                </c:pt>
                <c:pt idx="8">
                  <c:v>93.6</c:v>
                </c:pt>
                <c:pt idx="9" formatCode="General">
                  <c:v>99.6</c:v>
                </c:pt>
                <c:pt idx="10" formatCode="General">
                  <c:v>94.5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70272"/>
        <c:axId val="40871808"/>
      </c:lineChart>
      <c:catAx>
        <c:axId val="4087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3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087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71808"/>
        <c:scaling>
          <c:orientation val="minMax"/>
          <c:min val="80"/>
        </c:scaling>
        <c:delete val="0"/>
        <c:axPos val="l"/>
        <c:majorGridlines>
          <c:spPr>
            <a:ln w="15738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9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0870272"/>
        <c:crosses val="autoZero"/>
        <c:crossBetween val="between"/>
        <c:majorUnit val="20"/>
      </c:valAx>
      <c:spPr>
        <a:noFill/>
        <a:ln w="15738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</c:legendEntry>
      <c:layout>
        <c:manualLayout>
          <c:xMode val="edge"/>
          <c:yMode val="edge"/>
          <c:x val="0.34444446363823239"/>
          <c:y val="0.78630392807513794"/>
          <c:w val="0.41587301587301589"/>
          <c:h val="7.826958156912539E-2"/>
        </c:manualLayout>
      </c:layout>
      <c:overlay val="0"/>
      <c:spPr>
        <a:noFill/>
        <a:ln w="393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1A9-65F8-4644-B966-78D3F1785982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E822-050F-4BC4-9430-ED31A0583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47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2F4C882-0A22-4329-92C9-65C0C02A36AB}" type="slidenum">
              <a:rPr lang="pt-BR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468E627-105F-41CB-996D-DC8C245BDBA9}" type="slidenum">
              <a:rPr lang="pt-BR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E76BAA3-934F-4593-A3D3-4F10A28EB299}" type="slidenum">
              <a:rPr lang="pt-BR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60888" cy="3421062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3827" y="8685081"/>
            <a:ext cx="2972590" cy="4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defTabSz="94773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defTabSz="94773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5863" indent="-238125" defTabSz="94773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938" indent="-236538" defTabSz="94773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3600" indent="-236538" defTabSz="94773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90800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48000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5200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2400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D680AB6-D880-4D1B-8483-ABBA44CA982A}" type="slidenum">
              <a:rPr lang="en-US"/>
              <a:pPr algn="r" eaLnBrk="1" hangingPunct="1"/>
              <a:t>12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0903" y="686137"/>
            <a:ext cx="4837777" cy="3429187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35"/>
            <a:ext cx="5486400" cy="4113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E822-050F-4BC4-9430-ED31A058310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72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5F88D0-C228-4D1A-8062-E210F4499DA4}" type="slidenum">
              <a:rPr lang="pt-BR"/>
              <a:pPr eaLnBrk="1" hangingPunct="1"/>
              <a:t>19</a:t>
            </a:fld>
            <a:endParaRPr lang="pt-BR"/>
          </a:p>
        </p:txBody>
      </p:sp>
      <p:sp>
        <p:nvSpPr>
          <p:cNvPr id="235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32" tIns="44166" rIns="88332" bIns="44166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7" name="Espaço Reservado para Número de Slide 3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8" tIns="45015" rIns="90028" bIns="45015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988F1D5-EFB8-480F-BCEF-5E624106B193}" type="slidenum">
              <a:rPr lang="pt-BR" sz="1200">
                <a:latin typeface="Verdana" pitchFamily="34" charset="0"/>
                <a:ea typeface="ＭＳ Ｐゴシック" pitchFamily="34" charset="-128"/>
                <a:cs typeface="Arial" charset="0"/>
              </a:rPr>
              <a:pPr algn="r" eaLnBrk="1" hangingPunct="1"/>
              <a:t>19</a:t>
            </a:fld>
            <a:endParaRPr lang="pt-BR" sz="120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D1C01-A454-482F-839A-7B50D5BA5096}" type="slidenum">
              <a:rPr lang="pt-BR" smtClean="0"/>
              <a:pPr eaLnBrk="1" hangingPunct="1"/>
              <a:t>20</a:t>
            </a:fld>
            <a:endParaRPr lang="pt-BR" smtClean="0"/>
          </a:p>
        </p:txBody>
      </p:sp>
      <p:sp>
        <p:nvSpPr>
          <p:cNvPr id="256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32" tIns="44166" rIns="88332" bIns="44166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5" name="Espaço Reservado para Número de Slide 3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8" tIns="45015" rIns="90028" bIns="45015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389CB18-F40D-42A9-A6E0-C99C87A58BFC}" type="slidenum">
              <a:rPr lang="pt-BR" sz="1200">
                <a:latin typeface="Verdana" pitchFamily="34" charset="0"/>
                <a:ea typeface="ＭＳ Ｐゴシック" pitchFamily="34" charset="-128"/>
                <a:cs typeface="Arial" charset="0"/>
              </a:rPr>
              <a:pPr algn="r" eaLnBrk="1" hangingPunct="1"/>
              <a:t>20</a:t>
            </a:fld>
            <a:endParaRPr lang="pt-BR" sz="120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8E92D-3327-4B57-8FC2-1582CE4ADED4}" type="slidenum">
              <a:rPr lang="pt-BR" smtClean="0">
                <a:solidFill>
                  <a:prstClr val="black"/>
                </a:solidFill>
              </a:rPr>
              <a:pPr eaLnBrk="1" hangingPunct="1"/>
              <a:t>21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765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32" tIns="44166" rIns="88332" bIns="44166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3" name="Espaço Reservado para Número de Slide 3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8" tIns="45015" rIns="90028" bIns="45015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6111E0-2FA6-402F-8120-1849C81C2C2B}" type="slidenum">
              <a:rPr lang="pt-BR" sz="120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pPr algn="r" eaLnBrk="1" hangingPunct="1"/>
              <a:t>21</a:t>
            </a:fld>
            <a:endParaRPr lang="pt-BR" sz="120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3CD2A9-8F39-42B9-93D0-A75D804E3A60}" type="slidenum">
              <a:rPr lang="pt-BR" smtClean="0">
                <a:solidFill>
                  <a:prstClr val="black"/>
                </a:solidFill>
              </a:rPr>
              <a:pPr eaLnBrk="1" hangingPunct="1"/>
              <a:t>22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86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32" tIns="44166" rIns="88332" bIns="44166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7" name="Espaço Reservado para Número de Slide 3"/>
          <p:cNvSpPr txBox="1">
            <a:spLocks noGrp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8" tIns="45015" rIns="90028" bIns="45015" anchor="b"/>
          <a:lstStyle>
            <a:lvl1pPr defTabSz="898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A8B229-97AF-4275-9B2A-53C0710CE03A}" type="slidenum">
              <a:rPr lang="pt-BR" sz="120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pPr algn="r" eaLnBrk="1" hangingPunct="1"/>
              <a:t>22</a:t>
            </a:fld>
            <a:endParaRPr lang="pt-BR" sz="1200">
              <a:solidFill>
                <a:prstClr val="black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5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67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53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73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8289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324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7536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5215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8171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8171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108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8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6974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0974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A167E06-ACDB-4386-A9DD-0DAFF1AFC687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A279AFF-CA2C-44CD-A0DA-12181F7B0B3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22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72A2954-FC4E-4645-9D9B-F1F7E75CB0DE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39A6BB2-A671-450C-9678-0B32B7AF7DD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30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3615A0C-8ED1-48D6-BEE0-8D1AB43571E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98CACB-4B11-4FAF-84EB-079921DC7C41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331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720920C-C466-4DE6-9C87-B18B8F07CD9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49318BA-A04C-45BC-8CD5-523E37132A5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CDBC6CF-E08C-411D-9D33-AE78252DD54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A85E08C-4932-4173-BE4C-45A87EA5664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346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76577C3-5665-4663-9F8E-16DA355A3C5C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7F7B18-BA86-4416-8ADA-11E7F6E58ED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521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CD82071-842F-460A-ACD9-815FC0C68DE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AE47DAD-B1E4-44E7-A84E-003F6507FA2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53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AD983B1-E3DD-41C7-9143-34ED5280C4A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24558F6-CA95-4B77-AF34-B1D364D1946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407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D3AAB52-CBAB-409F-9229-0DD2F6F0A22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F402B12-713D-46D3-A5A7-4BF6CB566E7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9DE0-F685-4A7A-80F6-A42343C3D75C}" type="datetime1">
              <a:rPr lang="en-US"/>
              <a:pPr>
                <a:defRPr/>
              </a:pPr>
              <a:t>3/26/2016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DC6E-1114-423D-8BFE-CCA36B6F6D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1508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3ACCD5-A4F5-4DF6-B35F-66EC6B42068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86B1D7C-1BD7-4CB6-BBF1-0965D013119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793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C52EBED-985B-43FC-8F43-E8E57E66E965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F2D8A90-44D4-4BE5-A81C-19CC6E6CF00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992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273050"/>
            <a:ext cx="3816350" cy="203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412875"/>
            <a:ext cx="37449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2213" y="1412875"/>
            <a:ext cx="3746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0864C-8B1A-4B9D-8CDF-8691FCBAF167}" type="slidenum">
              <a:rPr lang="pt-B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105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028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34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91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6167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2114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F9DE0-F685-4A7A-80F6-A42343C3D75C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2DA3C-B08C-4931-8098-8B8251ED2B61}" type="slidenum">
              <a:rPr lang="pt-B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5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6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71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17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8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0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30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0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7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11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86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92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3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403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5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057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131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6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32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628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08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10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237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66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00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26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997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432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5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186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92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874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5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524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21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13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678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60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224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130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87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15888"/>
            <a:ext cx="47625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6243638"/>
            <a:ext cx="2133600" cy="47625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29388"/>
            <a:ext cx="2133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3F628-80DD-46D7-B2F5-82976D3B847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97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15888"/>
            <a:ext cx="47625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6243638"/>
            <a:ext cx="2133600" cy="47625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29388"/>
            <a:ext cx="2133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5D059-847E-4026-8D3F-66E9CC9A7D4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76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15888"/>
            <a:ext cx="47625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6243638"/>
            <a:ext cx="2133600" cy="47625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29388"/>
            <a:ext cx="2133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568F8-D267-48AB-B552-50A5D73BDC8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532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15888"/>
            <a:ext cx="47625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6243638"/>
            <a:ext cx="2133600" cy="47625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29388"/>
            <a:ext cx="2133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81BE2-AF7F-4ADC-9007-E0A17B99746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57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15888"/>
            <a:ext cx="47625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6243638"/>
            <a:ext cx="2133600" cy="47625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29388"/>
            <a:ext cx="2133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55942-1613-4574-935F-5FB30A464D0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043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0" y="115888"/>
            <a:ext cx="47625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prstGeom prst="rect">
            <a:avLst/>
          </a:prstGeom>
        </p:spPr>
        <p:txBody>
          <a:bodyPr>
            <a:normAutofit/>
          </a:bodyPr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22275" y="6243638"/>
            <a:ext cx="2133600" cy="47625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29388"/>
            <a:ext cx="2133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76A2F-1CA8-4BBC-B8F8-F4A4D8184A7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030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394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335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173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715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141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6178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233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58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202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76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6EF080-3D5B-4481-9DFE-1559851519F6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B41FAB4-219D-43BF-8A2A-868737C4D09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2224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21E4641-0D2F-46A3-9F9C-9602E6D1A646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BF8FCAA-00C5-4525-909E-C32A15A178D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2435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5A2426-78C9-4415-B5B1-00A31425C43E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DB66570-9499-41BA-8655-DCFAA0F2E3D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2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70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CE45172-5739-4F34-B399-A3FFD5792736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763FE7-AECF-4A16-9040-60258B3A0D2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9930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472903-0570-4207-99E1-8F4132D9EC11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734C33A-320E-4C89-8FA1-6AC365D8EB1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63696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83C330B-EA1A-4C1C-BE1F-105B4F692CBD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6615B23-51F3-4FF3-8709-146A2824B9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239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68F08BC-E8BA-4283-A87E-53B079AEDD22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D7FA18E-8D17-4D89-B4C3-0AC5DC1AF6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4644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A5F654D-4428-47D6-897D-7DA98771BC47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EC50869-F0E6-4AC5-BD7B-703CEA169E8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81341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747BF61-C0A1-4164-B337-19A8BBFCAB6A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526828B-4393-4DED-B231-870A3AAFC7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327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4ED3EF-BC85-48AF-BFDA-8E647B42DD38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190B04E-325B-4017-B370-3C46D715D82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206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0A469F9-99DF-4230-BF18-0625C63860B7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01CCEF-FA66-4CE7-9C8E-9B01A6A76C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8846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4089222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A167E06-ACDB-4386-A9DD-0DAFF1AFC687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A279AFF-CA2C-44CD-A0DA-12181F7B0B3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1843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72A2954-FC4E-4645-9D9B-F1F7E75CB0DE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39A6BB2-A671-450C-9678-0B32B7AF7DD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56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3615A0C-8ED1-48D6-BEE0-8D1AB43571E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98CACB-4B11-4FAF-84EB-079921DC7C41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2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720920C-C466-4DE6-9C87-B18B8F07CD9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49318BA-A04C-45BC-8CD5-523E37132A5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53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CDBC6CF-E08C-411D-9D33-AE78252DD54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A85E08C-4932-4173-BE4C-45A87EA5664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6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76577C3-5665-4663-9F8E-16DA355A3C5C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7F7B18-BA86-4416-8ADA-11E7F6E58ED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CD82071-842F-460A-ACD9-815FC0C68DE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AE47DAD-B1E4-44E7-A84E-003F6507FA2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535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AD983B1-E3DD-41C7-9143-34ED5280C4A2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24558F6-CA95-4B77-AF34-B1D364D1946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842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D3AAB52-CBAB-409F-9229-0DD2F6F0A22B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F402B12-713D-46D3-A5A7-4BF6CB566E7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04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3ACCD5-A4F5-4DF6-B35F-66EC6B420684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86B1D7C-1BD7-4CB6-BBF1-0965D013119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03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C52EBED-985B-43FC-8F43-E8E57E66E965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26/03/2016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F2D8A90-44D4-4BE5-A81C-19CC6E6CF00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7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16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273050"/>
            <a:ext cx="3816350" cy="2032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412875"/>
            <a:ext cx="37449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2213" y="1412875"/>
            <a:ext cx="3746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0864C-8B1A-4B9D-8CDF-8691FCBAF167}" type="slidenum">
              <a:rPr lang="pt-B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46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00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7540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713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6742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1711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819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968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4327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92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0F1E-1656-4AED-85CD-48975763476E}" type="datetimeFigureOut">
              <a:rPr lang="pt-BR" smtClean="0"/>
              <a:t>26/03/2016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60E3-1720-4D89-9C6A-3648C4F52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7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2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3" r:id="rId20"/>
    <p:sldLayoutId id="2147483674" r:id="rId21"/>
    <p:sldLayoutId id="2147483677" r:id="rId22"/>
    <p:sldLayoutId id="2147483687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64" r:id="rId58"/>
    <p:sldLayoutId id="2147483765" r:id="rId59"/>
    <p:sldLayoutId id="2147483767" r:id="rId60"/>
    <p:sldLayoutId id="2147483768" r:id="rId61"/>
    <p:sldLayoutId id="2147483769" r:id="rId62"/>
    <p:sldLayoutId id="2147483770" r:id="rId63"/>
    <p:sldLayoutId id="2147483771" r:id="rId64"/>
    <p:sldLayoutId id="2147483772" r:id="rId65"/>
    <p:sldLayoutId id="2147483855" r:id="rId6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1B80819-E248-4538-9C55-AD148D370EFD}" type="datetime1">
              <a:rPr lang="pt-PT"/>
              <a:pPr>
                <a:defRPr/>
              </a:pPr>
              <a:t>26-03-2016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6214AB8-F26B-422D-BF8A-0FC5B40E54E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75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"/>
          <p:cNvGrpSpPr>
            <a:grpSpLocks/>
          </p:cNvGrpSpPr>
          <p:nvPr userDrawn="1"/>
        </p:nvGrpSpPr>
        <p:grpSpPr bwMode="auto">
          <a:xfrm>
            <a:off x="0" y="-268664"/>
            <a:ext cx="9159875" cy="1768476"/>
            <a:chOff x="0" y="-282758"/>
            <a:chExt cx="9159144" cy="1767071"/>
          </a:xfrm>
        </p:grpSpPr>
        <p:sp>
          <p:nvSpPr>
            <p:cNvPr id="3" name="Retângulo 1"/>
            <p:cNvSpPr/>
            <p:nvPr/>
          </p:nvSpPr>
          <p:spPr>
            <a:xfrm rot="21151591" flipV="1">
              <a:off x="5214438" y="-282758"/>
              <a:ext cx="3944706" cy="1071599"/>
            </a:xfrm>
            <a:custGeom>
              <a:avLst/>
              <a:gdLst>
                <a:gd name="connsiteX0" fmla="*/ 0 w 899592"/>
                <a:gd name="connsiteY0" fmla="*/ 0 h 432048"/>
                <a:gd name="connsiteX1" fmla="*/ 899592 w 899592"/>
                <a:gd name="connsiteY1" fmla="*/ 0 h 432048"/>
                <a:gd name="connsiteX2" fmla="*/ 899592 w 899592"/>
                <a:gd name="connsiteY2" fmla="*/ 432048 h 432048"/>
                <a:gd name="connsiteX3" fmla="*/ 0 w 899592"/>
                <a:gd name="connsiteY3" fmla="*/ 432048 h 432048"/>
                <a:gd name="connsiteX4" fmla="*/ 0 w 899592"/>
                <a:gd name="connsiteY4" fmla="*/ 0 h 432048"/>
                <a:gd name="connsiteX0" fmla="*/ 5257800 w 6157392"/>
                <a:gd name="connsiteY0" fmla="*/ 0 h 901948"/>
                <a:gd name="connsiteX1" fmla="*/ 6157392 w 6157392"/>
                <a:gd name="connsiteY1" fmla="*/ 0 h 901948"/>
                <a:gd name="connsiteX2" fmla="*/ 6157392 w 6157392"/>
                <a:gd name="connsiteY2" fmla="*/ 432048 h 901948"/>
                <a:gd name="connsiteX3" fmla="*/ 0 w 6157392"/>
                <a:gd name="connsiteY3" fmla="*/ 901948 h 901948"/>
                <a:gd name="connsiteX4" fmla="*/ 5257800 w 6157392"/>
                <a:gd name="connsiteY4" fmla="*/ 0 h 901948"/>
                <a:gd name="connsiteX0" fmla="*/ 5257800 w 6170092"/>
                <a:gd name="connsiteY0" fmla="*/ 11430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57800 w 6170092"/>
                <a:gd name="connsiteY4" fmla="*/ 114300 h 1016248"/>
                <a:gd name="connsiteX0" fmla="*/ 5257800 w 6170092"/>
                <a:gd name="connsiteY0" fmla="*/ 11430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57800 w 6170092"/>
                <a:gd name="connsiteY4" fmla="*/ 114300 h 1016248"/>
                <a:gd name="connsiteX0" fmla="*/ 5257800 w 6170092"/>
                <a:gd name="connsiteY0" fmla="*/ 13335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57800 w 6170092"/>
                <a:gd name="connsiteY4" fmla="*/ 133350 h 1016248"/>
                <a:gd name="connsiteX0" fmla="*/ 5265420 w 6170092"/>
                <a:gd name="connsiteY0" fmla="*/ 18288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65420 w 6170092"/>
                <a:gd name="connsiteY4" fmla="*/ 182880 h 1016248"/>
                <a:gd name="connsiteX0" fmla="*/ 5265420 w 6170092"/>
                <a:gd name="connsiteY0" fmla="*/ 15240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65420 w 6170092"/>
                <a:gd name="connsiteY4" fmla="*/ 152400 h 1016248"/>
                <a:gd name="connsiteX0" fmla="*/ 5265420 w 6157392"/>
                <a:gd name="connsiteY0" fmla="*/ 222144 h 1085992"/>
                <a:gd name="connsiteX1" fmla="*/ 6057954 w 6157392"/>
                <a:gd name="connsiteY1" fmla="*/ 0 h 1085992"/>
                <a:gd name="connsiteX2" fmla="*/ 6157392 w 6157392"/>
                <a:gd name="connsiteY2" fmla="*/ 616092 h 1085992"/>
                <a:gd name="connsiteX3" fmla="*/ 0 w 6157392"/>
                <a:gd name="connsiteY3" fmla="*/ 1085992 h 1085992"/>
                <a:gd name="connsiteX4" fmla="*/ 5265420 w 6157392"/>
                <a:gd name="connsiteY4" fmla="*/ 222144 h 1085992"/>
                <a:gd name="connsiteX0" fmla="*/ 0 w 6157392"/>
                <a:gd name="connsiteY0" fmla="*/ 1085992 h 1085992"/>
                <a:gd name="connsiteX1" fmla="*/ 6057954 w 6157392"/>
                <a:gd name="connsiteY1" fmla="*/ 0 h 1085992"/>
                <a:gd name="connsiteX2" fmla="*/ 6157392 w 6157392"/>
                <a:gd name="connsiteY2" fmla="*/ 616092 h 1085992"/>
                <a:gd name="connsiteX3" fmla="*/ 0 w 6157392"/>
                <a:gd name="connsiteY3" fmla="*/ 1085992 h 1085992"/>
                <a:gd name="connsiteX0" fmla="*/ 0 w 6166967"/>
                <a:gd name="connsiteY0" fmla="*/ 1085992 h 1085992"/>
                <a:gd name="connsiteX1" fmla="*/ 6057954 w 6166967"/>
                <a:gd name="connsiteY1" fmla="*/ 0 h 1085992"/>
                <a:gd name="connsiteX2" fmla="*/ 6166967 w 6166967"/>
                <a:gd name="connsiteY2" fmla="*/ 584102 h 1085992"/>
                <a:gd name="connsiteX3" fmla="*/ 0 w 6166967"/>
                <a:gd name="connsiteY3" fmla="*/ 1085992 h 1085992"/>
                <a:gd name="connsiteX0" fmla="*/ -1 w 6182753"/>
                <a:gd name="connsiteY0" fmla="*/ 1087332 h 1087332"/>
                <a:gd name="connsiteX1" fmla="*/ 6073740 w 6182753"/>
                <a:gd name="connsiteY1" fmla="*/ 0 h 1087332"/>
                <a:gd name="connsiteX2" fmla="*/ 6182753 w 6182753"/>
                <a:gd name="connsiteY2" fmla="*/ 584102 h 1087332"/>
                <a:gd name="connsiteX3" fmla="*/ -1 w 6182753"/>
                <a:gd name="connsiteY3" fmla="*/ 1087332 h 108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2753" h="1087332">
                  <a:moveTo>
                    <a:pt x="-1" y="1087332"/>
                  </a:moveTo>
                  <a:lnTo>
                    <a:pt x="6073740" y="0"/>
                  </a:lnTo>
                  <a:lnTo>
                    <a:pt x="6182753" y="584102"/>
                  </a:lnTo>
                  <a:lnTo>
                    <a:pt x="-1" y="10873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030" name="Imagem 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048"/>
              <a:ext cx="3059832" cy="105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30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958" r:id="rId28"/>
    <p:sldLayoutId id="2147483959" r:id="rId29"/>
    <p:sldLayoutId id="2147483960" r:id="rId30"/>
    <p:sldLayoutId id="2147483961" r:id="rId31"/>
    <p:sldLayoutId id="2147483962" r:id="rId3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"/>
          <p:cNvGrpSpPr>
            <a:grpSpLocks/>
          </p:cNvGrpSpPr>
          <p:nvPr userDrawn="1"/>
        </p:nvGrpSpPr>
        <p:grpSpPr bwMode="auto">
          <a:xfrm>
            <a:off x="0" y="-284163"/>
            <a:ext cx="9159875" cy="1768476"/>
            <a:chOff x="0" y="-282758"/>
            <a:chExt cx="9159144" cy="1767071"/>
          </a:xfrm>
        </p:grpSpPr>
        <p:sp>
          <p:nvSpPr>
            <p:cNvPr id="3" name="Retângulo 1"/>
            <p:cNvSpPr/>
            <p:nvPr/>
          </p:nvSpPr>
          <p:spPr>
            <a:xfrm rot="21151591" flipV="1">
              <a:off x="5214438" y="-282758"/>
              <a:ext cx="3944706" cy="1071599"/>
            </a:xfrm>
            <a:custGeom>
              <a:avLst/>
              <a:gdLst>
                <a:gd name="connsiteX0" fmla="*/ 0 w 899592"/>
                <a:gd name="connsiteY0" fmla="*/ 0 h 432048"/>
                <a:gd name="connsiteX1" fmla="*/ 899592 w 899592"/>
                <a:gd name="connsiteY1" fmla="*/ 0 h 432048"/>
                <a:gd name="connsiteX2" fmla="*/ 899592 w 899592"/>
                <a:gd name="connsiteY2" fmla="*/ 432048 h 432048"/>
                <a:gd name="connsiteX3" fmla="*/ 0 w 899592"/>
                <a:gd name="connsiteY3" fmla="*/ 432048 h 432048"/>
                <a:gd name="connsiteX4" fmla="*/ 0 w 899592"/>
                <a:gd name="connsiteY4" fmla="*/ 0 h 432048"/>
                <a:gd name="connsiteX0" fmla="*/ 5257800 w 6157392"/>
                <a:gd name="connsiteY0" fmla="*/ 0 h 901948"/>
                <a:gd name="connsiteX1" fmla="*/ 6157392 w 6157392"/>
                <a:gd name="connsiteY1" fmla="*/ 0 h 901948"/>
                <a:gd name="connsiteX2" fmla="*/ 6157392 w 6157392"/>
                <a:gd name="connsiteY2" fmla="*/ 432048 h 901948"/>
                <a:gd name="connsiteX3" fmla="*/ 0 w 6157392"/>
                <a:gd name="connsiteY3" fmla="*/ 901948 h 901948"/>
                <a:gd name="connsiteX4" fmla="*/ 5257800 w 6157392"/>
                <a:gd name="connsiteY4" fmla="*/ 0 h 901948"/>
                <a:gd name="connsiteX0" fmla="*/ 5257800 w 6170092"/>
                <a:gd name="connsiteY0" fmla="*/ 11430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57800 w 6170092"/>
                <a:gd name="connsiteY4" fmla="*/ 114300 h 1016248"/>
                <a:gd name="connsiteX0" fmla="*/ 5257800 w 6170092"/>
                <a:gd name="connsiteY0" fmla="*/ 11430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57800 w 6170092"/>
                <a:gd name="connsiteY4" fmla="*/ 114300 h 1016248"/>
                <a:gd name="connsiteX0" fmla="*/ 5257800 w 6170092"/>
                <a:gd name="connsiteY0" fmla="*/ 13335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57800 w 6170092"/>
                <a:gd name="connsiteY4" fmla="*/ 133350 h 1016248"/>
                <a:gd name="connsiteX0" fmla="*/ 5265420 w 6170092"/>
                <a:gd name="connsiteY0" fmla="*/ 18288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65420 w 6170092"/>
                <a:gd name="connsiteY4" fmla="*/ 182880 h 1016248"/>
                <a:gd name="connsiteX0" fmla="*/ 5265420 w 6170092"/>
                <a:gd name="connsiteY0" fmla="*/ 152400 h 1016248"/>
                <a:gd name="connsiteX1" fmla="*/ 6170092 w 6170092"/>
                <a:gd name="connsiteY1" fmla="*/ 0 h 1016248"/>
                <a:gd name="connsiteX2" fmla="*/ 6157392 w 6170092"/>
                <a:gd name="connsiteY2" fmla="*/ 546348 h 1016248"/>
                <a:gd name="connsiteX3" fmla="*/ 0 w 6170092"/>
                <a:gd name="connsiteY3" fmla="*/ 1016248 h 1016248"/>
                <a:gd name="connsiteX4" fmla="*/ 5265420 w 6170092"/>
                <a:gd name="connsiteY4" fmla="*/ 152400 h 1016248"/>
                <a:gd name="connsiteX0" fmla="*/ 5265420 w 6157392"/>
                <a:gd name="connsiteY0" fmla="*/ 222144 h 1085992"/>
                <a:gd name="connsiteX1" fmla="*/ 6057954 w 6157392"/>
                <a:gd name="connsiteY1" fmla="*/ 0 h 1085992"/>
                <a:gd name="connsiteX2" fmla="*/ 6157392 w 6157392"/>
                <a:gd name="connsiteY2" fmla="*/ 616092 h 1085992"/>
                <a:gd name="connsiteX3" fmla="*/ 0 w 6157392"/>
                <a:gd name="connsiteY3" fmla="*/ 1085992 h 1085992"/>
                <a:gd name="connsiteX4" fmla="*/ 5265420 w 6157392"/>
                <a:gd name="connsiteY4" fmla="*/ 222144 h 1085992"/>
                <a:gd name="connsiteX0" fmla="*/ 0 w 6157392"/>
                <a:gd name="connsiteY0" fmla="*/ 1085992 h 1085992"/>
                <a:gd name="connsiteX1" fmla="*/ 6057954 w 6157392"/>
                <a:gd name="connsiteY1" fmla="*/ 0 h 1085992"/>
                <a:gd name="connsiteX2" fmla="*/ 6157392 w 6157392"/>
                <a:gd name="connsiteY2" fmla="*/ 616092 h 1085992"/>
                <a:gd name="connsiteX3" fmla="*/ 0 w 6157392"/>
                <a:gd name="connsiteY3" fmla="*/ 1085992 h 1085992"/>
                <a:gd name="connsiteX0" fmla="*/ 0 w 6166967"/>
                <a:gd name="connsiteY0" fmla="*/ 1085992 h 1085992"/>
                <a:gd name="connsiteX1" fmla="*/ 6057954 w 6166967"/>
                <a:gd name="connsiteY1" fmla="*/ 0 h 1085992"/>
                <a:gd name="connsiteX2" fmla="*/ 6166967 w 6166967"/>
                <a:gd name="connsiteY2" fmla="*/ 584102 h 1085992"/>
                <a:gd name="connsiteX3" fmla="*/ 0 w 6166967"/>
                <a:gd name="connsiteY3" fmla="*/ 1085992 h 1085992"/>
                <a:gd name="connsiteX0" fmla="*/ -1 w 6182753"/>
                <a:gd name="connsiteY0" fmla="*/ 1087332 h 1087332"/>
                <a:gd name="connsiteX1" fmla="*/ 6073740 w 6182753"/>
                <a:gd name="connsiteY1" fmla="*/ 0 h 1087332"/>
                <a:gd name="connsiteX2" fmla="*/ 6182753 w 6182753"/>
                <a:gd name="connsiteY2" fmla="*/ 584102 h 1087332"/>
                <a:gd name="connsiteX3" fmla="*/ -1 w 6182753"/>
                <a:gd name="connsiteY3" fmla="*/ 1087332 h 108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2753" h="1087332">
                  <a:moveTo>
                    <a:pt x="-1" y="1087332"/>
                  </a:moveTo>
                  <a:lnTo>
                    <a:pt x="6073740" y="0"/>
                  </a:lnTo>
                  <a:lnTo>
                    <a:pt x="6182753" y="584102"/>
                  </a:lnTo>
                  <a:lnTo>
                    <a:pt x="-1" y="1087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400">
                    <a:shade val="30000"/>
                    <a:satMod val="115000"/>
                  </a:srgbClr>
                </a:gs>
                <a:gs pos="50000">
                  <a:srgbClr val="FFD400">
                    <a:shade val="67500"/>
                    <a:satMod val="115000"/>
                  </a:srgbClr>
                </a:gs>
                <a:gs pos="100000">
                  <a:srgbClr val="FFD4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1030" name="Imagem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048"/>
              <a:ext cx="3059832" cy="105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30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6.wdp"/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comunhaopiza.files.wordpress.com/2012/02/agenda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53371" y="4854820"/>
            <a:ext cx="5030721" cy="681038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1F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</a:t>
            </a:r>
            <a:r>
              <a:rPr lang="pt-BR" sz="2000" b="1" dirty="0" err="1" smtClean="0">
                <a:solidFill>
                  <a:srgbClr val="1F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Luis</a:t>
            </a:r>
            <a:r>
              <a:rPr lang="pt-BR" sz="2000" b="1" dirty="0" smtClean="0">
                <a:solidFill>
                  <a:srgbClr val="1F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Augusto Lobão Mendes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1F1A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</a:t>
            </a:r>
            <a:endParaRPr lang="pt-B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81" y="5703211"/>
            <a:ext cx="1717188" cy="7852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64008" y="1207493"/>
            <a:ext cx="7666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 para a Indústria Brasileira </a:t>
            </a:r>
          </a:p>
        </p:txBody>
      </p:sp>
    </p:spTree>
    <p:extLst>
      <p:ext uri="{BB962C8B-B14F-4D97-AF65-F5344CB8AC3E}">
        <p14:creationId xmlns:p14="http://schemas.microsoft.com/office/powerpoint/2010/main" val="42528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199770" y="1945007"/>
            <a:ext cx="2438400" cy="3937633"/>
          </a:xfrm>
          <a:prstGeom prst="roundRect">
            <a:avLst>
              <a:gd name="adj" fmla="val 87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70200" y="44450"/>
            <a:ext cx="6022975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b="1" dirty="0">
                <a:latin typeface="+mj-lt"/>
              </a:rPr>
              <a:t>Visão de longo prazo: não há desindustrialização </a:t>
            </a:r>
            <a:r>
              <a:rPr lang="pt-BR" sz="1000" dirty="0">
                <a:latin typeface="+mj-lt"/>
              </a:rPr>
              <a:t>(</a:t>
            </a:r>
            <a:r>
              <a:rPr lang="pt-BR" sz="1000" i="1" dirty="0">
                <a:latin typeface="+mj-lt"/>
              </a:rPr>
              <a:t>variação média anual da produção entre 2002 e 2008, em %</a:t>
            </a:r>
            <a:r>
              <a:rPr lang="pt-BR" sz="1000" dirty="0">
                <a:latin typeface="+mj-lt"/>
              </a:rPr>
              <a:t>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70200" y="3254375"/>
            <a:ext cx="6022975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b="1" dirty="0">
                <a:latin typeface="+mj-lt"/>
              </a:rPr>
              <a:t>Visão de curto prazo: há mais sinais de perigo </a:t>
            </a:r>
            <a:r>
              <a:rPr lang="pt-BR" sz="1000" dirty="0">
                <a:latin typeface="+mj-lt"/>
              </a:rPr>
              <a:t>(</a:t>
            </a:r>
            <a:r>
              <a:rPr lang="pt-BR" sz="1000" i="1" dirty="0">
                <a:latin typeface="+mj-lt"/>
              </a:rPr>
              <a:t>variação média anual da produção entre 2009 e 2011, em %</a:t>
            </a:r>
            <a:r>
              <a:rPr lang="pt-BR" sz="1000" dirty="0">
                <a:latin typeface="+mj-lt"/>
              </a:rPr>
              <a:t>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70200" y="5054600"/>
            <a:ext cx="6022975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b="1" dirty="0">
                <a:latin typeface="+mj-lt"/>
              </a:rPr>
              <a:t>O resultado é que, desde a crise de 2008, há mais setores em retração ou em crescimento apenas vegetativo</a:t>
            </a:r>
            <a:endParaRPr lang="pt-BR" sz="1000" dirty="0">
              <a:latin typeface="+mj-lt"/>
            </a:endParaRPr>
          </a:p>
        </p:txBody>
      </p:sp>
      <p:pic>
        <p:nvPicPr>
          <p:cNvPr id="23559" name="Picture 3" descr="C:\Users\renatapadua\Documents\Meus arquivos recebidos\5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75288"/>
            <a:ext cx="6019800" cy="138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17500"/>
            <a:ext cx="6019800" cy="284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21088"/>
            <a:ext cx="60166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20115" y="2188371"/>
            <a:ext cx="218757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A indústria é o setor mais sensível a crises internacionais – e a indústria de transformação, a primeira a sentir impactos e a última a se recuperar. A análise de 23 atividades mais representativas desse segmento demonstra a tendência.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55741" y="1554949"/>
            <a:ext cx="1374970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00877" y="1561014"/>
            <a:ext cx="1150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DA CRISE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25072" y="1181043"/>
            <a:ext cx="1902506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67180" y="1189915"/>
            <a:ext cx="1641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SOB O EFEITO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585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de cantos arredondados 22"/>
          <p:cNvSpPr/>
          <p:nvPr/>
        </p:nvSpPr>
        <p:spPr>
          <a:xfrm>
            <a:off x="5370776" y="1276321"/>
            <a:ext cx="3202747" cy="5154959"/>
          </a:xfrm>
          <a:prstGeom prst="roundRect">
            <a:avLst>
              <a:gd name="adj" fmla="val 59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mtClean="0">
                <a:ln>
                  <a:solidFill>
                    <a:schemeClr val="tx1"/>
                  </a:solidFill>
                </a:ln>
                <a:noFill/>
              </a:rPr>
              <a:t>                 </a:t>
            </a:r>
            <a:endParaRPr lang="pt-BR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4579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2" y="44450"/>
            <a:ext cx="4679950" cy="147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619236" y="1535712"/>
            <a:ext cx="28933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Embora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com taxa de expansão reduzida, a indústria brasileira acumulou, nos últimos anos, crescimento de produção, de faturamento e de emprego</a:t>
            </a:r>
          </a:p>
        </p:txBody>
      </p:sp>
      <p:pic>
        <p:nvPicPr>
          <p:cNvPr id="24581" name="Imagem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2" y="1619250"/>
            <a:ext cx="4679950" cy="352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Imagem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5" y="5218113"/>
            <a:ext cx="4649787" cy="163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619237" y="3300712"/>
            <a:ext cx="28933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Mas a análise dos últimos três anos, pós-crise, mostra uma piora acentuada do desempenho, especialmente da indústria de transformação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19236" y="4892249"/>
            <a:ext cx="28933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Com isso, houve uma aceleração recente na perda de participação da indústria de transformação na economia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688647" y="880869"/>
            <a:ext cx="1699544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94744" y="886934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>
                <a:solidFill>
                  <a:schemeClr val="bg1"/>
                </a:solidFill>
              </a:rPr>
              <a:t>NO BRASIL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339336" y="105410"/>
            <a:ext cx="265402" cy="2662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>
                <a:solidFill>
                  <a:schemeClr val="bg1"/>
                </a:solidFill>
              </a:rPr>
              <a:t>1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339336" y="1693505"/>
            <a:ext cx="265402" cy="2662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2339336" y="5279073"/>
            <a:ext cx="265402" cy="2662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>
                <a:solidFill>
                  <a:schemeClr val="bg1"/>
                </a:solidFill>
              </a:rPr>
              <a:t>3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233613" y="1586825"/>
            <a:ext cx="265402" cy="2662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>
                <a:solidFill>
                  <a:schemeClr val="bg1"/>
                </a:solidFill>
              </a:rPr>
              <a:t>1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233613" y="3369905"/>
            <a:ext cx="265402" cy="2662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ipse 21"/>
          <p:cNvSpPr/>
          <p:nvPr/>
        </p:nvSpPr>
        <p:spPr>
          <a:xfrm>
            <a:off x="5233613" y="4961047"/>
            <a:ext cx="265402" cy="2662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smtClean="0">
                <a:solidFill>
                  <a:schemeClr val="bg1"/>
                </a:solidFill>
              </a:rPr>
              <a:t>3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324567" y="506963"/>
            <a:ext cx="3343497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466676" y="515835"/>
            <a:ext cx="3201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O QUE ESTÁ ACONTECENDO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698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0963"/>
            <a:ext cx="8218488" cy="10810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77933C"/>
                </a:solidFill>
              </a:rPr>
              <a:t>PRODUÇÃO INDUSTRIAL</a:t>
            </a:r>
            <a:br>
              <a:rPr lang="pt-BR" sz="2400" b="1" smtClean="0">
                <a:solidFill>
                  <a:srgbClr val="77933C"/>
                </a:solidFill>
              </a:rPr>
            </a:br>
            <a:r>
              <a:rPr lang="pt-BR" sz="2000" b="1" smtClean="0">
                <a:solidFill>
                  <a:srgbClr val="77933C"/>
                </a:solidFill>
              </a:rPr>
              <a:t>MÉDIA MÓVEL 12 MESES - (ÍNDICE: MÉDIA 2002 = 100)</a:t>
            </a:r>
            <a:br>
              <a:rPr lang="pt-BR" sz="2000" b="1" smtClean="0">
                <a:solidFill>
                  <a:srgbClr val="77933C"/>
                </a:solidFill>
              </a:rPr>
            </a:br>
            <a:r>
              <a:rPr lang="pt-BR" sz="2000" b="1" smtClean="0">
                <a:solidFill>
                  <a:srgbClr val="77933C"/>
                </a:solidFill>
              </a:rPr>
              <a:t>Período: Jan 1998-Dez 2011</a:t>
            </a:r>
            <a:r>
              <a:rPr lang="en-US" sz="2000" b="1" smtClean="0">
                <a:solidFill>
                  <a:srgbClr val="77933C"/>
                </a:solidFill>
              </a:rPr>
              <a:t> </a:t>
            </a:r>
          </a:p>
        </p:txBody>
      </p:sp>
      <p:pic>
        <p:nvPicPr>
          <p:cNvPr id="15462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750" y="1327150"/>
            <a:ext cx="6769100" cy="5040313"/>
          </a:xfrm>
          <a:prstGeom prst="rect">
            <a:avLst/>
          </a:prstGeom>
          <a:noFill/>
        </p:spPr>
      </p:pic>
      <p:sp>
        <p:nvSpPr>
          <p:cNvPr id="154628" name="Text Box 5"/>
          <p:cNvSpPr txBox="1">
            <a:spLocks noChangeArrowheads="1"/>
          </p:cNvSpPr>
          <p:nvPr/>
        </p:nvSpPr>
        <p:spPr bwMode="auto">
          <a:xfrm>
            <a:off x="6511925" y="6381750"/>
            <a:ext cx="155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t-BR">
                <a:latin typeface="Calibri" pitchFamily="34" charset="0"/>
              </a:rPr>
              <a:t>Fonte: Banco Mundial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8821" y="417144"/>
            <a:ext cx="6181106" cy="1143000"/>
          </a:xfrm>
        </p:spPr>
        <p:txBody>
          <a:bodyPr/>
          <a:lstStyle/>
          <a:p>
            <a:pPr algn="r"/>
            <a:r>
              <a:rPr lang="pt-BR" sz="2800" dirty="0" smtClean="0"/>
              <a:t>Principais entraves ao desenvolvimento da indústria de transformação no país estão relacionadas ao “custo Brasil”</a:t>
            </a:r>
            <a:endParaRPr lang="pt-BR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14533"/>
            <a:ext cx="73342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rdamasceno\Desktop\PAEX LOBÃO\Arquivo Fonte\apresentação\imgs\fundo o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875397" y="1082277"/>
            <a:ext cx="7722690" cy="1098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sp>
        <p:nvSpPr>
          <p:cNvPr id="49" name="Retângulo 48"/>
          <p:cNvSpPr/>
          <p:nvPr/>
        </p:nvSpPr>
        <p:spPr bwMode="auto">
          <a:xfrm>
            <a:off x="875397" y="2363411"/>
            <a:ext cx="7722690" cy="39691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3437917" y="3098402"/>
            <a:ext cx="3473450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93437" y="1140066"/>
            <a:ext cx="936624" cy="9366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pt-BR" sz="1100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 bwMode="auto">
          <a:xfrm>
            <a:off x="231512" y="1384519"/>
            <a:ext cx="1260475" cy="453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380"/>
              </a:lnSpc>
              <a:defRPr/>
            </a:pPr>
            <a:r>
              <a:rPr lang="pt-BR" sz="1400" b="1" dirty="0">
                <a:solidFill>
                  <a:schemeClr val="bg1"/>
                </a:solidFill>
                <a:latin typeface="+mj-lt"/>
              </a:rPr>
              <a:t>PONTOS NEGATIVOS</a:t>
            </a:r>
          </a:p>
        </p:txBody>
      </p:sp>
      <p:sp>
        <p:nvSpPr>
          <p:cNvPr id="5" name="CaixaDeTexto 4"/>
          <p:cNvSpPr txBox="1"/>
          <p:nvPr/>
        </p:nvSpPr>
        <p:spPr bwMode="auto">
          <a:xfrm>
            <a:off x="1343708" y="1082277"/>
            <a:ext cx="678015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 escassez de mão de obra qualificada eleva os custos das empresas, pressionando a inflação.</a:t>
            </a:r>
          </a:p>
        </p:txBody>
      </p:sp>
      <p:cxnSp>
        <p:nvCxnSpPr>
          <p:cNvPr id="7" name="Conector reto 6"/>
          <p:cNvCxnSpPr/>
          <p:nvPr/>
        </p:nvCxnSpPr>
        <p:spPr bwMode="auto">
          <a:xfrm>
            <a:off x="1451043" y="1644891"/>
            <a:ext cx="685631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 bwMode="auto">
          <a:xfrm>
            <a:off x="1343710" y="1658539"/>
            <a:ext cx="7018237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Como o Brasil está produzindo menos com mais gente, a geração de riqueza por trabalhador diminui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1944079" y="2450702"/>
            <a:ext cx="44141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BAIXA PRODUTIVIDADE</a:t>
            </a:r>
          </a:p>
          <a:p>
            <a:pPr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PIB por hora trabalhada em 2011 (em dólares)</a:t>
            </a:r>
          </a:p>
        </p:txBody>
      </p:sp>
      <p:sp>
        <p:nvSpPr>
          <p:cNvPr id="14" name="CaixaDeTexto 13"/>
          <p:cNvSpPr txBox="1"/>
          <p:nvPr/>
        </p:nvSpPr>
        <p:spPr bwMode="auto">
          <a:xfrm>
            <a:off x="2007579" y="3128564"/>
            <a:ext cx="11785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Luxemburgo</a:t>
            </a: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3195029" y="3282552"/>
            <a:ext cx="3905249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 bwMode="auto">
          <a:xfrm>
            <a:off x="7244830" y="3098402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20" name="Retângulo 19"/>
          <p:cNvSpPr/>
          <p:nvPr/>
        </p:nvSpPr>
        <p:spPr bwMode="auto">
          <a:xfrm>
            <a:off x="3726842" y="3554037"/>
            <a:ext cx="2897186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 bwMode="auto">
          <a:xfrm>
            <a:off x="2007579" y="3461962"/>
            <a:ext cx="1089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Estados Unidos</a:t>
            </a: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3195029" y="3738187"/>
            <a:ext cx="3905249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 bwMode="auto">
          <a:xfrm>
            <a:off x="7244830" y="3554037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3869717" y="4014126"/>
            <a:ext cx="2609850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 bwMode="auto">
          <a:xfrm>
            <a:off x="2007579" y="4045876"/>
            <a:ext cx="99097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Alemanha</a:t>
            </a:r>
          </a:p>
        </p:txBody>
      </p:sp>
      <p:cxnSp>
        <p:nvCxnSpPr>
          <p:cNvPr id="26" name="Conector reto 25"/>
          <p:cNvCxnSpPr/>
          <p:nvPr/>
        </p:nvCxnSpPr>
        <p:spPr bwMode="auto">
          <a:xfrm>
            <a:off x="3195029" y="4199863"/>
            <a:ext cx="3905249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 bwMode="auto">
          <a:xfrm>
            <a:off x="7244830" y="4014126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4161816" y="4457633"/>
            <a:ext cx="2030412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 bwMode="auto">
          <a:xfrm>
            <a:off x="2007579" y="4487795"/>
            <a:ext cx="6719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Japão</a:t>
            </a:r>
          </a:p>
        </p:txBody>
      </p:sp>
      <p:cxnSp>
        <p:nvCxnSpPr>
          <p:cNvPr id="30" name="Conector reto 29"/>
          <p:cNvCxnSpPr/>
          <p:nvPr/>
        </p:nvCxnSpPr>
        <p:spPr bwMode="auto">
          <a:xfrm>
            <a:off x="3196617" y="4641783"/>
            <a:ext cx="3906836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 bwMode="auto">
          <a:xfrm>
            <a:off x="7247212" y="4457633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2" name="Retângulo 31"/>
          <p:cNvSpPr/>
          <p:nvPr/>
        </p:nvSpPr>
        <p:spPr bwMode="auto">
          <a:xfrm>
            <a:off x="4765067" y="4924526"/>
            <a:ext cx="850900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 bwMode="auto">
          <a:xfrm>
            <a:off x="2007579" y="4962626"/>
            <a:ext cx="1089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Argentina</a:t>
            </a:r>
          </a:p>
        </p:txBody>
      </p:sp>
      <p:cxnSp>
        <p:nvCxnSpPr>
          <p:cNvPr id="34" name="Conector reto 33"/>
          <p:cNvCxnSpPr/>
          <p:nvPr/>
        </p:nvCxnSpPr>
        <p:spPr bwMode="auto">
          <a:xfrm>
            <a:off x="3210903" y="5110263"/>
            <a:ext cx="3905249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 bwMode="auto">
          <a:xfrm>
            <a:off x="7260706" y="4924526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6" name="Retângulo 35"/>
          <p:cNvSpPr/>
          <p:nvPr/>
        </p:nvSpPr>
        <p:spPr bwMode="auto">
          <a:xfrm>
            <a:off x="4909528" y="5369568"/>
            <a:ext cx="561975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 bwMode="auto">
          <a:xfrm>
            <a:off x="2007579" y="5399731"/>
            <a:ext cx="75212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México</a:t>
            </a:r>
          </a:p>
        </p:txBody>
      </p:sp>
      <p:cxnSp>
        <p:nvCxnSpPr>
          <p:cNvPr id="38" name="Conector reto 37"/>
          <p:cNvCxnSpPr/>
          <p:nvPr/>
        </p:nvCxnSpPr>
        <p:spPr bwMode="auto">
          <a:xfrm>
            <a:off x="3210903" y="5553718"/>
            <a:ext cx="3905249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 bwMode="auto">
          <a:xfrm>
            <a:off x="7260706" y="5369568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40" name="Retângulo 39"/>
          <p:cNvSpPr/>
          <p:nvPr/>
        </p:nvSpPr>
        <p:spPr bwMode="auto">
          <a:xfrm>
            <a:off x="5039704" y="5818073"/>
            <a:ext cx="328613" cy="369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 bwMode="auto">
          <a:xfrm>
            <a:off x="2007579" y="5849823"/>
            <a:ext cx="6832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Brasil</a:t>
            </a:r>
          </a:p>
        </p:txBody>
      </p:sp>
      <p:cxnSp>
        <p:nvCxnSpPr>
          <p:cNvPr id="42" name="Conector reto 41"/>
          <p:cNvCxnSpPr/>
          <p:nvPr/>
        </p:nvCxnSpPr>
        <p:spPr bwMode="auto">
          <a:xfrm>
            <a:off x="3212492" y="6003810"/>
            <a:ext cx="3906836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 bwMode="auto">
          <a:xfrm>
            <a:off x="7268674" y="5818073"/>
            <a:ext cx="428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764192" y="6381750"/>
            <a:ext cx="5838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algn="r">
              <a:buFontTx/>
              <a:buAutoNum type="arabicParenBoth"/>
              <a:defRPr/>
            </a:pPr>
            <a:r>
              <a:rPr lang="pt-BR" sz="1000" dirty="0">
                <a:latin typeface="+mj-lt"/>
              </a:rPr>
              <a:t>Nas seis principais regiões metropolitanas do Brasil.</a:t>
            </a:r>
          </a:p>
          <a:p>
            <a:pPr algn="r">
              <a:defRPr/>
            </a:pPr>
            <a:r>
              <a:rPr lang="pt-BR" sz="1000" b="1" dirty="0">
                <a:latin typeface="+mj-lt"/>
              </a:rPr>
              <a:t>Fontes: </a:t>
            </a:r>
            <a:r>
              <a:rPr lang="pt-BR" sz="1000" dirty="0">
                <a:latin typeface="+mj-lt"/>
              </a:rPr>
              <a:t>IBGE, Ilan Goldfajn (Itaú Unibanco), OIT e The </a:t>
            </a:r>
            <a:r>
              <a:rPr lang="pt-BR" sz="1000" dirty="0" err="1">
                <a:latin typeface="+mj-lt"/>
              </a:rPr>
              <a:t>Conference</a:t>
            </a:r>
            <a:r>
              <a:rPr lang="pt-BR" sz="1000" dirty="0">
                <a:latin typeface="+mj-lt"/>
              </a:rPr>
              <a:t> </a:t>
            </a:r>
            <a:r>
              <a:rPr lang="pt-BR" sz="1000" dirty="0" err="1">
                <a:latin typeface="+mj-lt"/>
              </a:rPr>
              <a:t>Board</a:t>
            </a:r>
            <a:endParaRPr lang="pt-BR" sz="1000" dirty="0">
              <a:latin typeface="+mj-lt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5239454" y="2193527"/>
            <a:ext cx="0" cy="2571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54"/>
          <p:cNvSpPr/>
          <p:nvPr/>
        </p:nvSpPr>
        <p:spPr>
          <a:xfrm>
            <a:off x="881069" y="542819"/>
            <a:ext cx="2278915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1108021" y="168913"/>
            <a:ext cx="1078608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1250129" y="177785"/>
            <a:ext cx="84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rgbClr val="000000"/>
                </a:solidFill>
                <a:cs typeface="Arial" pitchFamily="34" charset="0"/>
              </a:rPr>
              <a:t>BAIXA</a:t>
            </a:r>
            <a:endParaRPr lang="pt-BR" sz="2000" dirty="0"/>
          </a:p>
        </p:txBody>
      </p:sp>
      <p:sp>
        <p:nvSpPr>
          <p:cNvPr id="58" name="Retângulo 57"/>
          <p:cNvSpPr/>
          <p:nvPr/>
        </p:nvSpPr>
        <p:spPr>
          <a:xfrm>
            <a:off x="1026206" y="548884"/>
            <a:ext cx="1979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chemeClr val="bg1"/>
                </a:solidFill>
              </a:rPr>
              <a:t>PRODUTIVIDADE</a:t>
            </a:r>
            <a:endParaRPr lang="pt-B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slide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34" y="2175641"/>
            <a:ext cx="5573037" cy="404518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de cantos arredondados 22"/>
          <p:cNvSpPr/>
          <p:nvPr/>
        </p:nvSpPr>
        <p:spPr>
          <a:xfrm>
            <a:off x="6079254" y="2243406"/>
            <a:ext cx="2711669" cy="2596609"/>
          </a:xfrm>
          <a:prstGeom prst="roundRect">
            <a:avLst>
              <a:gd name="adj" fmla="val 0"/>
            </a:avLst>
          </a:prstGeom>
          <a:solidFill>
            <a:srgbClr val="CDD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289301" y="208383"/>
            <a:ext cx="8514711" cy="1872197"/>
            <a:chOff x="6541824" y="1685735"/>
            <a:chExt cx="2438400" cy="5050874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6541824" y="1685735"/>
              <a:ext cx="2438400" cy="4467553"/>
            </a:xfrm>
            <a:prstGeom prst="roundRect">
              <a:avLst>
                <a:gd name="adj" fmla="val 877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690700" y="2335861"/>
              <a:ext cx="2253861" cy="4400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defRPr/>
              </a:pPr>
              <a:r>
                <a:rPr lang="pt-BR" sz="2400" b="1" dirty="0">
                  <a:latin typeface="Arial" pitchFamily="34" charset="0"/>
                  <a:cs typeface="Arial" pitchFamily="34" charset="0"/>
                </a:rPr>
                <a:t>SC é o estado com o pior desempenho desde o final da década de 90. Chama a atenção o fato de SC não ter se recuperado completamente após a crise, </a:t>
              </a:r>
              <a:r>
                <a:rPr lang="pt-BR" sz="1400" dirty="0">
                  <a:latin typeface="Arial" pitchFamily="34" charset="0"/>
                  <a:cs typeface="Arial" pitchFamily="34" charset="0"/>
                </a:rPr>
                <a:t>algo que não ocorreu com a produção nacional. Outro fato é SC ser o estado onde a produção industrial mais caiu durante a crise de aversão ao risco ocorrida em 2002</a:t>
              </a:r>
              <a:r>
                <a:rPr lang="pt-BR" sz="14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pt-B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40" name="Retângulo 5"/>
          <p:cNvSpPr>
            <a:spLocks noChangeArrowheads="1"/>
          </p:cNvSpPr>
          <p:nvPr/>
        </p:nvSpPr>
        <p:spPr bwMode="auto">
          <a:xfrm>
            <a:off x="3974377" y="6282276"/>
            <a:ext cx="19621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200" i="1" dirty="0">
                <a:latin typeface="+mn-lt"/>
              </a:rPr>
              <a:t>Fonte: </a:t>
            </a:r>
            <a:r>
              <a:rPr lang="pt-BR" sz="1200" dirty="0">
                <a:latin typeface="+mn-lt"/>
              </a:rPr>
              <a:t>Dados primários IBGE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364761" y="2418301"/>
            <a:ext cx="23017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pt-BR" sz="1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Parece que estes eventos mexeram substancialmente na estrutura industrial do estado, </a:t>
            </a:r>
            <a:r>
              <a:rPr lang="pt-BR" sz="1600">
                <a:latin typeface="Arial" pitchFamily="34" charset="0"/>
                <a:cs typeface="Arial" pitchFamily="34" charset="0"/>
              </a:rPr>
              <a:t>uma vez que  a produção industrial crescia a taxas superiores às nacionais até 2002.</a:t>
            </a:r>
          </a:p>
        </p:txBody>
      </p:sp>
      <p:sp>
        <p:nvSpPr>
          <p:cNvPr id="16" name="Retângulo 3"/>
          <p:cNvSpPr>
            <a:spLocks noChangeArrowheads="1"/>
          </p:cNvSpPr>
          <p:nvPr/>
        </p:nvSpPr>
        <p:spPr bwMode="auto">
          <a:xfrm>
            <a:off x="6284205" y="5081830"/>
            <a:ext cx="25157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Gráfico: 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Produção Industrial: Brasil, Santa Catarina, Paraná e R.G. do Sul</a:t>
            </a:r>
          </a:p>
          <a:p>
            <a:pPr>
              <a:defRPr/>
            </a:pP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Média móvel de 12 meses (média 2002 = 100</a:t>
            </a:r>
            <a:r>
              <a:rPr lang="pt-B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 | Período</a:t>
            </a: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Dez 1991-Fev 2012</a:t>
            </a:r>
          </a:p>
        </p:txBody>
      </p:sp>
    </p:spTree>
    <p:extLst>
      <p:ext uri="{BB962C8B-B14F-4D97-AF65-F5344CB8AC3E}">
        <p14:creationId xmlns:p14="http://schemas.microsoft.com/office/powerpoint/2010/main" val="28205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damasceno\Desktop\PAEX LOBÃO\Arquivo Fonte\apresentação\imgs\fundo o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449149" y="1595879"/>
            <a:ext cx="8495346" cy="4239660"/>
          </a:xfrm>
          <a:prstGeom prst="roundRect">
            <a:avLst>
              <a:gd name="adj" fmla="val 87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17530" y="1208312"/>
            <a:ext cx="2868078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214588" y="834406"/>
            <a:ext cx="2726784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6696" y="843278"/>
            <a:ext cx="2558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rgbClr val="000000"/>
                </a:solidFill>
                <a:cs typeface="Arial" pitchFamily="34" charset="0"/>
              </a:rPr>
              <a:t>PRODUÇÃO SETORIAL 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62667" y="1214377"/>
            <a:ext cx="2424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prstClr val="white"/>
                </a:solidFill>
              </a:rPr>
              <a:t>EM SANTA CATARINA</a:t>
            </a:r>
            <a:endParaRPr lang="pt-BR" sz="2000" b="1">
              <a:solidFill>
                <a:prstClr val="white"/>
              </a:solidFill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1515745" y="1990055"/>
            <a:ext cx="4585796" cy="32137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</a:pPr>
            <a:r>
              <a:rPr lang="pt-BR" sz="1800" b="1" smtClean="0">
                <a:latin typeface="Arial" pitchFamily="34" charset="0"/>
                <a:cs typeface="Arial" pitchFamily="34" charset="0"/>
              </a:rPr>
              <a:t>Enquanto no Brasil houve robusta elevação a partir de 2004, o mesmo não ocorreu em SC;</a:t>
            </a:r>
          </a:p>
          <a:p>
            <a:pPr>
              <a:spcBef>
                <a:spcPts val="1800"/>
              </a:spcBef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Percebe-se que a produção estadual total oscila em torno de um valor quase que constante desde 2001;</a:t>
            </a:r>
          </a:p>
          <a:p>
            <a:pPr>
              <a:spcBef>
                <a:spcPts val="1800"/>
              </a:spcBef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As condições econômicas favoráveis, indicam que não teremos alterações na taxa de cambio, sendo necessário contar com outras medidas para aumentar a competitividade industrial.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1336955"/>
            <a:ext cx="2911642" cy="270443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07" y="4242553"/>
            <a:ext cx="1856145" cy="11950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0" y="795689"/>
            <a:ext cx="787302" cy="140952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53810" y="4503165"/>
            <a:ext cx="787302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slid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624386" y="4149080"/>
            <a:ext cx="2434125" cy="2440909"/>
          </a:xfrm>
          <a:prstGeom prst="roundRect">
            <a:avLst>
              <a:gd name="adj" fmla="val 0"/>
            </a:avLst>
          </a:prstGeom>
          <a:solidFill>
            <a:srgbClr val="CDD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4" name="CaixaDeTexto 4"/>
          <p:cNvSpPr txBox="1">
            <a:spLocks noChangeArrowheads="1"/>
          </p:cNvSpPr>
          <p:nvPr/>
        </p:nvSpPr>
        <p:spPr bwMode="auto">
          <a:xfrm>
            <a:off x="663087" y="535751"/>
            <a:ext cx="2395423" cy="3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ts val="24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1400" b="0" dirty="0"/>
              <a:t>Essa análise agregada revela novamente que a indústria de </a:t>
            </a:r>
            <a:r>
              <a:rPr lang="pt-BR" dirty="0"/>
              <a:t>Santa Catarina </a:t>
            </a:r>
            <a:r>
              <a:rPr lang="pt-BR"/>
              <a:t>perde produtividade em </a:t>
            </a:r>
            <a:r>
              <a:rPr lang="pt-BR" dirty="0"/>
              <a:t>relação à média nacional e em relação ao Paraná e ao Rio Grande do Sul.</a:t>
            </a:r>
          </a:p>
        </p:txBody>
      </p:sp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819806" y="4409394"/>
            <a:ext cx="2207173" cy="18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600" dirty="0">
                <a:cs typeface="Arial" pitchFamily="34" charset="0"/>
              </a:rPr>
              <a:t>Embora esta primeira análise seja indicativa de uma situação preocupante, </a:t>
            </a:r>
            <a:r>
              <a:rPr lang="pt-BR" sz="1600" dirty="0">
                <a:solidFill>
                  <a:srgbClr val="0070C0"/>
                </a:solidFill>
                <a:cs typeface="Arial" pitchFamily="34" charset="0"/>
              </a:rPr>
              <a:t>é necessário verificar a evolução setorial da competitividade.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492" y="457200"/>
            <a:ext cx="5902613" cy="436704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3"/>
          <p:cNvSpPr>
            <a:spLocks noChangeArrowheads="1"/>
          </p:cNvSpPr>
          <p:nvPr/>
        </p:nvSpPr>
        <p:spPr bwMode="auto">
          <a:xfrm>
            <a:off x="4256974" y="5251547"/>
            <a:ext cx="44759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Gráfico: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Produtividade da População Ocupada - Brasil,  Santa Catarina, Paraná e R.G. do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Sul. </a:t>
            </a: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pt-BR" sz="1300" b="1" dirty="0">
                <a:latin typeface="Arial" pitchFamily="34" charset="0"/>
                <a:cs typeface="Arial" pitchFamily="34" charset="0"/>
              </a:rPr>
              <a:t>Média móvel de 12 meses (média 2002 = 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100) | Período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300" dirty="0" err="1">
                <a:latin typeface="Arial" pitchFamily="34" charset="0"/>
                <a:cs typeface="Arial" pitchFamily="34" charset="0"/>
              </a:rPr>
              <a:t>Nov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 2001-Fev 2012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6712280" y="4853806"/>
            <a:ext cx="196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200" i="1" dirty="0">
                <a:latin typeface="+mn-lt"/>
              </a:rPr>
              <a:t>Fonte: </a:t>
            </a:r>
            <a:r>
              <a:rPr lang="pt-BR" sz="1200" dirty="0">
                <a:latin typeface="+mn-lt"/>
              </a:rPr>
              <a:t>Dados primários IBGE</a:t>
            </a:r>
          </a:p>
        </p:txBody>
      </p:sp>
    </p:spTree>
    <p:extLst>
      <p:ext uri="{BB962C8B-B14F-4D97-AF65-F5344CB8AC3E}">
        <p14:creationId xmlns:p14="http://schemas.microsoft.com/office/powerpoint/2010/main" val="2158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slide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6627" name="Grupo 15"/>
          <p:cNvGrpSpPr>
            <a:grpSpLocks/>
          </p:cNvGrpSpPr>
          <p:nvPr/>
        </p:nvGrpSpPr>
        <p:grpSpPr bwMode="auto">
          <a:xfrm>
            <a:off x="171014" y="709395"/>
            <a:ext cx="8745538" cy="4741862"/>
            <a:chOff x="48196" y="332655"/>
            <a:chExt cx="8745554" cy="47413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96" y="332655"/>
              <a:ext cx="2068517" cy="1420664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525" y="339004"/>
              <a:ext cx="2068517" cy="1407965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4154" y="332655"/>
              <a:ext cx="2062167" cy="1420664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2846" y="332655"/>
              <a:ext cx="2120904" cy="1441300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09" y="1967610"/>
              <a:ext cx="2068516" cy="1461935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7525" y="1967610"/>
              <a:ext cx="2101854" cy="1461935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99554" y="1967610"/>
              <a:ext cx="2073279" cy="1461935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96658" y="1951736"/>
              <a:ext cx="2097092" cy="1477808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09" y="3675582"/>
              <a:ext cx="2057404" cy="1398441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7525" y="3675582"/>
              <a:ext cx="2101854" cy="1398441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12254" y="3675582"/>
              <a:ext cx="2060579" cy="1398441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96658" y="3675582"/>
              <a:ext cx="2084392" cy="1398441"/>
            </a:xfrm>
            <a:prstGeom prst="rect">
              <a:avLst/>
            </a:prstGeom>
            <a:ln w="285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1" name="Retângulo 6"/>
          <p:cNvSpPr>
            <a:spLocks noChangeArrowheads="1"/>
          </p:cNvSpPr>
          <p:nvPr/>
        </p:nvSpPr>
        <p:spPr bwMode="auto">
          <a:xfrm>
            <a:off x="6972487" y="5586719"/>
            <a:ext cx="1960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200" i="1" dirty="0">
                <a:latin typeface="+mj-lt"/>
              </a:rPr>
              <a:t>Fonte: </a:t>
            </a:r>
            <a:r>
              <a:rPr lang="pt-BR" sz="1200" dirty="0">
                <a:latin typeface="+mj-lt"/>
              </a:rPr>
              <a:t>Dados primários IBGE</a:t>
            </a:r>
          </a:p>
        </p:txBody>
      </p:sp>
      <p:sp>
        <p:nvSpPr>
          <p:cNvPr id="27" name="Retângulo 3"/>
          <p:cNvSpPr>
            <a:spLocks noChangeArrowheads="1"/>
          </p:cNvSpPr>
          <p:nvPr/>
        </p:nvSpPr>
        <p:spPr bwMode="auto">
          <a:xfrm>
            <a:off x="359277" y="5753290"/>
            <a:ext cx="6356833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300" b="1">
                <a:latin typeface="Arial" pitchFamily="34" charset="0"/>
                <a:cs typeface="Arial" pitchFamily="34" charset="0"/>
              </a:rPr>
              <a:t>Gráfico: </a:t>
            </a:r>
            <a:r>
              <a:rPr lang="pt-BR" sz="1300">
                <a:latin typeface="Arial" pitchFamily="34" charset="0"/>
                <a:cs typeface="Arial" pitchFamily="34" charset="0"/>
              </a:rPr>
              <a:t>Evolução da Produção Industrial por Setores – Brasil e Santa Catarina</a:t>
            </a:r>
          </a:p>
          <a:p>
            <a:pPr>
              <a:defRPr/>
            </a:pPr>
            <a:r>
              <a:rPr lang="pt-BR" sz="1300" b="1">
                <a:latin typeface="Arial" pitchFamily="34" charset="0"/>
                <a:cs typeface="Arial" pitchFamily="34" charset="0"/>
              </a:rPr>
              <a:t>Média móvel de 12 meses </a:t>
            </a:r>
            <a:r>
              <a:rPr lang="pt-BR" sz="1300" b="1" smtClean="0">
                <a:latin typeface="Arial" pitchFamily="34" charset="0"/>
                <a:cs typeface="Arial" pitchFamily="34" charset="0"/>
              </a:rPr>
              <a:t>| Período</a:t>
            </a:r>
            <a:r>
              <a:rPr lang="pt-BR" sz="1300" b="1">
                <a:latin typeface="Arial" pitchFamily="34" charset="0"/>
                <a:cs typeface="Arial" pitchFamily="34" charset="0"/>
              </a:rPr>
              <a:t>: </a:t>
            </a:r>
            <a:r>
              <a:rPr lang="pt-BR" sz="1300">
                <a:latin typeface="Arial" pitchFamily="34" charset="0"/>
                <a:cs typeface="Arial" pitchFamily="34" charset="0"/>
              </a:rPr>
              <a:t>Dez 1991 – Fev 2012</a:t>
            </a:r>
          </a:p>
        </p:txBody>
      </p:sp>
    </p:spTree>
    <p:extLst>
      <p:ext uri="{BB962C8B-B14F-4D97-AF65-F5344CB8AC3E}">
        <p14:creationId xmlns:p14="http://schemas.microsoft.com/office/powerpoint/2010/main" val="11887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 descr="slid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 bwMode="auto">
          <a:xfrm>
            <a:off x="1002977" y="4785838"/>
            <a:ext cx="7499986" cy="1553945"/>
          </a:xfrm>
          <a:prstGeom prst="rect">
            <a:avLst/>
          </a:prstGeom>
          <a:solidFill>
            <a:srgbClr val="CDD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74227"/>
              </p:ext>
            </p:extLst>
          </p:nvPr>
        </p:nvGraphicFramePr>
        <p:xfrm>
          <a:off x="634928" y="223377"/>
          <a:ext cx="7711052" cy="496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582785" y="4214041"/>
            <a:ext cx="1655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200" i="1"/>
              <a:t>Fonte: IBGE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gray">
          <a:xfrm>
            <a:off x="1063622" y="4934661"/>
            <a:ext cx="76327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Evolução recente </a:t>
            </a:r>
            <a:r>
              <a:rPr lang="pt-BR" sz="20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 indústria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t-BR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296477" y="5328514"/>
            <a:ext cx="17288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Período 2001/2011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5255722" y="5314446"/>
            <a:ext cx="1652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Últimos Três Anos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182754" y="5569381"/>
            <a:ext cx="2531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defTabSz="769938">
              <a:buClr>
                <a:srgbClr val="153357"/>
              </a:buClr>
              <a:buSzPct val="70000"/>
              <a:tabLst>
                <a:tab pos="711200" algn="l"/>
              </a:tabLst>
            </a:pP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Santa Catarina </a:t>
            </a:r>
            <a:r>
              <a:rPr lang="pt-BR" sz="160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→ -</a:t>
            </a: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5,5%</a:t>
            </a:r>
          </a:p>
          <a:p>
            <a:pPr marL="4763" lvl="1" defTabSz="769938">
              <a:buClr>
                <a:srgbClr val="153357"/>
              </a:buClr>
              <a:buSzPct val="70000"/>
              <a:tabLst>
                <a:tab pos="711200" algn="l"/>
              </a:tabLst>
            </a:pP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Brasil → </a:t>
            </a:r>
            <a:r>
              <a:rPr lang="pt-BR" sz="160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42,6%</a:t>
            </a:r>
            <a:endParaRPr lang="pt-BR" sz="1600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145432" y="5555313"/>
            <a:ext cx="326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defTabSz="769938">
              <a:buClr>
                <a:srgbClr val="153357"/>
              </a:buClr>
              <a:buSzPct val="70000"/>
              <a:tabLst>
                <a:tab pos="711200" algn="l"/>
              </a:tabLst>
            </a:pP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Santa Catarina  </a:t>
            </a:r>
            <a:r>
              <a:rPr lang="pt-BR" sz="160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→ -</a:t>
            </a: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6,7%</a:t>
            </a:r>
          </a:p>
          <a:p>
            <a:pPr marL="4763" lvl="1" defTabSz="769938">
              <a:buClr>
                <a:srgbClr val="153357"/>
              </a:buClr>
              <a:buSzPct val="70000"/>
              <a:tabLst>
                <a:tab pos="711200" algn="l"/>
              </a:tabLst>
            </a:pP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Brasil → </a:t>
            </a:r>
            <a:r>
              <a:rPr lang="pt-BR" sz="160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pt-BR" sz="160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11,1%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127983" y="1092530"/>
            <a:ext cx="3306965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440523" y="718624"/>
            <a:ext cx="2779305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82631" y="727496"/>
            <a:ext cx="2637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rgbClr val="000000"/>
                </a:solidFill>
                <a:cs typeface="Arial" pitchFamily="34" charset="0"/>
              </a:rPr>
              <a:t>PRODUÇÃO SETORIAL </a:t>
            </a:r>
            <a:endParaRPr lang="pt-BR" sz="2000" dirty="0"/>
          </a:p>
        </p:txBody>
      </p:sp>
      <p:sp>
        <p:nvSpPr>
          <p:cNvPr id="42" name="Retângulo 41"/>
          <p:cNvSpPr/>
          <p:nvPr/>
        </p:nvSpPr>
        <p:spPr>
          <a:xfrm>
            <a:off x="3273121" y="1098595"/>
            <a:ext cx="3017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chemeClr val="bg1"/>
                </a:solidFill>
              </a:rPr>
              <a:t>BRASIL X SANTA CATARINA</a:t>
            </a:r>
            <a:endParaRPr lang="pt-B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 descr="slid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Retângulo de cantos arredondados 37"/>
          <p:cNvSpPr/>
          <p:nvPr/>
        </p:nvSpPr>
        <p:spPr>
          <a:xfrm>
            <a:off x="495521" y="1326878"/>
            <a:ext cx="8191281" cy="5044965"/>
          </a:xfrm>
          <a:prstGeom prst="roundRect">
            <a:avLst>
              <a:gd name="adj" fmla="val 3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graphicFrame>
        <p:nvGraphicFramePr>
          <p:cNvPr id="1546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28450"/>
              </p:ext>
            </p:extLst>
          </p:nvPr>
        </p:nvGraphicFramePr>
        <p:xfrm>
          <a:off x="944593" y="1918131"/>
          <a:ext cx="7536202" cy="4428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Gráfico" r:id="rId4" imgW="6736176" imgH="3970092" progId="MSGraph.Chart.8">
                  <p:embed followColorScheme="full"/>
                </p:oleObj>
              </mc:Choice>
              <mc:Fallback>
                <p:oleObj name="Gráfico" r:id="rId4" imgW="6736176" imgH="397009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3" y="1918131"/>
                        <a:ext cx="7536202" cy="4428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1" name="Line 8"/>
          <p:cNvSpPr>
            <a:spLocks noChangeShapeType="1"/>
          </p:cNvSpPr>
          <p:nvPr/>
        </p:nvSpPr>
        <p:spPr bwMode="auto">
          <a:xfrm>
            <a:off x="1625912" y="1912782"/>
            <a:ext cx="0" cy="3937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4632" name="Text Box 9"/>
          <p:cNvSpPr txBox="1">
            <a:spLocks noChangeArrowheads="1"/>
          </p:cNvSpPr>
          <p:nvPr/>
        </p:nvSpPr>
        <p:spPr bwMode="auto">
          <a:xfrm>
            <a:off x="866424" y="165327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200" b="1" smtClean="0">
                <a:solidFill>
                  <a:srgbClr val="000000"/>
                </a:solidFill>
                <a:cs typeface="Arial" pitchFamily="34" charset="0"/>
              </a:rPr>
              <a:t>US$ Trilhões</a:t>
            </a:r>
          </a:p>
        </p:txBody>
      </p:sp>
      <p:sp>
        <p:nvSpPr>
          <p:cNvPr id="154634" name="Text Box 182"/>
          <p:cNvSpPr txBox="1">
            <a:spLocks noChangeArrowheads="1"/>
          </p:cNvSpPr>
          <p:nvPr/>
        </p:nvSpPr>
        <p:spPr bwMode="auto">
          <a:xfrm>
            <a:off x="940135" y="6423710"/>
            <a:ext cx="30972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200" i="1" smtClean="0">
                <a:solidFill>
                  <a:srgbClr val="000000"/>
                </a:solidFill>
                <a:cs typeface="Arial" pitchFamily="34" charset="0"/>
              </a:rPr>
              <a:t>Fonte</a:t>
            </a:r>
            <a:r>
              <a:rPr lang="pt-BR" sz="120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pt-BR" sz="1200" i="1" smtClean="0">
                <a:solidFill>
                  <a:srgbClr val="000000"/>
                </a:solidFill>
                <a:cs typeface="Arial" pitchFamily="34" charset="0"/>
              </a:rPr>
              <a:t>World Bank.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737357" y="2367087"/>
            <a:ext cx="6445707" cy="3192404"/>
            <a:chOff x="1658527" y="2459106"/>
            <a:chExt cx="6445707" cy="3192404"/>
          </a:xfrm>
        </p:grpSpPr>
        <p:sp>
          <p:nvSpPr>
            <p:cNvPr id="154629" name="Line 6"/>
            <p:cNvSpPr>
              <a:spLocks noChangeShapeType="1"/>
            </p:cNvSpPr>
            <p:nvPr/>
          </p:nvSpPr>
          <p:spPr bwMode="auto">
            <a:xfrm flipV="1">
              <a:off x="1846665" y="2868635"/>
              <a:ext cx="5683510" cy="2433147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4630" name="Text Box 7"/>
            <p:cNvSpPr txBox="1">
              <a:spLocks noChangeArrowheads="1"/>
            </p:cNvSpPr>
            <p:nvPr/>
          </p:nvSpPr>
          <p:spPr bwMode="auto">
            <a:xfrm>
              <a:off x="1985737" y="2941006"/>
              <a:ext cx="314333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ts val="2000"/>
                </a:lnSpc>
                <a:spcAft>
                  <a:spcPct val="0"/>
                </a:spcAft>
              </a:pPr>
              <a:r>
                <a:rPr lang="pt-BR" smtClean="0">
                  <a:solidFill>
                    <a:srgbClr val="000000"/>
                  </a:solidFill>
                  <a:cs typeface="Arial" pitchFamily="34" charset="0"/>
                </a:rPr>
                <a:t>Taxas anuais de expansão </a:t>
              </a:r>
              <a:r>
                <a:rPr lang="pt-BR" b="1">
                  <a:solidFill>
                    <a:srgbClr val="000000"/>
                  </a:solidFill>
                  <a:cs typeface="Arial" pitchFamily="34" charset="0"/>
                </a:rPr>
                <a:t>nominal,</a:t>
              </a:r>
              <a:r>
                <a:rPr lang="pt-BR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pt-BR" smtClean="0">
                  <a:solidFill>
                    <a:srgbClr val="000000"/>
                  </a:solidFill>
                  <a:cs typeface="Arial" pitchFamily="34" charset="0"/>
                </a:rPr>
                <a:t>8,73% </a:t>
              </a:r>
            </a:p>
            <a:p>
              <a:pPr eaLnBrk="1" fontAlgn="base" hangingPunct="1">
                <a:lnSpc>
                  <a:spcPts val="2000"/>
                </a:lnSpc>
                <a:spcAft>
                  <a:spcPct val="0"/>
                </a:spcAft>
              </a:pPr>
              <a:r>
                <a:rPr lang="pt-BR" b="1" smtClean="0">
                  <a:solidFill>
                    <a:srgbClr val="000000"/>
                  </a:solidFill>
                  <a:cs typeface="Arial" pitchFamily="34" charset="0"/>
                </a:rPr>
                <a:t>real</a:t>
              </a:r>
              <a:r>
                <a:rPr lang="pt-BR" b="1">
                  <a:solidFill>
                    <a:srgbClr val="000000"/>
                  </a:solidFill>
                  <a:cs typeface="Arial" pitchFamily="34" charset="0"/>
                </a:rPr>
                <a:t>,</a:t>
              </a:r>
              <a:r>
                <a:rPr lang="pt-BR">
                  <a:solidFill>
                    <a:srgbClr val="000000"/>
                  </a:solidFill>
                  <a:cs typeface="Arial" pitchFamily="34" charset="0"/>
                </a:rPr>
                <a:t> 3,91%</a:t>
              </a:r>
            </a:p>
          </p:txBody>
        </p:sp>
        <p:sp>
          <p:nvSpPr>
            <p:cNvPr id="43" name="Elipse 42"/>
            <p:cNvSpPr/>
            <p:nvPr/>
          </p:nvSpPr>
          <p:spPr>
            <a:xfrm>
              <a:off x="1731375" y="5275953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12700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2487835" y="4918507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50800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3227668" y="4810438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62865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/>
            <p:cNvSpPr/>
            <p:nvPr/>
          </p:nvSpPr>
          <p:spPr>
            <a:xfrm>
              <a:off x="3967501" y="4494544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94615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Elipse 53"/>
            <p:cNvSpPr/>
            <p:nvPr/>
          </p:nvSpPr>
          <p:spPr>
            <a:xfrm>
              <a:off x="4707333" y="4128783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132715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Elipse 54"/>
            <p:cNvSpPr/>
            <p:nvPr/>
          </p:nvSpPr>
          <p:spPr>
            <a:xfrm>
              <a:off x="5455478" y="3854461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161925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Elipse 55"/>
            <p:cNvSpPr/>
            <p:nvPr/>
          </p:nvSpPr>
          <p:spPr>
            <a:xfrm>
              <a:off x="6203623" y="3571828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191770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6935144" y="3081373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241935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/>
            <p:cNvSpPr/>
            <p:nvPr/>
          </p:nvSpPr>
          <p:spPr>
            <a:xfrm>
              <a:off x="7683290" y="2657420"/>
              <a:ext cx="375557" cy="375557"/>
            </a:xfrm>
            <a:prstGeom prst="ellipse">
              <a:avLst/>
            </a:prstGeom>
            <a:solidFill>
              <a:srgbClr val="B4CC00"/>
            </a:solidFill>
            <a:ln>
              <a:noFill/>
            </a:ln>
            <a:scene3d>
              <a:camera prst="isometricOffAxis2Top"/>
              <a:lightRig rig="balanced" dir="t"/>
            </a:scene3d>
            <a:sp3d extrusionH="2863850" prstMaterial="dkEdge">
              <a:bevelT w="31750" h="63500"/>
              <a:bevelB w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1658527" y="4836368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28,3</a:t>
              </a:r>
            </a:p>
          </p:txBody>
        </p:sp>
        <p:sp>
          <p:nvSpPr>
            <p:cNvPr id="4" name="Retângulo 3"/>
            <p:cNvSpPr/>
            <p:nvPr/>
          </p:nvSpPr>
          <p:spPr>
            <a:xfrm>
              <a:off x="2387691" y="4551690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31,7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129898" y="4242880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33,0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833739" y="3956468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37,1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552922" y="3637721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41,7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5379173" y="3286151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45,1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126006" y="2931946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48,8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848228" y="2634768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54,8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7555687" y="2459106"/>
              <a:ext cx="5485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60,1</a:t>
              </a:r>
            </a:p>
          </p:txBody>
        </p: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36620" y="1671531"/>
            <a:ext cx="84613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spc="-100" smtClean="0">
                <a:latin typeface="+mj-lt"/>
                <a:cs typeface="Arial" pitchFamily="34" charset="0"/>
              </a:rPr>
              <a:t> </a:t>
            </a:r>
            <a:r>
              <a:rPr lang="pt-BR" sz="2400" b="1" spc="-100" smtClean="0">
                <a:latin typeface="+mj-lt"/>
                <a:cs typeface="Arial" pitchFamily="34" charset="0"/>
              </a:rPr>
              <a:t>TRAJETÓRIA DO CRESCIMENTO ECONÔMICO MUNDIAL</a:t>
            </a:r>
          </a:p>
          <a:p>
            <a:pPr lvl="1" algn="ctr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pc="-100" smtClean="0">
                <a:cs typeface="Arial" pitchFamily="34" charset="0"/>
              </a:rPr>
              <a:t>Expressão absoluta e taxas anuais de expansão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49228" y="537907"/>
            <a:ext cx="2868078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65276" y="210415"/>
            <a:ext cx="3607481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76762" y="172873"/>
            <a:ext cx="3333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CONDIÇÕES </a:t>
            </a:r>
            <a:r>
              <a:rPr lang="pt-BR" sz="2000" b="1" smtClean="0">
                <a:solidFill>
                  <a:srgbClr val="000000"/>
                </a:solidFill>
                <a:cs typeface="Arial" pitchFamily="34" charset="0"/>
              </a:rPr>
              <a:t>ESTRUTURAIS DA</a:t>
            </a:r>
            <a:endParaRPr lang="pt-BR" sz="2000" dirty="0"/>
          </a:p>
        </p:txBody>
      </p:sp>
      <p:sp>
        <p:nvSpPr>
          <p:cNvPr id="50" name="Retângulo 49"/>
          <p:cNvSpPr/>
          <p:nvPr/>
        </p:nvSpPr>
        <p:spPr>
          <a:xfrm>
            <a:off x="594365" y="543972"/>
            <a:ext cx="2516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chemeClr val="bg1"/>
                </a:solidFill>
              </a:rPr>
              <a:t>ECONOMIA </a:t>
            </a:r>
            <a:r>
              <a:rPr lang="pt-BR" sz="2000" b="1">
                <a:solidFill>
                  <a:schemeClr val="bg1"/>
                </a:solidFill>
              </a:rPr>
              <a:t>MUNDIAL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5791389" y="79500"/>
            <a:ext cx="3116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pc="-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Fatores de Expansão</a:t>
            </a:r>
            <a:endParaRPr lang="pt-BR" sz="2800" spc="-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slide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gray">
          <a:xfrm>
            <a:off x="715416" y="1614068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Indústria – Santa Catarina</a:t>
            </a:r>
            <a:endParaRPr lang="pt-BR" sz="20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15352"/>
              </p:ext>
            </p:extLst>
          </p:nvPr>
        </p:nvGraphicFramePr>
        <p:xfrm>
          <a:off x="0" y="1804191"/>
          <a:ext cx="6526378" cy="43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Gráfico" r:id="rId5" imgW="6084919" imgH="4064905" progId="MSGraph.Chart.8">
                  <p:embed followColorScheme="full"/>
                </p:oleObj>
              </mc:Choice>
              <mc:Fallback>
                <p:oleObj name="Gráfico" r:id="rId5" imgW="6084919" imgH="40649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4191"/>
                        <a:ext cx="6526378" cy="4354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6541824" y="1901863"/>
            <a:ext cx="2438400" cy="4019025"/>
          </a:xfrm>
          <a:prstGeom prst="roundRect">
            <a:avLst>
              <a:gd name="adj" fmla="val 0"/>
            </a:avLst>
          </a:prstGeom>
          <a:solidFill>
            <a:srgbClr val="C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82476" y="2255745"/>
            <a:ext cx="218757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Produtividade da </a:t>
            </a:r>
            <a:r>
              <a:rPr lang="pt-BR" sz="1600">
                <a:latin typeface="Arial" pitchFamily="34" charset="0"/>
                <a:cs typeface="Arial" pitchFamily="34" charset="0"/>
              </a:rPr>
              <a:t>mão de obra tem </a:t>
            </a:r>
            <a:r>
              <a:rPr lang="pt-BR" sz="1600" smtClean="0">
                <a:latin typeface="Arial" pitchFamily="34" charset="0"/>
                <a:cs typeface="Arial" pitchFamily="34" charset="0"/>
              </a:rPr>
              <a:t>oscilado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sz="1600">
                <a:latin typeface="Arial" pitchFamily="34" charset="0"/>
                <a:cs typeface="Arial" pitchFamily="34" charset="0"/>
              </a:rPr>
              <a:t>Salário real médio tem subido</a:t>
            </a:r>
          </a:p>
          <a:p>
            <a:pPr marL="449263" indent="-176213">
              <a:buFont typeface="Courier New" pitchFamily="49" charset="0"/>
              <a:buChar char="o"/>
              <a:defRPr/>
            </a:pPr>
            <a:r>
              <a:rPr lang="pt-BR" sz="1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21,8% no período 2001/2011 (2,5% ao ano)</a:t>
            </a:r>
          </a:p>
          <a:p>
            <a:pPr marL="449263" indent="-176213">
              <a:buFont typeface="Courier New" pitchFamily="49" charset="0"/>
              <a:buChar char="o"/>
              <a:defRPr/>
            </a:pPr>
            <a:r>
              <a:rPr lang="pt-BR" sz="1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Pressão de custos </a:t>
            </a:r>
          </a:p>
          <a:p>
            <a:pPr marL="449263" indent="-176213">
              <a:buFont typeface="Courier New" pitchFamily="49" charset="0"/>
              <a:buChar char="o"/>
              <a:defRPr/>
            </a:pPr>
            <a:r>
              <a:rPr lang="pt-BR" sz="1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Aquecimento do Setor Serviços</a:t>
            </a:r>
          </a:p>
          <a:p>
            <a:pPr marL="449263" indent="-285750">
              <a:buFont typeface="Courier New" pitchFamily="49" charset="0"/>
              <a:buChar char="o"/>
              <a:defRPr/>
            </a:pPr>
            <a:endParaRPr lang="pt-BR" sz="1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307720" y="1148407"/>
            <a:ext cx="1729290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791366" y="774501"/>
            <a:ext cx="3357210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33474" y="783373"/>
            <a:ext cx="3144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latin typeface="Calibri" pitchFamily="34" charset="0"/>
                <a:ea typeface="ＭＳ Ｐゴシック" pitchFamily="34" charset="-128"/>
                <a:cs typeface="Arial" charset="0"/>
              </a:rPr>
              <a:t>PRODUTIVIDADE E SALÁRIO</a:t>
            </a:r>
            <a:endParaRPr lang="pt-BR" sz="2000" dirty="0"/>
          </a:p>
        </p:txBody>
      </p:sp>
      <p:sp>
        <p:nvSpPr>
          <p:cNvPr id="20" name="Retângulo 19"/>
          <p:cNvSpPr/>
          <p:nvPr/>
        </p:nvSpPr>
        <p:spPr>
          <a:xfrm>
            <a:off x="4452857" y="1154472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REAL MÉDIO </a:t>
            </a:r>
          </a:p>
        </p:txBody>
      </p:sp>
    </p:spTree>
    <p:extLst>
      <p:ext uri="{BB962C8B-B14F-4D97-AF65-F5344CB8AC3E}">
        <p14:creationId xmlns:p14="http://schemas.microsoft.com/office/powerpoint/2010/main" val="3005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damasceno\Desktop\PAEX LOBÃO\Arquivo Fonte\apresentação\imgs\fundo o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399280" y="1213658"/>
            <a:ext cx="8312464" cy="4056610"/>
          </a:xfrm>
          <a:prstGeom prst="roundRect">
            <a:avLst>
              <a:gd name="adj" fmla="val 87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8858" y="873586"/>
            <a:ext cx="1875013" cy="36256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20966" y="882458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cap="all">
                <a:solidFill>
                  <a:prstClr val="white"/>
                </a:solidFill>
              </a:rPr>
              <a:t>TENDÊNCIAS</a:t>
            </a: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gray">
          <a:xfrm>
            <a:off x="714900" y="1720196"/>
            <a:ext cx="6882939" cy="34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0800" bIns="10800">
            <a:spAutoFit/>
          </a:bodyPr>
          <a:lstStyle>
            <a:lvl1pPr marL="342900" indent="-3429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23900" indent="-3683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112947"/>
              </a:buClr>
              <a:buSzPct val="90000"/>
              <a:buFont typeface="Arial" charset="0"/>
              <a:buChar char="●"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Importações 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continuarão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 e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levando 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(insumos e equipamentos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 marL="355600" lvl="1" indent="0" eaLnBrk="1" hangingPunct="1">
              <a:buClr>
                <a:srgbClr val="112947"/>
              </a:buClr>
              <a:buSzPct val="90000"/>
            </a:pPr>
            <a:endParaRPr lang="pt-BR" sz="900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 eaLnBrk="1" hangingPunct="1">
              <a:buClr>
                <a:srgbClr val="112947"/>
              </a:buClr>
              <a:buSzPct val="90000"/>
              <a:buFont typeface="Arial" charset="0"/>
              <a:buChar char="●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Pesquisa FOCUS: 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crescimento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das </a:t>
            </a:r>
            <a:endParaRPr lang="pt-BR" dirty="0" smtClean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lvl="1" indent="0" eaLnBrk="1" hangingPunct="1">
              <a:buClr>
                <a:srgbClr val="112947"/>
              </a:buClr>
              <a:buSzPct val="90000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importações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será de 13,5% em 2012  </a:t>
            </a:r>
            <a:endParaRPr lang="pt-BR" dirty="0" smtClean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lvl="1" indent="0" eaLnBrk="1" hangingPunct="1">
              <a:buClr>
                <a:srgbClr val="112947"/>
              </a:buClr>
              <a:buSzPct val="90000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(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93,5% nos últimos três anos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 marL="355600" lvl="1" indent="0" eaLnBrk="1" hangingPunct="1">
              <a:buClr>
                <a:srgbClr val="112947"/>
              </a:buClr>
              <a:buSzPct val="90000"/>
            </a:pPr>
            <a:endParaRPr lang="pt-BR" sz="1050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 eaLnBrk="1" hangingPunct="1">
              <a:buClr>
                <a:srgbClr val="112947"/>
              </a:buClr>
              <a:buSzPct val="90000"/>
              <a:buFont typeface="Arial" charset="0"/>
              <a:buChar char="●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Setores  m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ais  afetados pelas </a:t>
            </a:r>
          </a:p>
          <a:p>
            <a:pPr marL="355600" lvl="1" indent="0" eaLnBrk="1" hangingPunct="1">
              <a:buClr>
                <a:srgbClr val="112947"/>
              </a:buClr>
              <a:buSzPct val="90000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importações</a:t>
            </a:r>
            <a:endParaRPr lang="pt-BR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200150" lvl="2" indent="-285750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Têxtil </a:t>
            </a:r>
          </a:p>
          <a:p>
            <a:pPr marL="1200150" lvl="2" indent="-285750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Vestuário</a:t>
            </a:r>
          </a:p>
          <a:p>
            <a:pPr marL="1200150" lvl="2" indent="-285750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Máquinas</a:t>
            </a:r>
          </a:p>
          <a:p>
            <a:pPr marL="1200150" lvl="2" indent="-285750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Aparelhos  Elétricos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49" y="2091266"/>
            <a:ext cx="4393651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damasceno\Desktop\PAEX LOBÃO\Arquivo Fonte\apresentação\imgs\fundo o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49161" y="1296629"/>
            <a:ext cx="7697321" cy="4223034"/>
          </a:xfrm>
          <a:prstGeom prst="roundRect">
            <a:avLst>
              <a:gd name="adj" fmla="val 87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128739" y="923463"/>
            <a:ext cx="1875013" cy="36256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70847" y="932335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cap="all">
                <a:solidFill>
                  <a:prstClr val="white"/>
                </a:solidFill>
              </a:rPr>
              <a:t>TENDÊNCIAS</a:t>
            </a: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gray">
          <a:xfrm>
            <a:off x="764781" y="1869818"/>
            <a:ext cx="6948112" cy="27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0800" bIns="10800">
            <a:spAutoFit/>
          </a:bodyPr>
          <a:lstStyle>
            <a:lvl1pPr marL="342900" indent="-3429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23900" indent="-3683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358775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112947"/>
              </a:buClr>
              <a:buSzPct val="90000"/>
              <a:buFont typeface="Arial" charset="0"/>
              <a:buChar char="●"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Indústria de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transformação 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ontinuará 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erdendo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articipação</a:t>
            </a:r>
            <a:endParaRPr lang="pt-BR" b="1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2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Medidas adotadas não são suficientes</a:t>
            </a:r>
          </a:p>
          <a:p>
            <a:pPr lvl="2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Câmbio a R$ 1,80/R$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2,10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não impede  crescimento das  importações</a:t>
            </a:r>
          </a:p>
          <a:p>
            <a:pPr lvl="2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Câmbio mais alto gera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inflação</a:t>
            </a:r>
            <a:endParaRPr lang="pt-BR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2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Soluções sistêmicas levam tempo </a:t>
            </a:r>
            <a:endParaRPr lang="pt-BR" dirty="0" smtClean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2" eaLnBrk="1" hangingPunct="1">
              <a:buClr>
                <a:srgbClr val="003366"/>
              </a:buClr>
              <a:buSzPct val="100000"/>
              <a:buFont typeface="Courier New" pitchFamily="49" charset="0"/>
              <a:buChar char="o"/>
            </a:pPr>
            <a:endParaRPr lang="pt-BR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 eaLnBrk="1" hangingPunct="1">
              <a:buClr>
                <a:srgbClr val="112947"/>
              </a:buClr>
              <a:buSzPct val="90000"/>
              <a:buFont typeface="Arial" charset="0"/>
              <a:buChar char="●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Construção 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civil 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esacelera 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mas  </a:t>
            </a:r>
            <a:endParaRPr lang="pt-BR" dirty="0" smtClean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lvl="1" indent="0" eaLnBrk="1" hangingPunct="1">
              <a:buClr>
                <a:srgbClr val="112947"/>
              </a:buClr>
              <a:buSzPct val="90000"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cresce por um longo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eríodo</a:t>
            </a:r>
            <a:endParaRPr lang="pt-BR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85" y="2194564"/>
            <a:ext cx="4561859" cy="3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rdamasceno\Desktop\PAEX LOBÃO\Arquivo Fonte\apresentação\imgs\fundo o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216394" y="1396379"/>
            <a:ext cx="8927606" cy="4522284"/>
          </a:xfrm>
          <a:prstGeom prst="roundRect">
            <a:avLst>
              <a:gd name="adj" fmla="val 87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757891" y="1692856"/>
            <a:ext cx="6147406" cy="4376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economia brasileira conseguiu se inserir bem à dinâmica de crescimento econômico através da oferta de commodities agropecuárias e minerais;</a:t>
            </a:r>
          </a:p>
          <a:p>
            <a:pPr>
              <a:spcBef>
                <a:spcPts val="1800"/>
              </a:spcBef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Entretanto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não temos chances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reais de sucesso sustentável e de longo prazo para a indústria de transformação;</a:t>
            </a:r>
          </a:p>
          <a:p>
            <a:pPr>
              <a:spcBef>
                <a:spcPts val="1800"/>
              </a:spcBef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indústria brasileira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pode ser arrasada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vítima de um enxurrada descontrolada de produtos importados, com preços artificialmente reduzidos;</a:t>
            </a:r>
          </a:p>
          <a:p>
            <a:pPr>
              <a:spcBef>
                <a:spcPts val="1800"/>
              </a:spcBef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Não temos a produtividade e capacidade de inovação da indústria alemã nem os baixos custos e a escala da chinesa.</a:t>
            </a:r>
          </a:p>
          <a:p>
            <a:pPr>
              <a:spcBef>
                <a:spcPts val="1800"/>
              </a:spcBef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598737" y="990293"/>
            <a:ext cx="2131963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851949" y="616387"/>
            <a:ext cx="1516353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94057" y="625259"/>
            <a:ext cx="1276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ALGUMAS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43875" y="996358"/>
            <a:ext cx="1986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prstClr val="white"/>
                </a:solidFill>
              </a:rPr>
              <a:t>CONSIDERAÇÕES</a:t>
            </a:r>
            <a:endParaRPr lang="pt-BR" sz="2000" b="1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86" y="1876094"/>
            <a:ext cx="3125218" cy="290280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23" y="3961062"/>
            <a:ext cx="699126" cy="209738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3874" y="3472331"/>
            <a:ext cx="699126" cy="20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Imagem 11" descr="slide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2663825" y="4181475"/>
            <a:ext cx="2392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smtClean="0">
                <a:solidFill>
                  <a:srgbClr val="A6A6A6"/>
                </a:solidFill>
                <a:cs typeface="Arial" pitchFamily="34" charset="0"/>
              </a:rPr>
              <a:t>Stephen Roach – Presidente Morgan Stanley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 smtClean="0">
                <a:solidFill>
                  <a:srgbClr val="A6A6A6"/>
                </a:solidFill>
                <a:cs typeface="Arial" pitchFamily="34" charset="0"/>
              </a:rPr>
              <a:t>Exame – Março 2009</a:t>
            </a:r>
            <a:endParaRPr lang="pt-BR" sz="1200" i="1" smtClean="0">
              <a:solidFill>
                <a:srgbClr val="A6A6A6"/>
              </a:solidFill>
              <a:cs typeface="Arial" pitchFamily="34" charset="0"/>
            </a:endParaRPr>
          </a:p>
        </p:txBody>
      </p:sp>
      <p:grpSp>
        <p:nvGrpSpPr>
          <p:cNvPr id="158724" name="Grupo 12"/>
          <p:cNvGrpSpPr>
            <a:grpSpLocks/>
          </p:cNvGrpSpPr>
          <p:nvPr/>
        </p:nvGrpSpPr>
        <p:grpSpPr bwMode="auto">
          <a:xfrm>
            <a:off x="0" y="1892300"/>
            <a:ext cx="5678488" cy="3254375"/>
            <a:chOff x="0" y="1837433"/>
            <a:chExt cx="5677955" cy="3254969"/>
          </a:xfrm>
        </p:grpSpPr>
        <p:sp>
          <p:nvSpPr>
            <p:cNvPr id="8" name="Retângulo 7"/>
            <p:cNvSpPr/>
            <p:nvPr/>
          </p:nvSpPr>
          <p:spPr>
            <a:xfrm>
              <a:off x="0" y="1951754"/>
              <a:ext cx="4162034" cy="436643"/>
            </a:xfrm>
            <a:prstGeom prst="rect">
              <a:avLst/>
            </a:prstGeom>
            <a:solidFill>
              <a:srgbClr val="7B2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0" y="2466198"/>
              <a:ext cx="5076348" cy="436643"/>
            </a:xfrm>
            <a:prstGeom prst="rect">
              <a:avLst/>
            </a:prstGeom>
            <a:solidFill>
              <a:srgbClr val="7B2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0" y="2979054"/>
              <a:ext cx="5076348" cy="438230"/>
            </a:xfrm>
            <a:prstGeom prst="rect">
              <a:avLst/>
            </a:prstGeom>
            <a:solidFill>
              <a:srgbClr val="7B2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3493498"/>
              <a:ext cx="5076348" cy="436642"/>
            </a:xfrm>
            <a:prstGeom prst="rect">
              <a:avLst/>
            </a:prstGeom>
            <a:solidFill>
              <a:srgbClr val="7B2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158729" name="Grupo 7"/>
            <p:cNvGrpSpPr>
              <a:grpSpLocks/>
            </p:cNvGrpSpPr>
            <p:nvPr/>
          </p:nvGrpSpPr>
          <p:grpSpPr bwMode="auto">
            <a:xfrm>
              <a:off x="1356360" y="1837433"/>
              <a:ext cx="4321595" cy="3254969"/>
              <a:chOff x="2635652" y="2390605"/>
              <a:chExt cx="4320990" cy="3255185"/>
            </a:xfrm>
          </p:grpSpPr>
          <p:sp>
            <p:nvSpPr>
              <p:cNvPr id="158730" name="CaixaDeTexto 3"/>
              <p:cNvSpPr txBox="1">
                <a:spLocks noChangeArrowheads="1"/>
              </p:cNvSpPr>
              <p:nvPr/>
            </p:nvSpPr>
            <p:spPr bwMode="auto">
              <a:xfrm>
                <a:off x="2635652" y="2390605"/>
                <a:ext cx="3870418" cy="214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smtClean="0">
                    <a:solidFill>
                      <a:srgbClr val="FFFFFF"/>
                    </a:solidFill>
                    <a:cs typeface="Arial" pitchFamily="34" charset="0"/>
                  </a:rPr>
                  <a:t>“Os próximos anos serão de </a:t>
                </a:r>
              </a:p>
              <a:p>
                <a:pPr eaLnBrk="1" fontAlgn="base" hangingPunct="1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smtClean="0">
                    <a:solidFill>
                      <a:srgbClr val="E3B03A"/>
                    </a:solidFill>
                    <a:cs typeface="Arial" pitchFamily="34" charset="0"/>
                  </a:rPr>
                  <a:t>baixo consumo e baixo </a:t>
                </a:r>
              </a:p>
              <a:p>
                <a:pPr eaLnBrk="1" fontAlgn="base" hangingPunct="1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smtClean="0">
                    <a:solidFill>
                      <a:srgbClr val="E3B03A"/>
                    </a:solidFill>
                    <a:cs typeface="Arial" pitchFamily="34" charset="0"/>
                  </a:rPr>
                  <a:t>crescimento. </a:t>
                </a:r>
                <a:r>
                  <a:rPr lang="en-US" sz="1600" b="1" smtClean="0">
                    <a:solidFill>
                      <a:srgbClr val="FFFFFF"/>
                    </a:solidFill>
                    <a:cs typeface="Arial" pitchFamily="34" charset="0"/>
                  </a:rPr>
                  <a:t>Teremos  uma</a:t>
                </a:r>
                <a:endParaRPr lang="en-US" sz="2400" b="1" smtClean="0">
                  <a:solidFill>
                    <a:srgbClr val="FFFFFF"/>
                  </a:solidFill>
                  <a:cs typeface="Arial" pitchFamily="34" charset="0"/>
                </a:endParaRPr>
              </a:p>
              <a:p>
                <a:pPr eaLnBrk="1" fontAlgn="base" hangingPunct="1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smtClean="0">
                    <a:solidFill>
                      <a:srgbClr val="E3B03A"/>
                    </a:solidFill>
                    <a:cs typeface="Arial" pitchFamily="34" charset="0"/>
                  </a:rPr>
                  <a:t>recuperação anêmica</a:t>
                </a:r>
                <a:r>
                  <a:rPr lang="en-US" sz="2400" smtClean="0">
                    <a:solidFill>
                      <a:srgbClr val="E3B03A"/>
                    </a:solidFill>
                    <a:cs typeface="Arial" pitchFamily="34" charset="0"/>
                  </a:rPr>
                  <a:t>.</a:t>
                </a:r>
                <a:r>
                  <a:rPr lang="en-US" sz="1600" smtClean="0">
                    <a:solidFill>
                      <a:srgbClr val="FFFFFF"/>
                    </a:solidFill>
                    <a:cs typeface="Arial" pitchFamily="34" charset="0"/>
                  </a:rPr>
                  <a:t>”</a:t>
                </a:r>
                <a:endParaRPr lang="pt-BR" sz="2400" smtClean="0">
                  <a:solidFill>
                    <a:srgbClr val="E3B03A"/>
                  </a:solidFill>
                  <a:cs typeface="Arial" pitchFamily="34" charset="0"/>
                </a:endParaRPr>
              </a:p>
            </p:txBody>
          </p:sp>
          <p:sp>
            <p:nvSpPr>
              <p:cNvPr id="158731" name="CaixaDeTexto 6"/>
              <p:cNvSpPr txBox="1">
                <a:spLocks noChangeArrowheads="1"/>
              </p:cNvSpPr>
              <p:nvPr/>
            </p:nvSpPr>
            <p:spPr bwMode="auto">
              <a:xfrm>
                <a:off x="6281552" y="3783619"/>
                <a:ext cx="675090" cy="1862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1500" smtClean="0">
                    <a:solidFill>
                      <a:srgbClr val="000000"/>
                    </a:solidFill>
                    <a:cs typeface="Arial" pitchFamily="34" charset="0"/>
                  </a:rPr>
                  <a:t>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02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114" descr="slid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tângulo de cantos arredondados 18"/>
          <p:cNvSpPr/>
          <p:nvPr/>
        </p:nvSpPr>
        <p:spPr>
          <a:xfrm>
            <a:off x="528771" y="1201612"/>
            <a:ext cx="8191281" cy="5282314"/>
          </a:xfrm>
          <a:prstGeom prst="roundRect">
            <a:avLst>
              <a:gd name="adj" fmla="val 3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9755" name="Text Box 2"/>
          <p:cNvSpPr txBox="1">
            <a:spLocks noChangeArrowheads="1"/>
          </p:cNvSpPr>
          <p:nvPr/>
        </p:nvSpPr>
        <p:spPr bwMode="auto">
          <a:xfrm>
            <a:off x="446573" y="1397260"/>
            <a:ext cx="84613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spc="-100" smtClean="0">
                <a:latin typeface="+mj-lt"/>
                <a:cs typeface="Arial" pitchFamily="34" charset="0"/>
              </a:rPr>
              <a:t> </a:t>
            </a:r>
            <a:r>
              <a:rPr lang="pt-BR" sz="2400" b="1" spc="-100" smtClean="0">
                <a:latin typeface="+mj-lt"/>
                <a:cs typeface="Arial" pitchFamily="34" charset="0"/>
              </a:rPr>
              <a:t>TRAJETÓRIA DO CRESCIMENTO ECONÔMICO MUNDIAL</a:t>
            </a:r>
          </a:p>
          <a:p>
            <a:pPr lvl="1" algn="ctr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pc="-100" smtClean="0">
                <a:cs typeface="Arial" pitchFamily="34" charset="0"/>
              </a:rPr>
              <a:t>Expressão absoluta e taxas anuais de expansão</a:t>
            </a:r>
          </a:p>
        </p:txBody>
      </p:sp>
      <p:sp>
        <p:nvSpPr>
          <p:cNvPr id="116" name="Retângulo de cantos arredondados 115"/>
          <p:cNvSpPr/>
          <p:nvPr/>
        </p:nvSpPr>
        <p:spPr>
          <a:xfrm>
            <a:off x="449228" y="537907"/>
            <a:ext cx="2868078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7" name="Retângulo de cantos arredondados 116"/>
          <p:cNvSpPr/>
          <p:nvPr/>
        </p:nvSpPr>
        <p:spPr>
          <a:xfrm>
            <a:off x="365276" y="210415"/>
            <a:ext cx="3607481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376762" y="172873"/>
            <a:ext cx="3333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CONDIÇÕES </a:t>
            </a:r>
            <a:r>
              <a:rPr lang="pt-BR" sz="2000" b="1" smtClean="0">
                <a:solidFill>
                  <a:srgbClr val="000000"/>
                </a:solidFill>
                <a:cs typeface="Arial" pitchFamily="34" charset="0"/>
              </a:rPr>
              <a:t>ESTRUTURAIS DA</a:t>
            </a:r>
            <a:endParaRPr lang="pt-BR" sz="2000" dirty="0"/>
          </a:p>
        </p:txBody>
      </p:sp>
      <p:sp>
        <p:nvSpPr>
          <p:cNvPr id="119" name="Retângulo 118"/>
          <p:cNvSpPr/>
          <p:nvPr/>
        </p:nvSpPr>
        <p:spPr>
          <a:xfrm>
            <a:off x="594365" y="543972"/>
            <a:ext cx="2516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chemeClr val="bg1"/>
                </a:solidFill>
              </a:rPr>
              <a:t>ECONOMIA </a:t>
            </a:r>
            <a:r>
              <a:rPr lang="pt-BR" sz="2000" b="1">
                <a:solidFill>
                  <a:schemeClr val="bg1"/>
                </a:solidFill>
              </a:rPr>
              <a:t>MUNDIAL</a:t>
            </a:r>
          </a:p>
        </p:txBody>
      </p:sp>
      <p:sp>
        <p:nvSpPr>
          <p:cNvPr id="121" name="Retângulo 120"/>
          <p:cNvSpPr/>
          <p:nvPr/>
        </p:nvSpPr>
        <p:spPr>
          <a:xfrm>
            <a:off x="5791389" y="79500"/>
            <a:ext cx="3116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pc="-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Fatores de Expansão</a:t>
            </a:r>
            <a:endParaRPr lang="pt-BR" sz="2800" spc="-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233916"/>
              </p:ext>
            </p:extLst>
          </p:nvPr>
        </p:nvGraphicFramePr>
        <p:xfrm>
          <a:off x="1353700" y="2262575"/>
          <a:ext cx="67437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Gráfico" r:id="rId4" imgW="6741729" imgH="3965256" progId="MSGraph.Chart.8">
                  <p:embed followColorScheme="full"/>
                </p:oleObj>
              </mc:Choice>
              <mc:Fallback>
                <p:oleObj name="Gráfico" r:id="rId4" imgW="6741729" imgH="396525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700" y="2262575"/>
                        <a:ext cx="67437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Line 8"/>
          <p:cNvSpPr>
            <a:spLocks noChangeShapeType="1"/>
          </p:cNvSpPr>
          <p:nvPr/>
        </p:nvSpPr>
        <p:spPr bwMode="auto">
          <a:xfrm>
            <a:off x="1742638" y="21197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56" name="Text Box 9"/>
          <p:cNvSpPr txBox="1">
            <a:spLocks noChangeArrowheads="1"/>
          </p:cNvSpPr>
          <p:nvPr/>
        </p:nvSpPr>
        <p:spPr bwMode="auto">
          <a:xfrm>
            <a:off x="1033025" y="1876813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000" b="1" smtClean="0">
                <a:solidFill>
                  <a:srgbClr val="000000"/>
                </a:solidFill>
                <a:cs typeface="Arial" pitchFamily="34" charset="0"/>
              </a:rPr>
              <a:t>US$ Trilhões</a:t>
            </a:r>
          </a:p>
        </p:txBody>
      </p:sp>
      <p:sp>
        <p:nvSpPr>
          <p:cNvPr id="157" name="Text Box 10"/>
          <p:cNvSpPr txBox="1">
            <a:spLocks noChangeArrowheads="1"/>
          </p:cNvSpPr>
          <p:nvPr/>
        </p:nvSpPr>
        <p:spPr bwMode="auto">
          <a:xfrm>
            <a:off x="5005614" y="6556993"/>
            <a:ext cx="30972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900" b="1" smtClean="0">
                <a:solidFill>
                  <a:srgbClr val="000000"/>
                </a:solidFill>
                <a:cs typeface="Arial" pitchFamily="34" charset="0"/>
              </a:rPr>
              <a:t>Fonte:</a:t>
            </a:r>
            <a:r>
              <a:rPr lang="pt-BR" sz="9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900" i="1" smtClean="0">
                <a:solidFill>
                  <a:srgbClr val="000000"/>
                </a:solidFill>
                <a:cs typeface="Arial" pitchFamily="34" charset="0"/>
              </a:rPr>
              <a:t>World Bank.</a:t>
            </a:r>
          </a:p>
        </p:txBody>
      </p:sp>
      <p:sp>
        <p:nvSpPr>
          <p:cNvPr id="158" name="Text Box 12"/>
          <p:cNvSpPr txBox="1">
            <a:spLocks noChangeArrowheads="1"/>
          </p:cNvSpPr>
          <p:nvPr/>
        </p:nvSpPr>
        <p:spPr bwMode="auto">
          <a:xfrm>
            <a:off x="1514788" y="6089028"/>
            <a:ext cx="64087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000" smtClean="0">
                <a:solidFill>
                  <a:srgbClr val="000000"/>
                </a:solidFill>
                <a:cs typeface="Arial" pitchFamily="34" charset="0"/>
              </a:rPr>
              <a:t>(a) Redução decorrente da crise global, já estancada e em recuperação.</a:t>
            </a:r>
            <a:endParaRPr lang="pt-BR" sz="1000" i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Text Box 13"/>
          <p:cNvSpPr txBox="1">
            <a:spLocks noChangeArrowheads="1"/>
          </p:cNvSpPr>
          <p:nvPr/>
        </p:nvSpPr>
        <p:spPr bwMode="auto">
          <a:xfrm>
            <a:off x="6889790" y="2808484"/>
            <a:ext cx="360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900" b="1" smtClean="0">
                <a:solidFill>
                  <a:srgbClr val="000000"/>
                </a:solidFill>
                <a:cs typeface="Arial" pitchFamily="34" charset="0"/>
              </a:rPr>
              <a:t>(a)</a:t>
            </a:r>
            <a:endParaRPr lang="pt-BR" sz="900" i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0" name="Elipse 159"/>
          <p:cNvSpPr/>
          <p:nvPr/>
        </p:nvSpPr>
        <p:spPr>
          <a:xfrm>
            <a:off x="1898106" y="5368825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12700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Elipse 160"/>
          <p:cNvSpPr/>
          <p:nvPr/>
        </p:nvSpPr>
        <p:spPr>
          <a:xfrm>
            <a:off x="2382371" y="4995856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50800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Elipse 161"/>
          <p:cNvSpPr/>
          <p:nvPr/>
        </p:nvSpPr>
        <p:spPr>
          <a:xfrm>
            <a:off x="2957133" y="4881628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6286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Elipse 162"/>
          <p:cNvSpPr/>
          <p:nvPr/>
        </p:nvSpPr>
        <p:spPr>
          <a:xfrm>
            <a:off x="3490337" y="4578050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9461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Elipse 163"/>
          <p:cNvSpPr/>
          <p:nvPr/>
        </p:nvSpPr>
        <p:spPr>
          <a:xfrm>
            <a:off x="4078236" y="4213272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13271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Elipse 164"/>
          <p:cNvSpPr/>
          <p:nvPr/>
        </p:nvSpPr>
        <p:spPr>
          <a:xfrm>
            <a:off x="4681050" y="3947570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16192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Elipse 165"/>
          <p:cNvSpPr/>
          <p:nvPr/>
        </p:nvSpPr>
        <p:spPr>
          <a:xfrm>
            <a:off x="5208284" y="3658530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191770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7" name="Line 6"/>
          <p:cNvSpPr>
            <a:spLocks noChangeShapeType="1"/>
          </p:cNvSpPr>
          <p:nvPr/>
        </p:nvSpPr>
        <p:spPr bwMode="auto">
          <a:xfrm flipV="1">
            <a:off x="2341781" y="2263667"/>
            <a:ext cx="5166912" cy="27652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8" name="Retângulo 167"/>
          <p:cNvSpPr/>
          <p:nvPr/>
        </p:nvSpPr>
        <p:spPr>
          <a:xfrm>
            <a:off x="1743370" y="4832793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28,3</a:t>
            </a:r>
          </a:p>
        </p:txBody>
      </p:sp>
      <p:sp>
        <p:nvSpPr>
          <p:cNvPr id="169" name="Retângulo 168"/>
          <p:cNvSpPr/>
          <p:nvPr/>
        </p:nvSpPr>
        <p:spPr>
          <a:xfrm>
            <a:off x="2267585" y="4548115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31,7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2864963" y="4635981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33,0</a:t>
            </a:r>
          </a:p>
        </p:txBody>
      </p:sp>
      <p:sp>
        <p:nvSpPr>
          <p:cNvPr id="171" name="Retângulo 170"/>
          <p:cNvSpPr/>
          <p:nvPr/>
        </p:nvSpPr>
        <p:spPr>
          <a:xfrm>
            <a:off x="3387149" y="4387326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37,1</a:t>
            </a:r>
          </a:p>
        </p:txBody>
      </p:sp>
      <p:sp>
        <p:nvSpPr>
          <p:cNvPr id="172" name="Retângulo 171"/>
          <p:cNvSpPr/>
          <p:nvPr/>
        </p:nvSpPr>
        <p:spPr>
          <a:xfrm>
            <a:off x="3956032" y="4038331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41,7</a:t>
            </a:r>
          </a:p>
        </p:txBody>
      </p:sp>
      <p:sp>
        <p:nvSpPr>
          <p:cNvPr id="173" name="Retângulo 172"/>
          <p:cNvSpPr/>
          <p:nvPr/>
        </p:nvSpPr>
        <p:spPr>
          <a:xfrm>
            <a:off x="4577862" y="3717281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45,1</a:t>
            </a:r>
          </a:p>
        </p:txBody>
      </p:sp>
      <p:sp>
        <p:nvSpPr>
          <p:cNvPr id="174" name="Retângulo 173"/>
          <p:cNvSpPr/>
          <p:nvPr/>
        </p:nvSpPr>
        <p:spPr>
          <a:xfrm>
            <a:off x="5105096" y="3432013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solidFill>
                  <a:srgbClr val="8B8F3D"/>
                </a:solidFill>
              </a:rPr>
              <a:t>48,8</a:t>
            </a:r>
          </a:p>
        </p:txBody>
      </p:sp>
      <p:sp>
        <p:nvSpPr>
          <p:cNvPr id="175" name="Retângulo 174"/>
          <p:cNvSpPr/>
          <p:nvPr/>
        </p:nvSpPr>
        <p:spPr>
          <a:xfrm>
            <a:off x="6193096" y="2489017"/>
            <a:ext cx="550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smtClean="0">
                <a:solidFill>
                  <a:srgbClr val="8B8F3D"/>
                </a:solidFill>
              </a:rPr>
              <a:t>60,1</a:t>
            </a:r>
            <a:endParaRPr lang="pt-BR" sz="1600" b="1">
              <a:solidFill>
                <a:srgbClr val="8B8F3D"/>
              </a:solidFill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7311346" y="2419527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smtClean="0">
                <a:solidFill>
                  <a:srgbClr val="8B8F3D"/>
                </a:solidFill>
              </a:rPr>
              <a:t>61,9</a:t>
            </a:r>
            <a:endParaRPr lang="pt-BR" sz="1600" b="1">
              <a:solidFill>
                <a:srgbClr val="8B8F3D"/>
              </a:solidFill>
            </a:endParaRPr>
          </a:p>
        </p:txBody>
      </p:sp>
      <p:sp>
        <p:nvSpPr>
          <p:cNvPr id="177" name="Elipse 176"/>
          <p:cNvSpPr/>
          <p:nvPr/>
        </p:nvSpPr>
        <p:spPr>
          <a:xfrm>
            <a:off x="5208284" y="3668403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191770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Elipse 177"/>
          <p:cNvSpPr/>
          <p:nvPr/>
        </p:nvSpPr>
        <p:spPr>
          <a:xfrm>
            <a:off x="5770144" y="3172644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245110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Elipse 178"/>
          <p:cNvSpPr/>
          <p:nvPr/>
        </p:nvSpPr>
        <p:spPr>
          <a:xfrm>
            <a:off x="6309971" y="2787052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28511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Elipse 179"/>
          <p:cNvSpPr/>
          <p:nvPr/>
        </p:nvSpPr>
        <p:spPr>
          <a:xfrm>
            <a:off x="6882847" y="2930270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26987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Elipse 180"/>
          <p:cNvSpPr/>
          <p:nvPr/>
        </p:nvSpPr>
        <p:spPr>
          <a:xfrm>
            <a:off x="7444708" y="2621797"/>
            <a:ext cx="342171" cy="342171"/>
          </a:xfrm>
          <a:prstGeom prst="ellipse">
            <a:avLst/>
          </a:prstGeom>
          <a:solidFill>
            <a:srgbClr val="B4CC00"/>
          </a:solidFill>
          <a:ln>
            <a:noFill/>
          </a:ln>
          <a:scene3d>
            <a:camera prst="isometricOffAxis2Top"/>
            <a:lightRig rig="balanced" dir="t"/>
          </a:scene3d>
          <a:sp3d extrusionH="3016250" prstMaterial="dkEdge">
            <a:bevelT w="31750" h="63500"/>
            <a:bevelB w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Retângulo 181"/>
          <p:cNvSpPr/>
          <p:nvPr/>
        </p:nvSpPr>
        <p:spPr>
          <a:xfrm>
            <a:off x="5609204" y="2819521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smtClean="0">
                <a:solidFill>
                  <a:srgbClr val="8B8F3D"/>
                </a:solidFill>
              </a:rPr>
              <a:t>54,8</a:t>
            </a:r>
            <a:endParaRPr lang="pt-BR" sz="1600" b="1">
              <a:solidFill>
                <a:srgbClr val="8B8F3D"/>
              </a:solidFill>
            </a:endParaRPr>
          </a:p>
        </p:txBody>
      </p:sp>
      <p:sp>
        <p:nvSpPr>
          <p:cNvPr id="183" name="Retângulo 182"/>
          <p:cNvSpPr/>
          <p:nvPr/>
        </p:nvSpPr>
        <p:spPr>
          <a:xfrm>
            <a:off x="6776989" y="2566135"/>
            <a:ext cx="550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smtClean="0">
                <a:solidFill>
                  <a:srgbClr val="8B8F3D"/>
                </a:solidFill>
              </a:rPr>
              <a:t>58,1</a:t>
            </a:r>
            <a:endParaRPr lang="pt-BR" sz="1600" b="1">
              <a:solidFill>
                <a:srgbClr val="8B8F3D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944360" y="2653145"/>
            <a:ext cx="25602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0000"/>
                </a:solidFill>
                <a:cs typeface="Arial" pitchFamily="34" charset="0"/>
              </a:rPr>
              <a:t>Taxas anuais de expansão nominal, 8,14%                    real, 3,89%</a:t>
            </a:r>
          </a:p>
        </p:txBody>
      </p:sp>
    </p:spTree>
    <p:extLst>
      <p:ext uri="{BB962C8B-B14F-4D97-AF65-F5344CB8AC3E}">
        <p14:creationId xmlns:p14="http://schemas.microsoft.com/office/powerpoint/2010/main" val="3454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5500688"/>
            <a:ext cx="9144000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60772" name="Imagem 4" descr="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/>
          <a:stretch>
            <a:fillRect/>
          </a:stretch>
        </p:blipFill>
        <p:spPr bwMode="auto">
          <a:xfrm>
            <a:off x="0" y="1090613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-39688"/>
            <a:ext cx="8424862" cy="11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edondar Retângulo em um Canto Diagonal 12"/>
          <p:cNvSpPr/>
          <p:nvPr/>
        </p:nvSpPr>
        <p:spPr>
          <a:xfrm>
            <a:off x="258763" y="5194300"/>
            <a:ext cx="8502650" cy="1465263"/>
          </a:xfrm>
          <a:prstGeom prst="round2Diag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412" name="CaixaDeTexto 4"/>
          <p:cNvSpPr txBox="1">
            <a:spLocks noChangeArrowheads="1"/>
          </p:cNvSpPr>
          <p:nvPr/>
        </p:nvSpPr>
        <p:spPr bwMode="auto">
          <a:xfrm>
            <a:off x="763588" y="5572125"/>
            <a:ext cx="7673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“Quando o mar estava calmo, todos os navios se distinção</a:t>
            </a:r>
          </a:p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mostravam competência... flutuando!”</a:t>
            </a:r>
          </a:p>
          <a:p>
            <a:pPr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                                                                           </a:t>
            </a:r>
            <a:r>
              <a:rPr lang="pt-BR" sz="1400" i="1" smtClean="0">
                <a:solidFill>
                  <a:srgbClr val="000000"/>
                </a:solidFill>
                <a:cs typeface="Arial" pitchFamily="34" charset="0"/>
              </a:rPr>
              <a:t>SHAKESPEARE</a:t>
            </a:r>
            <a:endParaRPr lang="pt-BR" sz="2000" i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07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638675"/>
            <a:ext cx="3908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16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Imagem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21920" y="-55146"/>
            <a:ext cx="9387840" cy="69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CaixaDeTexto 2"/>
          <p:cNvSpPr txBox="1">
            <a:spLocks noChangeArrowheads="1"/>
          </p:cNvSpPr>
          <p:nvPr/>
        </p:nvSpPr>
        <p:spPr bwMode="gray">
          <a:xfrm>
            <a:off x="5132663" y="416503"/>
            <a:ext cx="3327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 spc="-1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HIPERCOMPETIÇÃO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706552" y="2097405"/>
            <a:ext cx="47995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smtClean="0">
                <a:solidFill>
                  <a:srgbClr val="000000"/>
                </a:solidFill>
                <a:cs typeface="Arial" pitchFamily="34" charset="0"/>
              </a:rPr>
              <a:t>Velocidade da Taxa de Disseminação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de Inovações Tecnológicas (em número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de anos necessários para </a:t>
            </a:r>
            <a:r>
              <a:rPr lang="pt-BR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atingir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rgbClr val="000000"/>
                </a:solidFill>
                <a:cs typeface="Arial" pitchFamily="34" charset="0"/>
              </a:rPr>
              <a:t>50 milhões de usuários)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044650" y="1552321"/>
            <a:ext cx="2235618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326947" y="1178415"/>
            <a:ext cx="2082064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469055" y="1187287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VELOCIDADE 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6250747" y="1558386"/>
            <a:ext cx="1981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DA INOVAÇÃO</a:t>
            </a:r>
          </a:p>
        </p:txBody>
      </p:sp>
    </p:spTree>
    <p:extLst>
      <p:ext uri="{BB962C8B-B14F-4D97-AF65-F5344CB8AC3E}">
        <p14:creationId xmlns:p14="http://schemas.microsoft.com/office/powerpoint/2010/main" val="21423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Imagem 2" descr="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919912" y="2051685"/>
            <a:ext cx="47995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chemeClr val="bg1"/>
                </a:solidFill>
                <a:cs typeface="Arial" pitchFamily="34" charset="0"/>
              </a:rPr>
              <a:t>Nunca um notebook, celular,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chemeClr val="bg1"/>
                </a:solidFill>
                <a:cs typeface="Arial" pitchFamily="34" charset="0"/>
              </a:rPr>
              <a:t>televisão, carro, passagem aérea,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chemeClr val="bg1"/>
                </a:solidFill>
                <a:cs typeface="Arial" pitchFamily="34" charset="0"/>
              </a:rPr>
              <a:t>hotel, mp3 player, casa,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smtClean="0">
                <a:solidFill>
                  <a:schemeClr val="bg1"/>
                </a:solidFill>
                <a:cs typeface="Arial" pitchFamily="34" charset="0"/>
              </a:rPr>
              <a:t>custou tão barato como agora.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91536" y="4267200"/>
            <a:ext cx="6299886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0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NÓS VIVEMOS </a:t>
            </a:r>
            <a:r>
              <a:rPr lang="pt-BR" sz="2800" b="1" spc="-100" smtClean="0">
                <a:solidFill>
                  <a:srgbClr val="CA2B28"/>
                </a:solidFill>
                <a:latin typeface="+mj-lt"/>
                <a:ea typeface="Tahoma" pitchFamily="34" charset="0"/>
                <a:cs typeface="Tahoma" pitchFamily="34" charset="0"/>
              </a:rPr>
              <a:t>NA 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spc="-100" smtClean="0">
                <a:solidFill>
                  <a:srgbClr val="CA2B28"/>
                </a:solidFill>
                <a:latin typeface="+mj-lt"/>
                <a:ea typeface="Tahoma" pitchFamily="34" charset="0"/>
                <a:cs typeface="Tahoma" pitchFamily="34" charset="0"/>
              </a:rPr>
              <a:t>ERA DO CONSUMIDOR.</a:t>
            </a:r>
          </a:p>
        </p:txBody>
      </p:sp>
      <p:pic>
        <p:nvPicPr>
          <p:cNvPr id="7" name="Imagem 6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738563"/>
            <a:ext cx="46863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7626" y="0"/>
            <a:ext cx="92392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91317" y="1868805"/>
            <a:ext cx="830602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cs typeface="Arial" pitchFamily="34" charset="0"/>
              </a:rPr>
              <a:t>Desregulamentação/globalização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cs typeface="Arial" pitchFamily="34" charset="0"/>
              </a:rPr>
              <a:t>Aceleração do surgimento de novos produtos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cs typeface="Arial" pitchFamily="34" charset="0"/>
              </a:rPr>
              <a:t>Riscos e custos crescentes das tecnologias/P&amp;D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cs typeface="Arial" pitchFamily="34" charset="0"/>
              </a:rPr>
              <a:t>Novas tecnologias de informação e</a:t>
            </a:r>
          </a:p>
          <a:p>
            <a:pPr algn="r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cs typeface="Arial" pitchFamily="34" charset="0"/>
              </a:rPr>
              <a:t>comunicação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797186" y="1399921"/>
            <a:ext cx="2806986" cy="3900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17116" y="1408295"/>
            <a:ext cx="512722" cy="362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12924" y="141716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0000"/>
                </a:solidFill>
                <a:cs typeface="Arial" pitchFamily="34" charset="0"/>
              </a:rPr>
              <a:t>A</a:t>
            </a:r>
            <a:endParaRPr lang="pt-BR" sz="2000" dirty="0"/>
          </a:p>
        </p:txBody>
      </p:sp>
      <p:sp>
        <p:nvSpPr>
          <p:cNvPr id="14" name="Retângulo 13"/>
          <p:cNvSpPr/>
          <p:nvPr/>
        </p:nvSpPr>
        <p:spPr>
          <a:xfrm>
            <a:off x="5930795" y="1405986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mtClean="0">
                <a:solidFill>
                  <a:schemeClr val="bg1"/>
                </a:solidFill>
              </a:rPr>
              <a:t>HIPERCOMPETIÇÃO</a:t>
            </a:r>
            <a:endParaRPr lang="pt-B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damasceno\Desktop\PAEX LOBÃO\Arquivo Fonte\apresentação\imgs\fundo on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349396" y="1180248"/>
            <a:ext cx="8345715" cy="4422531"/>
          </a:xfrm>
          <a:prstGeom prst="roundRect">
            <a:avLst>
              <a:gd name="adj" fmla="val 87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827555" y="1779096"/>
            <a:ext cx="4406597" cy="3581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 desindustrialização é um processo de alteração social e econômica provocado pela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eliminação ou diminuição da capacidade industrial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ou atividade em um país/região, sobremaneira, a indústria pesada ou transformadora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 dos primeiros motivos é a queda de lucro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É um processo positivo quando sinaliza a maturidade da economia e, negativo, enquanto mau desempenho econômico.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9869" y="812760"/>
            <a:ext cx="2840669" cy="36256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51977" y="796580"/>
            <a:ext cx="2683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cap="all">
                <a:solidFill>
                  <a:prstClr val="white"/>
                </a:solidFill>
              </a:rPr>
              <a:t>Desindustrialização</a:t>
            </a:r>
            <a:endParaRPr lang="pt-BR" sz="2000" dirty="0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38" y="3458095"/>
            <a:ext cx="3156774" cy="2751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48203" y="1216352"/>
            <a:ext cx="4000000" cy="2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1203</Words>
  <Application>Microsoft Office PowerPoint</Application>
  <PresentationFormat>Apresentação na tela (4:3)</PresentationFormat>
  <Paragraphs>195</Paragraphs>
  <Slides>23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Tema do Office</vt:lpstr>
      <vt:lpstr>11_Tema do Office</vt:lpstr>
      <vt:lpstr>8_Tema do Office</vt:lpstr>
      <vt:lpstr>9_Tema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INDUSTRIAL MÉDIA MÓVEL 12 MESES - (ÍNDICE: MÉDIA 2002 = 100) Período: Jan 1998-Dez 2011 </vt:lpstr>
      <vt:lpstr>Principais entraves ao desenvolvimento da indústria de transformação no país estão relacionadas ao “custo Brasil”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CRIANDO BASES PARA O FUTURO</dc:title>
  <dc:creator>Lobao</dc:creator>
  <cp:lastModifiedBy>TV-one-ppt</cp:lastModifiedBy>
  <cp:revision>306</cp:revision>
  <dcterms:created xsi:type="dcterms:W3CDTF">2012-05-11T11:40:33Z</dcterms:created>
  <dcterms:modified xsi:type="dcterms:W3CDTF">2016-03-26T09:44:15Z</dcterms:modified>
</cp:coreProperties>
</file>