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112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BB2A-EAFD-4CB3-A1E6-D07393C5BE9A}" type="datetimeFigureOut">
              <a:rPr lang="pt-BR" smtClean="0"/>
              <a:t>10/10/2017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D48A4-A6D0-4000-A0CF-CCB7AE5CBD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56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BB2A-EAFD-4CB3-A1E6-D07393C5BE9A}" type="datetimeFigureOut">
              <a:rPr lang="pt-BR" smtClean="0"/>
              <a:t>10/10/2017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D48A4-A6D0-4000-A0CF-CCB7AE5CBD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5268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BB2A-EAFD-4CB3-A1E6-D07393C5BE9A}" type="datetimeFigureOut">
              <a:rPr lang="pt-BR" smtClean="0"/>
              <a:t>10/10/2017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D48A4-A6D0-4000-A0CF-CCB7AE5CBD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4051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BB2A-EAFD-4CB3-A1E6-D07393C5BE9A}" type="datetimeFigureOut">
              <a:rPr lang="pt-BR" smtClean="0"/>
              <a:t>10/10/2017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D48A4-A6D0-4000-A0CF-CCB7AE5CBD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8979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BB2A-EAFD-4CB3-A1E6-D07393C5BE9A}" type="datetimeFigureOut">
              <a:rPr lang="pt-BR" smtClean="0"/>
              <a:t>10/10/2017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D48A4-A6D0-4000-A0CF-CCB7AE5CBD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474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BB2A-EAFD-4CB3-A1E6-D07393C5BE9A}" type="datetimeFigureOut">
              <a:rPr lang="pt-BR" smtClean="0"/>
              <a:t>10/10/2017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D48A4-A6D0-4000-A0CF-CCB7AE5CBD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8058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BB2A-EAFD-4CB3-A1E6-D07393C5BE9A}" type="datetimeFigureOut">
              <a:rPr lang="pt-BR" smtClean="0"/>
              <a:t>10/10/2017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D48A4-A6D0-4000-A0CF-CCB7AE5CBD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9452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BB2A-EAFD-4CB3-A1E6-D07393C5BE9A}" type="datetimeFigureOut">
              <a:rPr lang="pt-BR" smtClean="0"/>
              <a:t>10/10/2017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D48A4-A6D0-4000-A0CF-CCB7AE5CBD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13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BB2A-EAFD-4CB3-A1E6-D07393C5BE9A}" type="datetimeFigureOut">
              <a:rPr lang="pt-BR" smtClean="0"/>
              <a:t>10/10/2017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D48A4-A6D0-4000-A0CF-CCB7AE5CBD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6462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BB2A-EAFD-4CB3-A1E6-D07393C5BE9A}" type="datetimeFigureOut">
              <a:rPr lang="pt-BR" smtClean="0"/>
              <a:t>10/10/2017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D48A4-A6D0-4000-A0CF-CCB7AE5CBD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5061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BB2A-EAFD-4CB3-A1E6-D07393C5BE9A}" type="datetimeFigureOut">
              <a:rPr lang="pt-BR" smtClean="0"/>
              <a:t>10/10/2017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D48A4-A6D0-4000-A0CF-CCB7AE5CBD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982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ABB2A-EAFD-4CB3-A1E6-D07393C5BE9A}" type="datetimeFigureOut">
              <a:rPr lang="pt-BR" smtClean="0"/>
              <a:t>10/10/2017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D48A4-A6D0-4000-A0CF-CCB7AE5CBD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458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14" t="23734" r="5999" b="35456"/>
          <a:stretch/>
        </p:blipFill>
        <p:spPr>
          <a:xfrm>
            <a:off x="5238206" y="261258"/>
            <a:ext cx="3728373" cy="320527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56" t="74847" r="11572"/>
          <a:stretch/>
        </p:blipFill>
        <p:spPr>
          <a:xfrm>
            <a:off x="5399010" y="4790974"/>
            <a:ext cx="3406763" cy="1919279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42618"/>
          <a:stretch/>
        </p:blipFill>
        <p:spPr>
          <a:xfrm>
            <a:off x="-8795" y="-14982"/>
            <a:ext cx="5247001" cy="6872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30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571" b="35792"/>
          <a:stretch/>
        </p:blipFill>
        <p:spPr>
          <a:xfrm>
            <a:off x="0" y="0"/>
            <a:ext cx="4153989" cy="4153989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3317966" y="1084217"/>
            <a:ext cx="1567543" cy="30044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773" y="2555812"/>
            <a:ext cx="7950101" cy="2292295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367317" y="5622876"/>
            <a:ext cx="8617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Câmara de Desenvolvimento da Micro e Pequena Indústria da FIESC</a:t>
            </a:r>
          </a:p>
        </p:txBody>
      </p:sp>
    </p:spTree>
    <p:extLst>
      <p:ext uri="{BB962C8B-B14F-4D97-AF65-F5344CB8AC3E}">
        <p14:creationId xmlns:p14="http://schemas.microsoft.com/office/powerpoint/2010/main" val="334878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571" b="35792"/>
          <a:stretch/>
        </p:blipFill>
        <p:spPr>
          <a:xfrm>
            <a:off x="0" y="0"/>
            <a:ext cx="4153989" cy="4153989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3317966" y="1084217"/>
            <a:ext cx="1567543" cy="30044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3094903" y="1155376"/>
            <a:ext cx="58980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bg2">
                    <a:lumMod val="25000"/>
                  </a:schemeClr>
                </a:solidFill>
              </a:rPr>
              <a:t>1. Financiamento e Crédito</a:t>
            </a:r>
            <a:endParaRPr lang="pt-BR" sz="40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212115" y="2368628"/>
            <a:ext cx="843860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t-BR" sz="2400" b="1" dirty="0" smtClean="0">
                <a:solidFill>
                  <a:schemeClr val="bg2">
                    <a:lumMod val="25000"/>
                  </a:schemeClr>
                </a:solidFill>
              </a:rPr>
              <a:t>1) Criar </a:t>
            </a:r>
            <a:r>
              <a:rPr lang="pt-BR" sz="2400" b="1" dirty="0">
                <a:solidFill>
                  <a:schemeClr val="bg2">
                    <a:lumMod val="25000"/>
                  </a:schemeClr>
                </a:solidFill>
              </a:rPr>
              <a:t>taxas diferenciadas e favorecidas para as Micro e Pequenas </a:t>
            </a:r>
            <a:r>
              <a:rPr lang="pt-BR" sz="2400" b="1" dirty="0" smtClean="0">
                <a:solidFill>
                  <a:schemeClr val="bg2">
                    <a:lumMod val="25000"/>
                  </a:schemeClr>
                </a:solidFill>
              </a:rPr>
              <a:t>Indústrias </a:t>
            </a:r>
            <a:r>
              <a:rPr lang="pt-BR" sz="2400" b="1" dirty="0">
                <a:solidFill>
                  <a:schemeClr val="bg2">
                    <a:lumMod val="25000"/>
                  </a:schemeClr>
                </a:solidFill>
              </a:rPr>
              <a:t>e para o Empreendedor Individual</a:t>
            </a:r>
            <a:r>
              <a:rPr lang="pt-BR" sz="2400" b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457200" indent="-457200" fontAlgn="base">
              <a:buAutoNum type="arabicParenR"/>
            </a:pPr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fontAlgn="base"/>
            <a:r>
              <a:rPr lang="pt-BR" sz="2400" b="1" dirty="0" smtClean="0">
                <a:solidFill>
                  <a:schemeClr val="bg2">
                    <a:lumMod val="25000"/>
                  </a:schemeClr>
                </a:solidFill>
              </a:rPr>
              <a:t>2) </a:t>
            </a:r>
            <a:r>
              <a:rPr lang="pt-BR" sz="2400" b="1" dirty="0">
                <a:solidFill>
                  <a:schemeClr val="bg2">
                    <a:lumMod val="25000"/>
                  </a:schemeClr>
                </a:solidFill>
              </a:rPr>
              <a:t>Facilitar o acesso ao crédito às </a:t>
            </a:r>
            <a:r>
              <a:rPr lang="pt-BR" sz="2400" b="1" dirty="0" smtClean="0">
                <a:solidFill>
                  <a:schemeClr val="bg2">
                    <a:lumMod val="25000"/>
                  </a:schemeClr>
                </a:solidFill>
              </a:rPr>
              <a:t>MPEs </a:t>
            </a:r>
            <a:r>
              <a:rPr lang="pt-BR" sz="2400" b="1" dirty="0">
                <a:solidFill>
                  <a:schemeClr val="bg2">
                    <a:lumMod val="25000"/>
                  </a:schemeClr>
                </a:solidFill>
              </a:rPr>
              <a:t>por meio da regulamentação das sociedades garantidoras </a:t>
            </a:r>
            <a:r>
              <a:rPr lang="pt-BR" sz="2400" b="1" dirty="0" smtClean="0">
                <a:solidFill>
                  <a:schemeClr val="bg2">
                    <a:lumMod val="25000"/>
                  </a:schemeClr>
                </a:solidFill>
              </a:rPr>
              <a:t>de crédito e </a:t>
            </a:r>
            <a:r>
              <a:rPr lang="pt-BR" sz="2400" b="1" dirty="0">
                <a:solidFill>
                  <a:schemeClr val="bg2">
                    <a:lumMod val="25000"/>
                  </a:schemeClr>
                </a:solidFill>
              </a:rPr>
              <a:t>ampliação dos fundos garantidores</a:t>
            </a:r>
            <a:r>
              <a:rPr lang="pt-BR" sz="2400" b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fontAlgn="base"/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fontAlgn="base"/>
            <a:r>
              <a:rPr lang="pt-BR" sz="2400" b="1" dirty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pt-BR" sz="2400" b="1" dirty="0" smtClean="0">
                <a:solidFill>
                  <a:schemeClr val="bg2">
                    <a:lumMod val="25000"/>
                  </a:schemeClr>
                </a:solidFill>
              </a:rPr>
              <a:t>) </a:t>
            </a:r>
            <a:r>
              <a:rPr lang="pt-BR" sz="2400" b="1" dirty="0">
                <a:solidFill>
                  <a:schemeClr val="bg2">
                    <a:lumMod val="25000"/>
                  </a:schemeClr>
                </a:solidFill>
              </a:rPr>
              <a:t>Simplificar e facilitar os procedimentos administrativos no acesso aos recursos destinados à inovação.</a:t>
            </a:r>
          </a:p>
          <a:p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88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571" b="35792"/>
          <a:stretch/>
        </p:blipFill>
        <p:spPr>
          <a:xfrm>
            <a:off x="0" y="0"/>
            <a:ext cx="4153989" cy="4153989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3317966" y="1084217"/>
            <a:ext cx="1567543" cy="30044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3472190" y="975869"/>
            <a:ext cx="50343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bg2">
                    <a:lumMod val="25000"/>
                  </a:schemeClr>
                </a:solidFill>
              </a:rPr>
              <a:t>2. Aspectos Tributários</a:t>
            </a:r>
            <a:endParaRPr lang="pt-BR" sz="40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139147" y="1243394"/>
            <a:ext cx="803215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pt-B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pt-BR" sz="1000" b="1" dirty="0">
              <a:solidFill>
                <a:schemeClr val="bg2">
                  <a:lumMod val="25000"/>
                </a:schemeClr>
              </a:solidFill>
            </a:endParaRPr>
          </a:p>
          <a:p>
            <a:pPr fontAlgn="base"/>
            <a:r>
              <a:rPr lang="pt-BR" sz="2400" b="1" dirty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pt-BR" sz="2400" b="1" dirty="0" smtClean="0">
                <a:solidFill>
                  <a:schemeClr val="bg2">
                    <a:lumMod val="25000"/>
                  </a:schemeClr>
                </a:solidFill>
              </a:rPr>
              <a:t>) </a:t>
            </a:r>
            <a:r>
              <a:rPr lang="pt-BR" sz="2400" b="1" dirty="0">
                <a:solidFill>
                  <a:schemeClr val="bg2">
                    <a:lumMod val="25000"/>
                  </a:schemeClr>
                </a:solidFill>
              </a:rPr>
              <a:t>Simplificar o processo de arrecadação e redução da carga tributária</a:t>
            </a:r>
            <a:r>
              <a:rPr lang="pt-BR" sz="2400" b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fontAlgn="base"/>
            <a:endParaRPr lang="pt-BR" sz="1000" b="1" dirty="0">
              <a:solidFill>
                <a:schemeClr val="bg2">
                  <a:lumMod val="25000"/>
                </a:schemeClr>
              </a:solidFill>
            </a:endParaRPr>
          </a:p>
          <a:p>
            <a:pPr fontAlgn="base"/>
            <a:r>
              <a:rPr lang="pt-BR" sz="2400" b="1" dirty="0">
                <a:solidFill>
                  <a:schemeClr val="bg2">
                    <a:lumMod val="25000"/>
                  </a:schemeClr>
                </a:solidFill>
              </a:rPr>
              <a:t>5</a:t>
            </a:r>
            <a:r>
              <a:rPr lang="pt-BR" sz="2400" b="1" dirty="0" smtClean="0">
                <a:solidFill>
                  <a:schemeClr val="bg2">
                    <a:lumMod val="25000"/>
                  </a:schemeClr>
                </a:solidFill>
              </a:rPr>
              <a:t>) Criar </a:t>
            </a:r>
            <a:r>
              <a:rPr lang="pt-BR" sz="2400" b="1" dirty="0">
                <a:solidFill>
                  <a:schemeClr val="bg2">
                    <a:lumMod val="25000"/>
                  </a:schemeClr>
                </a:solidFill>
              </a:rPr>
              <a:t>o Programa de Recuperação Fiscal para as empresas optantes pelo Simples </a:t>
            </a:r>
            <a:r>
              <a:rPr lang="pt-BR" sz="2400" b="1" dirty="0" smtClean="0">
                <a:solidFill>
                  <a:schemeClr val="bg2">
                    <a:lumMod val="25000"/>
                  </a:schemeClr>
                </a:solidFill>
              </a:rPr>
              <a:t>Nacional, com ampliação de prazo dos débitos e redução de juros, multas e encargos legais. </a:t>
            </a:r>
          </a:p>
          <a:p>
            <a:pPr fontAlgn="base"/>
            <a:endParaRPr lang="pt-BR" sz="1000" b="1" dirty="0">
              <a:solidFill>
                <a:schemeClr val="bg2">
                  <a:lumMod val="25000"/>
                </a:schemeClr>
              </a:solidFill>
            </a:endParaRPr>
          </a:p>
          <a:p>
            <a:pPr fontAlgn="base"/>
            <a:r>
              <a:rPr lang="pt-BR" sz="2400" b="1" dirty="0">
                <a:solidFill>
                  <a:schemeClr val="bg2">
                    <a:lumMod val="25000"/>
                  </a:schemeClr>
                </a:solidFill>
              </a:rPr>
              <a:t>6</a:t>
            </a:r>
            <a:r>
              <a:rPr lang="pt-BR" sz="2400" b="1" dirty="0" smtClean="0">
                <a:solidFill>
                  <a:schemeClr val="bg2">
                    <a:lumMod val="25000"/>
                  </a:schemeClr>
                </a:solidFill>
              </a:rPr>
              <a:t>) </a:t>
            </a:r>
            <a:r>
              <a:rPr lang="pt-BR" sz="2400" b="1" dirty="0">
                <a:solidFill>
                  <a:schemeClr val="bg2">
                    <a:lumMod val="25000"/>
                  </a:schemeClr>
                </a:solidFill>
              </a:rPr>
              <a:t>Tornar o </a:t>
            </a:r>
            <a:r>
              <a:rPr lang="pt-BR" sz="2400" b="1" dirty="0" smtClean="0">
                <a:solidFill>
                  <a:schemeClr val="bg2">
                    <a:lumMod val="25000"/>
                  </a:schemeClr>
                </a:solidFill>
              </a:rPr>
              <a:t>Simples Nacional </a:t>
            </a:r>
            <a:r>
              <a:rPr lang="pt-BR" sz="2400" b="1" dirty="0">
                <a:solidFill>
                  <a:schemeClr val="bg2">
                    <a:lumMod val="25000"/>
                  </a:schemeClr>
                </a:solidFill>
              </a:rPr>
              <a:t>como parte integrante do regime geral tributário, inclusive para fins de contabilidade pública, e não podendo ser considerado gasto tributário ou benefício </a:t>
            </a:r>
            <a:r>
              <a:rPr lang="pt-BR" sz="2400" b="1" dirty="0" smtClean="0">
                <a:solidFill>
                  <a:schemeClr val="bg2">
                    <a:lumMod val="25000"/>
                  </a:schemeClr>
                </a:solidFill>
              </a:rPr>
              <a:t>fiscal.</a:t>
            </a:r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90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571" b="35792"/>
          <a:stretch/>
        </p:blipFill>
        <p:spPr>
          <a:xfrm>
            <a:off x="0" y="0"/>
            <a:ext cx="4153989" cy="4153989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3317966" y="1084217"/>
            <a:ext cx="1567543" cy="30044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1794854" y="2223965"/>
            <a:ext cx="61813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bg2">
                    <a:lumMod val="25000"/>
                  </a:schemeClr>
                </a:solidFill>
              </a:rPr>
              <a:t>3. Modernização Trabalhista</a:t>
            </a:r>
            <a:endParaRPr lang="pt-BR" sz="40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91911" y="3764298"/>
            <a:ext cx="79871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t-BR" sz="2400" b="1" dirty="0" smtClean="0">
                <a:solidFill>
                  <a:schemeClr val="bg2">
                    <a:lumMod val="25000"/>
                  </a:schemeClr>
                </a:solidFill>
              </a:rPr>
              <a:t>07) </a:t>
            </a:r>
            <a:r>
              <a:rPr lang="pt-BR" sz="2400" b="1" dirty="0">
                <a:solidFill>
                  <a:schemeClr val="bg2">
                    <a:lumMod val="25000"/>
                  </a:schemeClr>
                </a:solidFill>
              </a:rPr>
              <a:t>Criar o Simples Trabalhista, que confira unificação/redução de encargos sociais e simplificação das obrigações acessórias</a:t>
            </a:r>
            <a:r>
              <a:rPr lang="pt-BR" sz="2400" b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fontAlgn="base"/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fontAlgn="base"/>
            <a:r>
              <a:rPr lang="pt-BR" sz="2400" b="1" dirty="0" smtClean="0">
                <a:solidFill>
                  <a:schemeClr val="bg2">
                    <a:lumMod val="25000"/>
                  </a:schemeClr>
                </a:solidFill>
              </a:rPr>
              <a:t>08) Fim da multa dos 10% do FGTS (art</a:t>
            </a:r>
            <a:r>
              <a:rPr lang="pt-BR" sz="2400" b="1" dirty="0">
                <a:solidFill>
                  <a:schemeClr val="bg2">
                    <a:lumMod val="25000"/>
                  </a:schemeClr>
                </a:solidFill>
              </a:rPr>
              <a:t>. 1º, da LC </a:t>
            </a:r>
            <a:r>
              <a:rPr lang="pt-BR" sz="2400" b="1" dirty="0" smtClean="0">
                <a:solidFill>
                  <a:schemeClr val="bg2">
                    <a:lumMod val="25000"/>
                  </a:schemeClr>
                </a:solidFill>
              </a:rPr>
              <a:t>110/2001).</a:t>
            </a:r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89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571" b="35792"/>
          <a:stretch/>
        </p:blipFill>
        <p:spPr>
          <a:xfrm>
            <a:off x="0" y="0"/>
            <a:ext cx="4153989" cy="4153989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3317966" y="1084217"/>
            <a:ext cx="1567543" cy="30044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2662374" y="1108493"/>
            <a:ext cx="61677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bg2">
                    <a:lumMod val="25000"/>
                  </a:schemeClr>
                </a:solidFill>
              </a:rPr>
              <a:t>4. Aspectos Gerais da Lei Geral das MPEs</a:t>
            </a:r>
            <a:endParaRPr lang="pt-BR" sz="40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122244" y="2548143"/>
            <a:ext cx="75713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t-BR" sz="2400" b="1" dirty="0" smtClean="0">
                <a:solidFill>
                  <a:schemeClr val="bg2">
                    <a:lumMod val="25000"/>
                  </a:schemeClr>
                </a:solidFill>
              </a:rPr>
              <a:t>09) </a:t>
            </a:r>
            <a:r>
              <a:rPr lang="pt-BR" sz="2400" b="1" dirty="0">
                <a:solidFill>
                  <a:schemeClr val="bg2">
                    <a:lumMod val="25000"/>
                  </a:schemeClr>
                </a:solidFill>
              </a:rPr>
              <a:t>Cumprir a legislação referente as compras </a:t>
            </a:r>
            <a:endParaRPr lang="pt-B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fontAlgn="base"/>
            <a:r>
              <a:rPr lang="pt-BR" sz="2400" b="1" dirty="0" smtClean="0">
                <a:solidFill>
                  <a:schemeClr val="bg2">
                    <a:lumMod val="25000"/>
                  </a:schemeClr>
                </a:solidFill>
              </a:rPr>
              <a:t>governamentais.</a:t>
            </a:r>
          </a:p>
          <a:p>
            <a:pPr fontAlgn="base"/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fontAlgn="base"/>
            <a:r>
              <a:rPr lang="pt-BR" sz="2400" b="1" dirty="0" smtClean="0">
                <a:solidFill>
                  <a:schemeClr val="bg2">
                    <a:lumMod val="25000"/>
                  </a:schemeClr>
                </a:solidFill>
              </a:rPr>
              <a:t>10) </a:t>
            </a:r>
            <a:r>
              <a:rPr lang="pt-BR" sz="2400" b="1" dirty="0">
                <a:solidFill>
                  <a:schemeClr val="bg2">
                    <a:lumMod val="25000"/>
                  </a:schemeClr>
                </a:solidFill>
              </a:rPr>
              <a:t>Aplicar 20% dos recursos destinados para o desenvolvimento da inovação nas MPEs, conforme o artigo 65, da LC 123/06</a:t>
            </a:r>
            <a:r>
              <a:rPr lang="pt-BR" sz="2400" b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fontAlgn="base"/>
            <a:endParaRPr lang="pt-B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fontAlgn="base"/>
            <a:r>
              <a:rPr lang="pt-BR" sz="2400" b="1" dirty="0" smtClean="0">
                <a:solidFill>
                  <a:schemeClr val="bg2">
                    <a:lumMod val="25000"/>
                  </a:schemeClr>
                </a:solidFill>
              </a:rPr>
              <a:t>11) </a:t>
            </a:r>
            <a:r>
              <a:rPr lang="pt-BR" sz="2400" b="1" dirty="0">
                <a:solidFill>
                  <a:schemeClr val="bg2">
                    <a:lumMod val="25000"/>
                  </a:schemeClr>
                </a:solidFill>
              </a:rPr>
              <a:t>Fortalecimento dos Fóruns Estaduais e Federal das </a:t>
            </a:r>
            <a:r>
              <a:rPr lang="pt-BR" sz="2400" b="1" dirty="0" smtClean="0">
                <a:solidFill>
                  <a:schemeClr val="bg2">
                    <a:lumMod val="25000"/>
                  </a:schemeClr>
                </a:solidFill>
              </a:rPr>
              <a:t>MPEs</a:t>
            </a:r>
            <a:r>
              <a:rPr lang="pt-BR" sz="2400" b="1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739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252</Words>
  <Application>Microsoft Office PowerPoint</Application>
  <PresentationFormat>Apresentação no Ecrã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JAISON HENICKA</dc:creator>
  <cp:lastModifiedBy>Bolsistas COPLAC</cp:lastModifiedBy>
  <cp:revision>20</cp:revision>
  <dcterms:created xsi:type="dcterms:W3CDTF">2017-10-05T19:25:31Z</dcterms:created>
  <dcterms:modified xsi:type="dcterms:W3CDTF">2017-10-10T11:02:16Z</dcterms:modified>
</cp:coreProperties>
</file>