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1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04885-66C1-4681-A55A-AD02F5060996}" type="datetimeFigureOut">
              <a:rPr lang="pt-BR" smtClean="0"/>
              <a:t>15/02/2012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3DCDC-B724-4723-B18F-23A0D69E5B2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Helvetica 45 Light" pitchFamily="34" charset="0"/>
              </a:rPr>
              <a:t>1a. </a:t>
            </a:r>
            <a:r>
              <a:rPr lang="en-US" dirty="0" err="1" smtClean="0">
                <a:latin typeface="Helvetica 45 Light" pitchFamily="34" charset="0"/>
              </a:rPr>
              <a:t>Reuniao</a:t>
            </a:r>
            <a:r>
              <a:rPr lang="en-US" dirty="0" smtClean="0">
                <a:latin typeface="Helvetica 45 Light" pitchFamily="34" charset="0"/>
              </a:rPr>
              <a:t> da </a:t>
            </a:r>
            <a:r>
              <a:rPr lang="en-US" dirty="0" err="1" smtClean="0">
                <a:latin typeface="Helvetica 45 Light" pitchFamily="34" charset="0"/>
              </a:rPr>
              <a:t>Câmara</a:t>
            </a:r>
            <a:r>
              <a:rPr lang="en-US" dirty="0" smtClean="0">
                <a:latin typeface="Helvetica 45 Light" pitchFamily="34" charset="0"/>
              </a:rPr>
              <a:t> Textil e </a:t>
            </a:r>
            <a:r>
              <a:rPr lang="en-US" dirty="0" err="1" smtClean="0">
                <a:latin typeface="Helvetica 45 Light" pitchFamily="34" charset="0"/>
              </a:rPr>
              <a:t>Vestuário</a:t>
            </a:r>
            <a:r>
              <a:rPr lang="en-US" dirty="0" smtClean="0">
                <a:latin typeface="Helvetica 45 Light" pitchFamily="34" charset="0"/>
              </a:rPr>
              <a:t> - FIESC</a:t>
            </a:r>
            <a:endParaRPr lang="pt-BR" dirty="0">
              <a:latin typeface="Helvetica 45 Light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latin typeface="Helvetica 45 Light" pitchFamily="34" charset="0"/>
              </a:rPr>
              <a:t>Dados </a:t>
            </a:r>
            <a:r>
              <a:rPr lang="en-US" dirty="0" err="1" smtClean="0">
                <a:latin typeface="Helvetica 45 Light" pitchFamily="34" charset="0"/>
              </a:rPr>
              <a:t>Estatísticos</a:t>
            </a:r>
            <a:endParaRPr lang="pt-BR" dirty="0"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Helvetica 45 Light" pitchFamily="34" charset="0"/>
              </a:rPr>
              <a:t>Grupos</a:t>
            </a:r>
            <a:r>
              <a:rPr lang="en-US" sz="2800" dirty="0" smtClean="0">
                <a:latin typeface="Helvetica 45 Light" pitchFamily="34" charset="0"/>
              </a:rPr>
              <a:t> 60, 62 e 63  </a:t>
            </a:r>
            <a:endParaRPr lang="pt-BR" sz="2800" i="1" dirty="0">
              <a:latin typeface="Helvetica 45 Light" pitchFamily="34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836712"/>
            <a:ext cx="5757446" cy="2952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73689" y="3789040"/>
            <a:ext cx="5634815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Helvetica 45 Light" pitchFamily="34" charset="0"/>
              </a:rPr>
              <a:t>Análise</a:t>
            </a:r>
            <a:r>
              <a:rPr lang="en-US" dirty="0" smtClean="0">
                <a:latin typeface="Helvetica 45 Light" pitchFamily="34" charset="0"/>
              </a:rPr>
              <a:t> do </a:t>
            </a:r>
            <a:r>
              <a:rPr lang="en-US" dirty="0" err="1" smtClean="0">
                <a:latin typeface="Helvetica 45 Light" pitchFamily="34" charset="0"/>
              </a:rPr>
              <a:t>Grupos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Fios</a:t>
            </a:r>
            <a:r>
              <a:rPr lang="en-US" dirty="0" smtClean="0">
                <a:latin typeface="Helvetica 45 Light" pitchFamily="34" charset="0"/>
              </a:rPr>
              <a:t> e </a:t>
            </a:r>
            <a:r>
              <a:rPr lang="en-US" dirty="0" err="1" smtClean="0">
                <a:latin typeface="Helvetica 45 Light" pitchFamily="34" charset="0"/>
              </a:rPr>
              <a:t>Tecidos</a:t>
            </a:r>
            <a:r>
              <a:rPr lang="en-US" dirty="0" smtClean="0">
                <a:latin typeface="Helvetica 45 Light" pitchFamily="34" charset="0"/>
              </a:rPr>
              <a:t> de </a:t>
            </a:r>
            <a:r>
              <a:rPr lang="en-US" dirty="0" err="1" smtClean="0">
                <a:latin typeface="Helvetica 45 Light" pitchFamily="34" charset="0"/>
              </a:rPr>
              <a:t>Algodão</a:t>
            </a:r>
            <a:endParaRPr lang="pt-BR" dirty="0">
              <a:latin typeface="Helvetica 45 Light" pitchFamily="34" charset="0"/>
            </a:endParaRPr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Helvetica 45 Light" pitchFamily="34" charset="0"/>
              </a:rPr>
              <a:t>Fios</a:t>
            </a:r>
            <a:r>
              <a:rPr lang="en-US" sz="2800" dirty="0" smtClean="0">
                <a:latin typeface="Helvetica 45 Light" pitchFamily="34" charset="0"/>
              </a:rPr>
              <a:t> e </a:t>
            </a:r>
            <a:r>
              <a:rPr lang="en-US" sz="2800" dirty="0" err="1" smtClean="0">
                <a:latin typeface="Helvetica 45 Light" pitchFamily="34" charset="0"/>
              </a:rPr>
              <a:t>Tecidos</a:t>
            </a:r>
            <a:r>
              <a:rPr lang="en-US" sz="2800" dirty="0" smtClean="0">
                <a:latin typeface="Helvetica 45 Light" pitchFamily="34" charset="0"/>
              </a:rPr>
              <a:t> </a:t>
            </a:r>
            <a:r>
              <a:rPr lang="en-US" sz="2800" dirty="0" err="1" smtClean="0">
                <a:latin typeface="Helvetica 45 Light" pitchFamily="34" charset="0"/>
              </a:rPr>
              <a:t>em</a:t>
            </a:r>
            <a:r>
              <a:rPr lang="en-US" sz="2800" dirty="0" smtClean="0">
                <a:latin typeface="Helvetica 45 Light" pitchFamily="34" charset="0"/>
              </a:rPr>
              <a:t> </a:t>
            </a:r>
            <a:r>
              <a:rPr lang="en-US" sz="2800" dirty="0" err="1" smtClean="0">
                <a:latin typeface="Helvetica 45 Light" pitchFamily="34" charset="0"/>
              </a:rPr>
              <a:t>Algodão</a:t>
            </a:r>
            <a:endParaRPr lang="pt-BR" sz="2800" i="1" dirty="0">
              <a:latin typeface="Helvetica 45 Light" pitchFamily="34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836713"/>
            <a:ext cx="5976664" cy="306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3742718"/>
            <a:ext cx="6067053" cy="31152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800" dirty="0" smtClean="0">
                <a:latin typeface="Helvetica 45 Light" pitchFamily="34" charset="0"/>
              </a:rPr>
              <a:t>A </a:t>
            </a:r>
            <a:r>
              <a:rPr lang="en-US" sz="2800" dirty="0" err="1" smtClean="0">
                <a:latin typeface="Helvetica 45 Light" pitchFamily="34" charset="0"/>
              </a:rPr>
              <a:t>Industria</a:t>
            </a:r>
            <a:r>
              <a:rPr lang="en-US" sz="2800" dirty="0" smtClean="0">
                <a:latin typeface="Helvetica 45 Light" pitchFamily="34" charset="0"/>
              </a:rPr>
              <a:t> Textil e do </a:t>
            </a:r>
            <a:r>
              <a:rPr lang="en-US" sz="2800" dirty="0" err="1" smtClean="0">
                <a:latin typeface="Helvetica 45 Light" pitchFamily="34" charset="0"/>
              </a:rPr>
              <a:t>Vestuário</a:t>
            </a:r>
            <a:r>
              <a:rPr lang="en-US" sz="2800" dirty="0" smtClean="0">
                <a:latin typeface="Helvetica 45 Light" pitchFamily="34" charset="0"/>
              </a:rPr>
              <a:t> </a:t>
            </a:r>
            <a:r>
              <a:rPr lang="en-US" sz="2800" dirty="0" err="1" smtClean="0">
                <a:latin typeface="Helvetica 45 Light" pitchFamily="34" charset="0"/>
              </a:rPr>
              <a:t>em</a:t>
            </a:r>
            <a:r>
              <a:rPr lang="en-US" sz="2800" dirty="0" smtClean="0">
                <a:latin typeface="Helvetica 45 Light" pitchFamily="34" charset="0"/>
              </a:rPr>
              <a:t> Santa </a:t>
            </a:r>
            <a:r>
              <a:rPr lang="en-US" sz="2800" dirty="0" err="1" smtClean="0">
                <a:latin typeface="Helvetica 45 Light" pitchFamily="34" charset="0"/>
              </a:rPr>
              <a:t>Catarina</a:t>
            </a:r>
            <a:endParaRPr lang="pt-BR" sz="2800" dirty="0">
              <a:latin typeface="Helvetica 45 Light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Emprega</a:t>
            </a:r>
            <a:r>
              <a:rPr lang="en-US" sz="2400" dirty="0" smtClean="0">
                <a:latin typeface="Helvetica 45 Light" pitchFamily="34" charset="0"/>
              </a:rPr>
              <a:t> 170.000 </a:t>
            </a:r>
            <a:r>
              <a:rPr lang="en-US" sz="2400" dirty="0" err="1" smtClean="0">
                <a:latin typeface="Helvetica 45 Light" pitchFamily="34" charset="0"/>
              </a:rPr>
              <a:t>pessoas</a:t>
            </a:r>
            <a:r>
              <a:rPr lang="en-US" sz="2400" dirty="0" smtClean="0">
                <a:latin typeface="Helvetica 45 Light" pitchFamily="34" charset="0"/>
              </a:rPr>
              <a:t>,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latin typeface="Helvetica 45 Light" pitchFamily="34" charset="0"/>
              </a:rPr>
              <a:t> </a:t>
            </a:r>
            <a:r>
              <a:rPr lang="en-US" sz="2400" dirty="0" smtClean="0">
                <a:latin typeface="Helvetica 45 Light" pitchFamily="34" charset="0"/>
              </a:rPr>
              <a:t>9.264 </a:t>
            </a:r>
            <a:r>
              <a:rPr lang="en-US" sz="2400" dirty="0" err="1" smtClean="0">
                <a:latin typeface="Helvetica 45 Light" pitchFamily="34" charset="0"/>
              </a:rPr>
              <a:t>estabelecimentos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espalhados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por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todo</a:t>
            </a:r>
            <a:r>
              <a:rPr lang="en-US" sz="2400" dirty="0" smtClean="0">
                <a:latin typeface="Helvetica 45 Light" pitchFamily="34" charset="0"/>
              </a:rPr>
              <a:t> o </a:t>
            </a:r>
            <a:r>
              <a:rPr lang="en-US" sz="2400" dirty="0" err="1" smtClean="0">
                <a:latin typeface="Helvetica 45 Light" pitchFamily="34" charset="0"/>
              </a:rPr>
              <a:t>estado</a:t>
            </a:r>
            <a:r>
              <a:rPr lang="en-US" sz="2400" dirty="0" smtClean="0">
                <a:latin typeface="Helvetica 45 Light" pitchFamily="34" charset="0"/>
              </a:rPr>
              <a:t>,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Somos</a:t>
            </a:r>
            <a:r>
              <a:rPr lang="en-US" sz="2400" dirty="0" smtClean="0">
                <a:latin typeface="Helvetica 45 Light" pitchFamily="34" charset="0"/>
              </a:rPr>
              <a:t> o 2o. polo </a:t>
            </a:r>
            <a:r>
              <a:rPr lang="en-US" sz="2400" dirty="0" err="1" smtClean="0">
                <a:latin typeface="Helvetica 45 Light" pitchFamily="34" charset="0"/>
              </a:rPr>
              <a:t>Têxtil</a:t>
            </a:r>
            <a:r>
              <a:rPr lang="en-US" sz="2400" dirty="0" smtClean="0">
                <a:latin typeface="Helvetica 45 Light" pitchFamily="34" charset="0"/>
              </a:rPr>
              <a:t> e </a:t>
            </a:r>
            <a:r>
              <a:rPr lang="en-US" sz="2400" dirty="0" err="1" smtClean="0">
                <a:latin typeface="Helvetica 45 Light" pitchFamily="34" charset="0"/>
              </a:rPr>
              <a:t>Vestuario</a:t>
            </a:r>
            <a:r>
              <a:rPr lang="en-US" sz="2400" dirty="0" smtClean="0">
                <a:latin typeface="Helvetica 45 Light" pitchFamily="34" charset="0"/>
              </a:rPr>
              <a:t> do </a:t>
            </a:r>
            <a:r>
              <a:rPr lang="en-US" sz="2400" dirty="0" err="1" smtClean="0">
                <a:latin typeface="Helvetica 45 Light" pitchFamily="34" charset="0"/>
              </a:rPr>
              <a:t>Brasil</a:t>
            </a:r>
            <a:r>
              <a:rPr lang="en-US" sz="2400" dirty="0" smtClean="0">
                <a:latin typeface="Helvetica 45 Light" pitchFamily="34" charset="0"/>
              </a:rPr>
              <a:t>,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Helvetica 45 Light" pitchFamily="34" charset="0"/>
              </a:rPr>
              <a:t> Vale do </a:t>
            </a:r>
            <a:r>
              <a:rPr lang="en-US" sz="2400" dirty="0" err="1" smtClean="0">
                <a:latin typeface="Helvetica 45 Light" pitchFamily="34" charset="0"/>
              </a:rPr>
              <a:t>Itajaí</a:t>
            </a:r>
            <a:r>
              <a:rPr lang="en-US" sz="2400" dirty="0" smtClean="0">
                <a:latin typeface="Helvetica 45 Light" pitchFamily="34" charset="0"/>
              </a:rPr>
              <a:t> – </a:t>
            </a:r>
            <a:r>
              <a:rPr lang="en-US" sz="2400" dirty="0" err="1" smtClean="0">
                <a:latin typeface="Helvetica 45 Light" pitchFamily="34" charset="0"/>
              </a:rPr>
              <a:t>concentração</a:t>
            </a:r>
            <a:r>
              <a:rPr lang="en-US" sz="2400" dirty="0" smtClean="0">
                <a:latin typeface="Helvetica 45 Light" pitchFamily="34" charset="0"/>
              </a:rPr>
              <a:t> das </a:t>
            </a:r>
            <a:r>
              <a:rPr lang="en-US" sz="2400" dirty="0" err="1" smtClean="0">
                <a:latin typeface="Helvetica 45 Light" pitchFamily="34" charset="0"/>
              </a:rPr>
              <a:t>principais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empresas</a:t>
            </a:r>
            <a:endParaRPr lang="en-US" sz="2400" dirty="0">
              <a:latin typeface="Helvetica 45 Light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Helvetica 45 Light" pitchFamily="34" charset="0"/>
              </a:rPr>
              <a:t> Sul do Estado – </a:t>
            </a:r>
            <a:r>
              <a:rPr lang="en-US" sz="2400" dirty="0" err="1" smtClean="0">
                <a:latin typeface="Helvetica 45 Light" pitchFamily="34" charset="0"/>
              </a:rPr>
              <a:t>destaque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para</a:t>
            </a:r>
            <a:r>
              <a:rPr lang="en-US" sz="2400" dirty="0" smtClean="0">
                <a:latin typeface="Helvetica 45 Light" pitchFamily="34" charset="0"/>
              </a:rPr>
              <a:t> </a:t>
            </a:r>
            <a:r>
              <a:rPr lang="en-US" sz="2400" dirty="0" err="1" smtClean="0">
                <a:latin typeface="Helvetica 45 Light" pitchFamily="34" charset="0"/>
              </a:rPr>
              <a:t>confeccionados</a:t>
            </a:r>
            <a:r>
              <a:rPr lang="en-US" sz="2400" dirty="0" smtClean="0">
                <a:latin typeface="Helvetica 45 Light" pitchFamily="34" charset="0"/>
              </a:rPr>
              <a:t>.</a:t>
            </a:r>
            <a:endParaRPr lang="en-US" dirty="0" smtClean="0">
              <a:latin typeface="Helvetica 45 Light" pitchFamily="34" charset="0"/>
            </a:endParaRPr>
          </a:p>
          <a:p>
            <a:endParaRPr lang="en-US" dirty="0" smtClean="0">
              <a:latin typeface="Helvetica 45 Light" pitchFamily="34" charset="0"/>
            </a:endParaRPr>
          </a:p>
          <a:p>
            <a:endParaRPr lang="pt-BR" dirty="0"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Helvetica 45 Light" pitchFamily="34" charset="0"/>
              </a:rPr>
              <a:t>Cenário</a:t>
            </a:r>
            <a:r>
              <a:rPr lang="en-US" sz="3200" dirty="0" smtClean="0">
                <a:latin typeface="Helvetica 45 Light" pitchFamily="34" charset="0"/>
              </a:rPr>
              <a:t> Textil e </a:t>
            </a:r>
            <a:r>
              <a:rPr lang="en-US" sz="3200" dirty="0" err="1" smtClean="0">
                <a:latin typeface="Helvetica 45 Light" pitchFamily="34" charset="0"/>
              </a:rPr>
              <a:t>Vestuário</a:t>
            </a:r>
            <a:r>
              <a:rPr lang="en-US" sz="3200" dirty="0" smtClean="0">
                <a:latin typeface="Helvetica 45 Light" pitchFamily="34" charset="0"/>
              </a:rPr>
              <a:t> </a:t>
            </a:r>
            <a:r>
              <a:rPr lang="en-US" sz="3200" dirty="0" err="1" smtClean="0">
                <a:latin typeface="Helvetica 45 Light" pitchFamily="34" charset="0"/>
              </a:rPr>
              <a:t>em</a:t>
            </a:r>
            <a:r>
              <a:rPr lang="en-US" sz="3200" dirty="0" smtClean="0">
                <a:latin typeface="Helvetica 45 Light" pitchFamily="34" charset="0"/>
              </a:rPr>
              <a:t> SC</a:t>
            </a:r>
            <a:br>
              <a:rPr lang="en-US" sz="3200" dirty="0" smtClean="0">
                <a:latin typeface="Helvetica 45 Light" pitchFamily="34" charset="0"/>
              </a:rPr>
            </a:br>
            <a:r>
              <a:rPr lang="en-US" sz="2000" i="1" dirty="0" smtClean="0">
                <a:latin typeface="Helvetica 45 Light" pitchFamily="34" charset="0"/>
              </a:rPr>
              <a:t>(De </a:t>
            </a:r>
            <a:r>
              <a:rPr lang="en-US" sz="2000" i="1" dirty="0" err="1" smtClean="0">
                <a:latin typeface="Helvetica 45 Light" pitchFamily="34" charset="0"/>
              </a:rPr>
              <a:t>estado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exportador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para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grande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Importador</a:t>
            </a:r>
            <a:r>
              <a:rPr lang="en-US" sz="2000" i="1" dirty="0" smtClean="0">
                <a:latin typeface="Helvetica 45 Light" pitchFamily="34" charset="0"/>
              </a:rPr>
              <a:t>)</a:t>
            </a:r>
            <a:endParaRPr lang="pt-BR" sz="3200" i="1" dirty="0">
              <a:latin typeface="Helvetica 45 Light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579563"/>
            <a:ext cx="7419418" cy="4225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Fonte: MDIC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Fonte: MDIC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660232" y="609329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Fonte:MDIC</a:t>
            </a:r>
            <a:endParaRPr lang="pt-B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Helvetica 45 Light" pitchFamily="34" charset="0"/>
              </a:rPr>
              <a:t>Cenário</a:t>
            </a:r>
            <a:r>
              <a:rPr lang="en-US" sz="3200" dirty="0" smtClean="0">
                <a:latin typeface="Helvetica 45 Light" pitchFamily="34" charset="0"/>
              </a:rPr>
              <a:t> Textil e </a:t>
            </a:r>
            <a:r>
              <a:rPr lang="en-US" sz="3200" dirty="0" err="1" smtClean="0">
                <a:latin typeface="Helvetica 45 Light" pitchFamily="34" charset="0"/>
              </a:rPr>
              <a:t>Vestuário</a:t>
            </a:r>
            <a:r>
              <a:rPr lang="en-US" sz="3200" dirty="0" smtClean="0">
                <a:latin typeface="Helvetica 45 Light" pitchFamily="34" charset="0"/>
              </a:rPr>
              <a:t> </a:t>
            </a:r>
            <a:r>
              <a:rPr lang="en-US" sz="3200" dirty="0" err="1" smtClean="0">
                <a:latin typeface="Helvetica 45 Light" pitchFamily="34" charset="0"/>
              </a:rPr>
              <a:t>em</a:t>
            </a:r>
            <a:r>
              <a:rPr lang="en-US" sz="3200" dirty="0" smtClean="0">
                <a:latin typeface="Helvetica 45 Light" pitchFamily="34" charset="0"/>
              </a:rPr>
              <a:t> SC</a:t>
            </a:r>
            <a:br>
              <a:rPr lang="en-US" sz="3200" dirty="0" smtClean="0">
                <a:latin typeface="Helvetica 45 Light" pitchFamily="34" charset="0"/>
              </a:rPr>
            </a:br>
            <a:r>
              <a:rPr lang="en-US" sz="2000" i="1" dirty="0" smtClean="0">
                <a:latin typeface="Helvetica 45 Light" pitchFamily="34" charset="0"/>
              </a:rPr>
              <a:t>(De </a:t>
            </a:r>
            <a:r>
              <a:rPr lang="en-US" sz="2000" i="1" dirty="0" err="1" smtClean="0">
                <a:latin typeface="Helvetica 45 Light" pitchFamily="34" charset="0"/>
              </a:rPr>
              <a:t>estado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exportador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para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grande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Importador</a:t>
            </a:r>
            <a:r>
              <a:rPr lang="en-US" sz="2000" i="1" dirty="0" smtClean="0">
                <a:latin typeface="Helvetica 45 Light" pitchFamily="34" charset="0"/>
              </a:rPr>
              <a:t>)</a:t>
            </a:r>
            <a:endParaRPr lang="pt-BR" sz="3200" i="1" dirty="0">
              <a:latin typeface="Helvetica 45 Light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5733256"/>
            <a:ext cx="8229600" cy="892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>
                <a:latin typeface="Helvetica 45 Light" pitchFamily="34" charset="0"/>
              </a:rPr>
              <a:t>O “</a:t>
            </a:r>
            <a:r>
              <a:rPr lang="en-US" sz="1600" dirty="0" err="1" smtClean="0">
                <a:latin typeface="Helvetica 45 Light" pitchFamily="34" charset="0"/>
              </a:rPr>
              <a:t>crescimento”nas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exportacoes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Brasileiras</a:t>
            </a:r>
            <a:r>
              <a:rPr lang="en-US" sz="1600" dirty="0" smtClean="0">
                <a:latin typeface="Helvetica 45 Light" pitchFamily="34" charset="0"/>
              </a:rPr>
              <a:t> de 2010 </a:t>
            </a:r>
            <a:r>
              <a:rPr lang="en-US" sz="1600" dirty="0" err="1" smtClean="0">
                <a:latin typeface="Helvetica 45 Light" pitchFamily="34" charset="0"/>
              </a:rPr>
              <a:t>para</a:t>
            </a:r>
            <a:r>
              <a:rPr lang="en-US" sz="1600" dirty="0" smtClean="0">
                <a:latin typeface="Helvetica 45 Light" pitchFamily="34" charset="0"/>
              </a:rPr>
              <a:t> 2011 </a:t>
            </a:r>
            <a:r>
              <a:rPr lang="en-US" sz="1600" dirty="0" err="1" smtClean="0">
                <a:latin typeface="Helvetica 45 Light" pitchFamily="34" charset="0"/>
              </a:rPr>
              <a:t>concentra</a:t>
            </a:r>
            <a:r>
              <a:rPr lang="en-US" sz="1600" dirty="0" smtClean="0">
                <a:latin typeface="Helvetica 45 Light" pitchFamily="34" charset="0"/>
              </a:rPr>
              <a:t>-se </a:t>
            </a:r>
            <a:r>
              <a:rPr lang="en-US" sz="1600" dirty="0" err="1" smtClean="0">
                <a:latin typeface="Helvetica 45 Light" pitchFamily="34" charset="0"/>
              </a:rPr>
              <a:t>nos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ultimos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meses</a:t>
            </a:r>
            <a:r>
              <a:rPr lang="en-US" sz="1600" dirty="0" smtClean="0">
                <a:latin typeface="Helvetica 45 Light" pitchFamily="34" charset="0"/>
              </a:rPr>
              <a:t>, </a:t>
            </a:r>
            <a:r>
              <a:rPr lang="en-US" sz="1600" dirty="0" err="1" smtClean="0">
                <a:latin typeface="Helvetica 45 Light" pitchFamily="34" charset="0"/>
              </a:rPr>
              <a:t>afetado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principalmente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por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exportacoes</a:t>
            </a:r>
            <a:r>
              <a:rPr lang="en-US" sz="1600" dirty="0" smtClean="0">
                <a:latin typeface="Helvetica 45 Light" pitchFamily="34" charset="0"/>
              </a:rPr>
              <a:t> fortes de </a:t>
            </a:r>
            <a:r>
              <a:rPr lang="en-US" sz="1600" dirty="0" err="1" smtClean="0">
                <a:latin typeface="Helvetica 45 Light" pitchFamily="34" charset="0"/>
              </a:rPr>
              <a:t>algodao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para</a:t>
            </a:r>
            <a:r>
              <a:rPr lang="en-US" sz="1600" dirty="0" smtClean="0">
                <a:latin typeface="Helvetica 45 Light" pitchFamily="34" charset="0"/>
              </a:rPr>
              <a:t> a China. </a:t>
            </a:r>
            <a:r>
              <a:rPr lang="en-US" sz="1600" dirty="0" err="1" smtClean="0">
                <a:latin typeface="Helvetica 45 Light" pitchFamily="34" charset="0"/>
              </a:rPr>
              <a:t>Ja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em</a:t>
            </a:r>
            <a:r>
              <a:rPr lang="en-US" sz="1600" dirty="0" smtClean="0">
                <a:latin typeface="Helvetica 45 Light" pitchFamily="34" charset="0"/>
              </a:rPr>
              <a:t> SC, a </a:t>
            </a:r>
            <a:r>
              <a:rPr lang="en-US" sz="1600" dirty="0" err="1" smtClean="0">
                <a:latin typeface="Helvetica 45 Light" pitchFamily="34" charset="0"/>
              </a:rPr>
              <a:t>queda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foi</a:t>
            </a:r>
            <a:r>
              <a:rPr lang="en-US" sz="1600" dirty="0" smtClean="0">
                <a:latin typeface="Helvetica 45 Light" pitchFamily="34" charset="0"/>
              </a:rPr>
              <a:t> de 7,2%.</a:t>
            </a:r>
            <a:endParaRPr lang="pt-BR" sz="3600" dirty="0">
              <a:latin typeface="Helvetica 45 Light" pitchFamily="34" charset="0"/>
            </a:endParaRP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27163"/>
            <a:ext cx="7272808" cy="4343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>
                <a:latin typeface="Helvetica 45 Light" pitchFamily="34" charset="0"/>
              </a:rPr>
              <a:t>Cenário</a:t>
            </a:r>
            <a:r>
              <a:rPr lang="en-US" sz="3200" dirty="0" smtClean="0">
                <a:latin typeface="Helvetica 45 Light" pitchFamily="34" charset="0"/>
              </a:rPr>
              <a:t> Textil e </a:t>
            </a:r>
            <a:r>
              <a:rPr lang="en-US" sz="3200" dirty="0" err="1" smtClean="0">
                <a:latin typeface="Helvetica 45 Light" pitchFamily="34" charset="0"/>
              </a:rPr>
              <a:t>Vestuário</a:t>
            </a:r>
            <a:r>
              <a:rPr lang="en-US" sz="3200" dirty="0" smtClean="0">
                <a:latin typeface="Helvetica 45 Light" pitchFamily="34" charset="0"/>
              </a:rPr>
              <a:t> </a:t>
            </a:r>
            <a:r>
              <a:rPr lang="en-US" sz="3200" dirty="0" err="1" smtClean="0">
                <a:latin typeface="Helvetica 45 Light" pitchFamily="34" charset="0"/>
              </a:rPr>
              <a:t>em</a:t>
            </a:r>
            <a:r>
              <a:rPr lang="en-US" sz="3200" dirty="0" smtClean="0">
                <a:latin typeface="Helvetica 45 Light" pitchFamily="34" charset="0"/>
              </a:rPr>
              <a:t> SC</a:t>
            </a:r>
            <a:br>
              <a:rPr lang="en-US" sz="3200" dirty="0" smtClean="0">
                <a:latin typeface="Helvetica 45 Light" pitchFamily="34" charset="0"/>
              </a:rPr>
            </a:br>
            <a:r>
              <a:rPr lang="en-US" sz="2000" i="1" dirty="0" smtClean="0">
                <a:latin typeface="Helvetica 45 Light" pitchFamily="34" charset="0"/>
              </a:rPr>
              <a:t>(De </a:t>
            </a:r>
            <a:r>
              <a:rPr lang="en-US" sz="2000" i="1" dirty="0" err="1" smtClean="0">
                <a:latin typeface="Helvetica 45 Light" pitchFamily="34" charset="0"/>
              </a:rPr>
              <a:t>estado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exportador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para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grande</a:t>
            </a:r>
            <a:r>
              <a:rPr lang="en-US" sz="2000" i="1" dirty="0" smtClean="0">
                <a:latin typeface="Helvetica 45 Light" pitchFamily="34" charset="0"/>
              </a:rPr>
              <a:t> </a:t>
            </a:r>
            <a:r>
              <a:rPr lang="en-US" sz="2000" i="1" dirty="0" err="1" smtClean="0">
                <a:latin typeface="Helvetica 45 Light" pitchFamily="34" charset="0"/>
              </a:rPr>
              <a:t>Importador</a:t>
            </a:r>
            <a:r>
              <a:rPr lang="en-US" sz="2000" i="1" dirty="0" smtClean="0">
                <a:latin typeface="Helvetica 45 Light" pitchFamily="34" charset="0"/>
              </a:rPr>
              <a:t>)</a:t>
            </a:r>
            <a:endParaRPr lang="pt-BR" sz="3200" i="1" dirty="0">
              <a:latin typeface="Helvetica 45 Light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5733256"/>
            <a:ext cx="8229600" cy="8926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600" dirty="0" err="1" smtClean="0">
                <a:latin typeface="Helvetica 45 Light" pitchFamily="34" charset="0"/>
              </a:rPr>
              <a:t>Em</a:t>
            </a:r>
            <a:r>
              <a:rPr lang="en-US" sz="1600" dirty="0" smtClean="0">
                <a:latin typeface="Helvetica 45 Light" pitchFamily="34" charset="0"/>
              </a:rPr>
              <a:t> 2011, SC </a:t>
            </a:r>
            <a:r>
              <a:rPr lang="en-US" sz="1600" dirty="0" err="1" smtClean="0">
                <a:latin typeface="Helvetica 45 Light" pitchFamily="34" charset="0"/>
              </a:rPr>
              <a:t>representou</a:t>
            </a:r>
            <a:r>
              <a:rPr lang="en-US" sz="1600" dirty="0" smtClean="0">
                <a:latin typeface="Helvetica 45 Light" pitchFamily="34" charset="0"/>
              </a:rPr>
              <a:t> 28% de </a:t>
            </a:r>
            <a:r>
              <a:rPr lang="en-US" sz="1600" dirty="0" err="1" smtClean="0">
                <a:latin typeface="Helvetica 45 Light" pitchFamily="34" charset="0"/>
              </a:rPr>
              <a:t>toda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importacao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feita</a:t>
            </a:r>
            <a:r>
              <a:rPr lang="en-US" sz="1600" dirty="0" smtClean="0">
                <a:latin typeface="Helvetica 45 Light" pitchFamily="34" charset="0"/>
              </a:rPr>
              <a:t> no </a:t>
            </a:r>
            <a:r>
              <a:rPr lang="en-US" sz="1600" dirty="0" err="1" smtClean="0">
                <a:latin typeface="Helvetica 45 Light" pitchFamily="34" charset="0"/>
              </a:rPr>
              <a:t>Brasil</a:t>
            </a:r>
            <a:r>
              <a:rPr lang="en-US" sz="1600" dirty="0" smtClean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em</a:t>
            </a:r>
            <a:r>
              <a:rPr lang="en-US" sz="1600" dirty="0">
                <a:latin typeface="Helvetica 45 Light" pitchFamily="34" charset="0"/>
              </a:rPr>
              <a:t> </a:t>
            </a:r>
            <a:r>
              <a:rPr lang="en-US" sz="1600" dirty="0" err="1" smtClean="0">
                <a:latin typeface="Helvetica 45 Light" pitchFamily="34" charset="0"/>
              </a:rPr>
              <a:t>Texteis</a:t>
            </a:r>
            <a:r>
              <a:rPr lang="en-US" sz="1600" dirty="0" smtClean="0">
                <a:latin typeface="Helvetica 45 Light" pitchFamily="34" charset="0"/>
              </a:rPr>
              <a:t> e </a:t>
            </a:r>
            <a:r>
              <a:rPr lang="en-US" sz="1600" dirty="0" err="1" smtClean="0">
                <a:latin typeface="Helvetica 45 Light" pitchFamily="34" charset="0"/>
              </a:rPr>
              <a:t>Vestuário</a:t>
            </a:r>
            <a:endParaRPr lang="pt-BR" sz="3600" dirty="0">
              <a:latin typeface="Helvetica 45 Light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1309" y="1427163"/>
            <a:ext cx="7077075" cy="401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Helvetica 45 Light" pitchFamily="34" charset="0"/>
              </a:rPr>
              <a:t>Análise</a:t>
            </a:r>
            <a:r>
              <a:rPr lang="en-US" dirty="0" smtClean="0">
                <a:latin typeface="Helvetica 45 Light" pitchFamily="34" charset="0"/>
              </a:rPr>
              <a:t> do Grupo 61</a:t>
            </a:r>
            <a:endParaRPr lang="pt-BR" dirty="0">
              <a:latin typeface="Helvetica 45 Light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latin typeface="Helvetica 45 Light" pitchFamily="34" charset="0"/>
              </a:rPr>
              <a:t>Vestuário</a:t>
            </a:r>
            <a:r>
              <a:rPr lang="en-US" dirty="0" smtClean="0">
                <a:latin typeface="Helvetica 45 Light" pitchFamily="34" charset="0"/>
              </a:rPr>
              <a:t> e </a:t>
            </a:r>
            <a:r>
              <a:rPr lang="en-US" dirty="0" err="1" smtClean="0">
                <a:latin typeface="Helvetica 45 Light" pitchFamily="34" charset="0"/>
              </a:rPr>
              <a:t>Acessórios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em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Malha</a:t>
            </a:r>
            <a:endParaRPr lang="pt-BR" dirty="0"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Helvetica 45 Light" pitchFamily="34" charset="0"/>
              </a:rPr>
              <a:t>Gr</a:t>
            </a:r>
            <a:r>
              <a:rPr lang="en-US" sz="2800" dirty="0" smtClean="0">
                <a:latin typeface="Helvetica 45 Light" pitchFamily="34" charset="0"/>
              </a:rPr>
              <a:t> 61 – </a:t>
            </a:r>
            <a:r>
              <a:rPr lang="en-US" sz="2800" dirty="0" err="1" smtClean="0">
                <a:latin typeface="Helvetica 45 Light" pitchFamily="34" charset="0"/>
              </a:rPr>
              <a:t>Vestuário</a:t>
            </a:r>
            <a:r>
              <a:rPr lang="en-US" sz="2800" dirty="0" smtClean="0">
                <a:latin typeface="Helvetica 45 Light" pitchFamily="34" charset="0"/>
              </a:rPr>
              <a:t> e </a:t>
            </a:r>
            <a:r>
              <a:rPr lang="en-US" sz="2800" dirty="0" err="1" smtClean="0">
                <a:latin typeface="Helvetica 45 Light" pitchFamily="34" charset="0"/>
              </a:rPr>
              <a:t>Acessórios</a:t>
            </a:r>
            <a:r>
              <a:rPr lang="en-US" sz="2800" dirty="0" smtClean="0">
                <a:latin typeface="Helvetica 45 Light" pitchFamily="34" charset="0"/>
              </a:rPr>
              <a:t> de </a:t>
            </a:r>
            <a:r>
              <a:rPr lang="en-US" sz="2800" dirty="0" err="1" smtClean="0">
                <a:latin typeface="Helvetica 45 Light" pitchFamily="34" charset="0"/>
              </a:rPr>
              <a:t>Malha</a:t>
            </a:r>
            <a:endParaRPr lang="pt-BR" sz="2800" i="1" dirty="0">
              <a:latin typeface="Helvetica 45 Light" pitchFamily="34" charset="0"/>
            </a:endParaRPr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496" y="836712"/>
            <a:ext cx="4587024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9265" y="3429000"/>
            <a:ext cx="491924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44624"/>
            <a:ext cx="8686800" cy="720080"/>
          </a:xfrm>
        </p:spPr>
        <p:txBody>
          <a:bodyPr>
            <a:normAutofit/>
          </a:bodyPr>
          <a:lstStyle/>
          <a:p>
            <a:pPr algn="l"/>
            <a:r>
              <a:rPr lang="en-US" sz="2800" dirty="0" err="1" smtClean="0">
                <a:latin typeface="Helvetica 45 Light" pitchFamily="34" charset="0"/>
              </a:rPr>
              <a:t>Gr</a:t>
            </a:r>
            <a:r>
              <a:rPr lang="en-US" sz="2800" dirty="0" smtClean="0">
                <a:latin typeface="Helvetica 45 Light" pitchFamily="34" charset="0"/>
              </a:rPr>
              <a:t> 61 – </a:t>
            </a:r>
            <a:r>
              <a:rPr lang="en-US" sz="2800" dirty="0" err="1" smtClean="0">
                <a:latin typeface="Helvetica 45 Light" pitchFamily="34" charset="0"/>
              </a:rPr>
              <a:t>Vestuário</a:t>
            </a:r>
            <a:r>
              <a:rPr lang="en-US" sz="2800" dirty="0" smtClean="0">
                <a:latin typeface="Helvetica 45 Light" pitchFamily="34" charset="0"/>
              </a:rPr>
              <a:t> e </a:t>
            </a:r>
            <a:r>
              <a:rPr lang="en-US" sz="2800" dirty="0" err="1" smtClean="0">
                <a:latin typeface="Helvetica 45 Light" pitchFamily="34" charset="0"/>
              </a:rPr>
              <a:t>Acessórios</a:t>
            </a:r>
            <a:r>
              <a:rPr lang="en-US" sz="2800" dirty="0" smtClean="0">
                <a:latin typeface="Helvetica 45 Light" pitchFamily="34" charset="0"/>
              </a:rPr>
              <a:t> de </a:t>
            </a:r>
            <a:r>
              <a:rPr lang="en-US" sz="2800" dirty="0" err="1" smtClean="0">
                <a:latin typeface="Helvetica 45 Light" pitchFamily="34" charset="0"/>
              </a:rPr>
              <a:t>Malha</a:t>
            </a:r>
            <a:endParaRPr lang="pt-BR" sz="2800" i="1" dirty="0">
              <a:latin typeface="Helvetica 45 Light" pitchFamily="34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553" y="764704"/>
            <a:ext cx="4804479" cy="3009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530972"/>
            <a:ext cx="5868144" cy="3327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>
                <a:latin typeface="Helvetica 45 Light" pitchFamily="34" charset="0"/>
              </a:rPr>
              <a:t>Análise</a:t>
            </a:r>
            <a:r>
              <a:rPr lang="en-US" dirty="0" smtClean="0">
                <a:latin typeface="Helvetica 45 Light" pitchFamily="34" charset="0"/>
              </a:rPr>
              <a:t> do </a:t>
            </a:r>
            <a:r>
              <a:rPr lang="en-US" dirty="0" err="1" smtClean="0">
                <a:latin typeface="Helvetica 45 Light" pitchFamily="34" charset="0"/>
              </a:rPr>
              <a:t>Grupos</a:t>
            </a:r>
            <a:r>
              <a:rPr lang="en-US" dirty="0" smtClean="0">
                <a:latin typeface="Helvetica 45 Light" pitchFamily="34" charset="0"/>
              </a:rPr>
              <a:t> 60, 62 e 63</a:t>
            </a:r>
            <a:endParaRPr lang="pt-BR" dirty="0">
              <a:latin typeface="Helvetica 45 Light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3886200"/>
            <a:ext cx="8280920" cy="1752600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 err="1" smtClean="0">
                <a:latin typeface="Helvetica 45 Light" pitchFamily="34" charset="0"/>
              </a:rPr>
              <a:t>Gr</a:t>
            </a:r>
            <a:r>
              <a:rPr lang="en-US" dirty="0" smtClean="0">
                <a:latin typeface="Helvetica 45 Light" pitchFamily="34" charset="0"/>
              </a:rPr>
              <a:t> 60 - </a:t>
            </a:r>
            <a:r>
              <a:rPr lang="en-US" dirty="0" err="1" smtClean="0">
                <a:latin typeface="Helvetica 45 Light" pitchFamily="34" charset="0"/>
              </a:rPr>
              <a:t>Tecidos</a:t>
            </a:r>
            <a:r>
              <a:rPr lang="en-US" dirty="0" smtClean="0">
                <a:latin typeface="Helvetica 45 Light" pitchFamily="34" charset="0"/>
              </a:rPr>
              <a:t> de </a:t>
            </a:r>
            <a:r>
              <a:rPr lang="en-US" dirty="0" err="1" smtClean="0">
                <a:latin typeface="Helvetica 45 Light" pitchFamily="34" charset="0"/>
              </a:rPr>
              <a:t>Malha</a:t>
            </a:r>
            <a:endParaRPr lang="en-US" dirty="0" smtClean="0">
              <a:latin typeface="Helvetica 45 Light" pitchFamily="34" charset="0"/>
            </a:endParaRPr>
          </a:p>
          <a:p>
            <a:pPr algn="l"/>
            <a:r>
              <a:rPr lang="en-US" dirty="0" err="1" smtClean="0">
                <a:latin typeface="Helvetica 45 Light" pitchFamily="34" charset="0"/>
              </a:rPr>
              <a:t>Gr</a:t>
            </a:r>
            <a:r>
              <a:rPr lang="en-US" dirty="0" smtClean="0">
                <a:latin typeface="Helvetica 45 Light" pitchFamily="34" charset="0"/>
              </a:rPr>
              <a:t> 62 - </a:t>
            </a:r>
            <a:r>
              <a:rPr lang="en-US" dirty="0" err="1" smtClean="0">
                <a:latin typeface="Helvetica 45 Light" pitchFamily="34" charset="0"/>
              </a:rPr>
              <a:t>Vestuário</a:t>
            </a:r>
            <a:r>
              <a:rPr lang="en-US" dirty="0" smtClean="0">
                <a:latin typeface="Helvetica 45 Light" pitchFamily="34" charset="0"/>
              </a:rPr>
              <a:t> e </a:t>
            </a:r>
            <a:r>
              <a:rPr lang="en-US" dirty="0" err="1" smtClean="0">
                <a:latin typeface="Helvetica 45 Light" pitchFamily="34" charset="0"/>
              </a:rPr>
              <a:t>Acessórios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Exceto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Malha</a:t>
            </a:r>
            <a:endParaRPr lang="en-US" dirty="0" smtClean="0">
              <a:latin typeface="Helvetica 45 Light" pitchFamily="34" charset="0"/>
            </a:endParaRPr>
          </a:p>
          <a:p>
            <a:pPr algn="l"/>
            <a:r>
              <a:rPr lang="en-US" dirty="0" err="1" smtClean="0">
                <a:latin typeface="Helvetica 45 Light" pitchFamily="34" charset="0"/>
              </a:rPr>
              <a:t>Gr</a:t>
            </a:r>
            <a:r>
              <a:rPr lang="en-US" dirty="0" smtClean="0">
                <a:latin typeface="Helvetica 45 Light" pitchFamily="34" charset="0"/>
              </a:rPr>
              <a:t> 63 - </a:t>
            </a:r>
            <a:r>
              <a:rPr lang="en-US" dirty="0" err="1" smtClean="0">
                <a:latin typeface="Helvetica 45 Light" pitchFamily="34" charset="0"/>
              </a:rPr>
              <a:t>Outros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Artefatos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Têxteis</a:t>
            </a:r>
            <a:r>
              <a:rPr lang="en-US" dirty="0" smtClean="0">
                <a:latin typeface="Helvetica 45 Light" pitchFamily="34" charset="0"/>
              </a:rPr>
              <a:t> </a:t>
            </a:r>
            <a:r>
              <a:rPr lang="en-US" dirty="0" err="1" smtClean="0">
                <a:latin typeface="Helvetica 45 Light" pitchFamily="34" charset="0"/>
              </a:rPr>
              <a:t>Confeccionados</a:t>
            </a:r>
            <a:endParaRPr lang="pt-BR" dirty="0">
              <a:latin typeface="Helvetica 45 Ligh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215</Words>
  <Application>Microsoft Office PowerPoint</Application>
  <PresentationFormat>Apresentação na tela (4:3)</PresentationFormat>
  <Paragraphs>27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1a. Reuniao da Câmara Textil e Vestuário - FIESC</vt:lpstr>
      <vt:lpstr>A Industria Textil e do Vestuário em Santa Catarina</vt:lpstr>
      <vt:lpstr>Cenário Textil e Vestuário em SC (De estado exportador para grande Importador)</vt:lpstr>
      <vt:lpstr>Cenário Textil e Vestuário em SC (De estado exportador para grande Importador)</vt:lpstr>
      <vt:lpstr>Cenário Textil e Vestuário em SC (De estado exportador para grande Importador)</vt:lpstr>
      <vt:lpstr>Análise do Grupo 61</vt:lpstr>
      <vt:lpstr>Gr 61 – Vestuário e Acessórios de Malha</vt:lpstr>
      <vt:lpstr>Gr 61 – Vestuário e Acessórios de Malha</vt:lpstr>
      <vt:lpstr>Análise do Grupos 60, 62 e 63</vt:lpstr>
      <vt:lpstr>Grupos 60, 62 e 63  </vt:lpstr>
      <vt:lpstr>Análise do Grupos Fios e Tecidos de Algodão</vt:lpstr>
      <vt:lpstr>Fios e Tecidos em Algodão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1a. Reuniao da Câmara Textil e Vestuário - FIESC</dc:title>
  <dc:creator>Sergio Pires</dc:creator>
  <cp:lastModifiedBy>Sergio Pires</cp:lastModifiedBy>
  <cp:revision>16</cp:revision>
  <dcterms:created xsi:type="dcterms:W3CDTF">2012-02-15T16:56:46Z</dcterms:created>
  <dcterms:modified xsi:type="dcterms:W3CDTF">2012-02-15T18:52:29Z</dcterms:modified>
</cp:coreProperties>
</file>