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301" r:id="rId2"/>
    <p:sldId id="331" r:id="rId3"/>
    <p:sldId id="335" r:id="rId4"/>
    <p:sldId id="309" r:id="rId5"/>
    <p:sldId id="332" r:id="rId6"/>
    <p:sldId id="333" r:id="rId7"/>
    <p:sldId id="334" r:id="rId8"/>
    <p:sldId id="337" r:id="rId9"/>
    <p:sldId id="313" r:id="rId10"/>
    <p:sldId id="336" r:id="rId11"/>
    <p:sldId id="330" r:id="rId12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DDDD"/>
    <a:srgbClr val="4D4D4D"/>
    <a:srgbClr val="333333"/>
    <a:srgbClr val="000066"/>
    <a:srgbClr val="003399"/>
    <a:srgbClr val="00009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>
      <p:cViewPr>
        <p:scale>
          <a:sx n="70" d="100"/>
          <a:sy n="70" d="100"/>
        </p:scale>
        <p:origin x="-1254" y="-186"/>
      </p:cViewPr>
      <p:guideLst>
        <p:guide orient="horz" pos="2160"/>
        <p:guide orient="horz" pos="482"/>
        <p:guide pos="2880"/>
        <p:guide pos="204"/>
        <p:guide pos="5375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40" cy="49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187" y="0"/>
            <a:ext cx="2945964" cy="49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139"/>
            <a:ext cx="2944440" cy="49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187" y="9430139"/>
            <a:ext cx="2945964" cy="49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D2D873-766E-4256-8CC3-A38338AB438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542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40" cy="49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87" y="0"/>
            <a:ext cx="2945964" cy="49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73" y="4714228"/>
            <a:ext cx="5437530" cy="446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455"/>
            <a:ext cx="2944440" cy="49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87" y="9428455"/>
            <a:ext cx="2945964" cy="49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3909A7-0808-438E-939B-2E942DD3174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051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98" y="4714228"/>
            <a:ext cx="5434480" cy="4468501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98" y="4714228"/>
            <a:ext cx="5434480" cy="4468501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98" y="4714228"/>
            <a:ext cx="5434480" cy="4468501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98" y="4714228"/>
            <a:ext cx="5434480" cy="4468501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98" y="4714228"/>
            <a:ext cx="5434480" cy="4468501"/>
          </a:xfrm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98" y="4714228"/>
            <a:ext cx="5434480" cy="4468501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51711" y="9428455"/>
            <a:ext cx="2944440" cy="49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304" tIns="47654" rIns="95304" bIns="47654" anchor="b"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74C97CF-7FBF-46F4-B9CA-95953A379557}" type="slidenum">
              <a:rPr lang="pt-BR" sz="1200">
                <a:ea typeface="Arial Unicode MS" pitchFamily="34" charset="-128"/>
                <a:cs typeface="Arial Unicode MS" pitchFamily="34" charset="-128"/>
              </a:rPr>
              <a:pPr algn="r" eaLnBrk="1" hangingPunct="1"/>
              <a:t>11</a:t>
            </a:fld>
            <a:endParaRPr lang="pt-BR" sz="12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73" y="4710863"/>
            <a:ext cx="5437530" cy="4471867"/>
          </a:xfrm>
          <a:noFill/>
        </p:spPr>
        <p:txBody>
          <a:bodyPr lIns="95304" tIns="47654" rIns="95304" bIns="47654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395288" y="457200"/>
            <a:ext cx="6011862" cy="450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1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45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24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45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6818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81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9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68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95536" y="457225"/>
            <a:ext cx="6012160" cy="4514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dirty="0" smtClean="0"/>
              <a:t>MISSÃO EMPRESARIAL À CHINAPLAS 2011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8378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09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2838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chemeClr val="bg1"/>
            </a:gs>
            <a:gs pos="100000">
              <a:srgbClr val="EAEAE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barr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599238"/>
            <a:ext cx="9150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" descr="barra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2702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CABEÇALH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Modelo PPT CIN BLUE_FIE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20713" y="390525"/>
            <a:ext cx="8459787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MISSÃO EMPRESARIAL À </a:t>
            </a:r>
            <a:r>
              <a:rPr lang="pt-BR" sz="2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FEIRA IBA 2012</a:t>
            </a:r>
            <a:endParaRPr lang="pt-BR" sz="24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pt-BR" altLang="zh-TW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Período de 14</a:t>
            </a:r>
            <a:r>
              <a:rPr lang="pt-BR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pt-BR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21 de setembro </a:t>
            </a:r>
            <a:endParaRPr lang="pt-BR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69900" y="1340768"/>
            <a:ext cx="3998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zh-CN" b="1" dirty="0" smtClean="0">
                <a:latin typeface="Trebuchet MS" pitchFamily="34" charset="0"/>
                <a:ea typeface="宋体" pitchFamily="2" charset="-122"/>
              </a:rPr>
              <a:t>Pacote de viagem / Valor*</a:t>
            </a:r>
            <a:endParaRPr lang="pt-BR" altLang="zh-CN" b="1" dirty="0"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260649"/>
            <a:ext cx="5616624" cy="576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9pPr>
          </a:lstStyle>
          <a:p>
            <a:r>
              <a:rPr lang="pt-BR" sz="2000" dirty="0" smtClean="0"/>
              <a:t>MISSÃO EMPRESARIAL À FEIRA IBA 2012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82402" y="185343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Apto Duplo: EUR 3.046,00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Apto Single: EUR 3.492,00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90166" y="2504865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 Sujeito a alterações, nº mínimo de participantes: 15</a:t>
            </a:r>
            <a:endParaRPr lang="pt-BR" sz="12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9077" y="3203683"/>
            <a:ext cx="3998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zh-CN" b="1" dirty="0" smtClean="0">
                <a:latin typeface="Trebuchet MS" pitchFamily="34" charset="0"/>
                <a:ea typeface="宋体" pitchFamily="2" charset="-122"/>
              </a:rPr>
              <a:t>Serviços inclusos</a:t>
            </a:r>
            <a:endParaRPr lang="pt-BR" altLang="zh-CN" b="1" dirty="0"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8564" y="3573015"/>
            <a:ext cx="67999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Passagem aérea – Florianópolis / São Paulo / Munique / São Paulo / Florianópolis;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Taxas de embarque nacionais e internacionais;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05 noites de hospedagem em hotel de categoria 04 estrelas;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Café da manhã;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Traslados aeroporto / hotel / aeroporto;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01 intérprete (alemão/português);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Ingresso permanente à feira;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Seguro de viagem;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Acompanhamento técnico - FIESC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436096" y="199193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Inscrições até </a:t>
            </a:r>
            <a:r>
              <a:rPr lang="pt-BR" b="1" u="sng" dirty="0" smtClean="0"/>
              <a:t>31 </a:t>
            </a:r>
            <a:r>
              <a:rPr lang="pt-BR" b="1" u="sng" dirty="0" smtClean="0"/>
              <a:t>de </a:t>
            </a:r>
            <a:r>
              <a:rPr lang="pt-BR" b="1" u="sng" dirty="0" smtClean="0"/>
              <a:t>maio</a:t>
            </a:r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42383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0763"/>
            <a:ext cx="91440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6" descr="C:\Users\Jaisonhenicka\Desktop\logos\cin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882900"/>
            <a:ext cx="15621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7" descr="C:\Users\Jaisonhenicka\Desktop\logos\cni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3001963"/>
            <a:ext cx="15938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8" descr="C:\Users\Jaisonhenicka\Desktop\logos\fiesc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3011488"/>
            <a:ext cx="21463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1122363" y="5051425"/>
            <a:ext cx="6899275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96633"/>
                  </a:outerShdw>
                </a:effectLst>
              </a14:hiddenEffects>
            </a:ext>
          </a:extLst>
        </p:spPr>
        <p:txBody>
          <a:bodyPr/>
          <a:lstStyle/>
          <a:p>
            <a:pPr marL="271463" indent="-271463" algn="ctr">
              <a:lnSpc>
                <a:spcPct val="160000"/>
              </a:lnSpc>
              <a:spcBef>
                <a:spcPct val="20000"/>
              </a:spcBef>
              <a:buClr>
                <a:srgbClr val="000066"/>
              </a:buClr>
            </a:pPr>
            <a:r>
              <a:rPr lang="pt-BR" sz="16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Federação das Indústrias do Estado de Santa Catarina – FIESC</a:t>
            </a:r>
          </a:p>
          <a:p>
            <a:pPr marL="271463" indent="-271463" algn="ctr">
              <a:spcBef>
                <a:spcPct val="20000"/>
              </a:spcBef>
              <a:buClr>
                <a:srgbClr val="000066"/>
              </a:buClr>
            </a:pPr>
            <a:r>
              <a:rPr lang="pt-BR" sz="12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Rod. Admar Gonzaga, 2765 – Itacorubi - Cep: 88034-001 – Florianópolis – SC – Brasil</a:t>
            </a:r>
          </a:p>
          <a:p>
            <a:pPr marL="271463" indent="-271463" algn="ctr">
              <a:spcBef>
                <a:spcPct val="20000"/>
              </a:spcBef>
              <a:buClr>
                <a:srgbClr val="000066"/>
              </a:buClr>
            </a:pPr>
            <a:r>
              <a:rPr lang="pt-BR" sz="12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Fone: + 55 48 3231 4118  |  Fax: + 55 48 3334 5623  |  www.fiescnet.com.br</a:t>
            </a:r>
            <a:r>
              <a:rPr lang="pt-BR" sz="14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5616624" cy="576063"/>
          </a:xfrm>
        </p:spPr>
        <p:txBody>
          <a:bodyPr/>
          <a:lstStyle/>
          <a:p>
            <a:r>
              <a:rPr lang="pt-BR" sz="2000" dirty="0">
                <a:solidFill>
                  <a:schemeClr val="bg1"/>
                </a:solidFill>
              </a:rPr>
              <a:t>MISSÃO EMPRESARIAL À </a:t>
            </a:r>
            <a:r>
              <a:rPr lang="pt-BR" sz="2000" dirty="0" smtClean="0">
                <a:solidFill>
                  <a:schemeClr val="bg1"/>
                </a:solidFill>
              </a:rPr>
              <a:t>FEIRA IBA </a:t>
            </a:r>
            <a:r>
              <a:rPr lang="pt-BR" sz="2000" dirty="0">
                <a:solidFill>
                  <a:schemeClr val="bg1"/>
                </a:solidFill>
              </a:rPr>
              <a:t>2012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994275" y="2145432"/>
            <a:ext cx="3960813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361950" indent="-36195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t-BR" altLang="zh-CN" sz="1600" b="1" dirty="0" smtClean="0">
                <a:latin typeface="Trebuchet MS" pitchFamily="34" charset="0"/>
                <a:ea typeface="宋体" pitchFamily="2" charset="-122"/>
              </a:rPr>
              <a:t>CIDADE: Munique</a:t>
            </a:r>
          </a:p>
          <a:p>
            <a:pPr marL="361950" indent="-36195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t-BR" altLang="zh-CN" sz="1600" b="1" dirty="0" smtClean="0">
                <a:latin typeface="Trebuchet MS" pitchFamily="34" charset="0"/>
                <a:ea typeface="宋体" pitchFamily="2" charset="-122"/>
              </a:rPr>
              <a:t>OBJETIVO</a:t>
            </a:r>
            <a:r>
              <a:rPr lang="pt-BR" altLang="zh-TW" sz="1600" b="1" dirty="0" smtClean="0">
                <a:latin typeface="Trebuchet MS" pitchFamily="34" charset="0"/>
                <a:ea typeface="宋体" pitchFamily="2" charset="-122"/>
              </a:rPr>
              <a:t>S</a:t>
            </a:r>
          </a:p>
          <a:p>
            <a:pPr marL="361950" indent="-36195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CN" sz="1600" dirty="0" smtClean="0">
              <a:solidFill>
                <a:srgbClr val="A50021"/>
              </a:solidFill>
              <a:ea typeface="宋体" pitchFamily="2" charset="-122"/>
            </a:endParaRPr>
          </a:p>
          <a:p>
            <a:pPr marL="361950" indent="-361950">
              <a:lnSpc>
                <a:spcPct val="90000"/>
              </a:lnSpc>
              <a:buClr>
                <a:srgbClr val="FFCC00"/>
              </a:buClr>
              <a:buSzPct val="130000"/>
            </a:pPr>
            <a:r>
              <a:rPr lang="pt-BR" altLang="zh-CN" sz="1600" dirty="0" smtClean="0">
                <a:latin typeface="Arial" charset="0"/>
                <a:ea typeface="宋体" pitchFamily="2" charset="-122"/>
              </a:rPr>
              <a:t>Realizar visitas à Feira IBA e visita técnica a empresa(s) do setor;</a:t>
            </a:r>
          </a:p>
          <a:p>
            <a:pPr marL="0" indent="0">
              <a:lnSpc>
                <a:spcPct val="90000"/>
              </a:lnSpc>
              <a:buClr>
                <a:srgbClr val="FFCC00"/>
              </a:buClr>
              <a:buSzPct val="130000"/>
              <a:buNone/>
            </a:pPr>
            <a:endParaRPr lang="pt-BR" altLang="zh-CN" sz="1600" dirty="0" smtClean="0">
              <a:latin typeface="Arial" charset="0"/>
              <a:ea typeface="宋体" pitchFamily="2" charset="-122"/>
            </a:endParaRPr>
          </a:p>
          <a:p>
            <a:pPr marL="361950" indent="-361950">
              <a:lnSpc>
                <a:spcPct val="90000"/>
              </a:lnSpc>
              <a:buClr>
                <a:srgbClr val="FFCC00"/>
              </a:buClr>
              <a:buSzPct val="130000"/>
            </a:pPr>
            <a:r>
              <a:rPr lang="pt-BR" altLang="zh-CN" sz="1600" dirty="0">
                <a:latin typeface="Arial" charset="0"/>
                <a:ea typeface="宋体" pitchFamily="2" charset="-122"/>
              </a:rPr>
              <a:t>Identificar e prospectar novas oportunidades de negócios no setor de panificação e confeitaria</a:t>
            </a:r>
            <a:r>
              <a:rPr lang="pt-BR" altLang="zh-CN" sz="1600" dirty="0" smtClean="0">
                <a:ea typeface="宋体" pitchFamily="2" charset="-122"/>
              </a:rPr>
              <a:t>.</a:t>
            </a:r>
            <a:endParaRPr lang="pt-BR" altLang="zh-CN" sz="1600" dirty="0" smtClean="0">
              <a:latin typeface="Arial" charset="0"/>
              <a:ea typeface="宋体" pitchFamily="2" charset="-122"/>
            </a:endParaRPr>
          </a:p>
          <a:p>
            <a:pPr marL="361950" indent="-361950">
              <a:lnSpc>
                <a:spcPct val="90000"/>
              </a:lnSpc>
              <a:buClr>
                <a:srgbClr val="FFCC00"/>
              </a:buClr>
              <a:buSzPct val="130000"/>
              <a:buFont typeface="Wingdings" pitchFamily="2" charset="2"/>
              <a:buNone/>
            </a:pPr>
            <a:endParaRPr lang="pt-BR" altLang="zh-CN" sz="800" dirty="0" smtClean="0">
              <a:latin typeface="Arial" charset="0"/>
              <a:ea typeface="宋体" pitchFamily="2" charset="-122"/>
            </a:endParaRPr>
          </a:p>
          <a:p>
            <a:pPr marL="361950" indent="-361950">
              <a:lnSpc>
                <a:spcPct val="90000"/>
              </a:lnSpc>
              <a:buClr>
                <a:srgbClr val="FFCC00"/>
              </a:buClr>
              <a:buSzPct val="130000"/>
            </a:pPr>
            <a:endParaRPr lang="pt-BR" altLang="zh-CN" sz="800" dirty="0" smtClean="0">
              <a:latin typeface="Arial" charset="0"/>
              <a:ea typeface="宋体" pitchFamily="2" charset="-122"/>
            </a:endParaRPr>
          </a:p>
        </p:txBody>
      </p:sp>
      <p:pic>
        <p:nvPicPr>
          <p:cNvPr id="5122" name="Picture 2" descr="http://www3.fiescnet.com.br/images/iba2012/img%2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3" y="1340768"/>
            <a:ext cx="3810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3.fiescnet.com.br/images/iba2012/img%2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3" y="3861047"/>
            <a:ext cx="3810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5616624" cy="576063"/>
          </a:xfrm>
        </p:spPr>
        <p:txBody>
          <a:bodyPr/>
          <a:lstStyle/>
          <a:p>
            <a:r>
              <a:rPr lang="pt-BR" sz="2000" dirty="0">
                <a:solidFill>
                  <a:schemeClr val="bg1"/>
                </a:solidFill>
              </a:rPr>
              <a:t>MISSÃO EMPRESARIAL À </a:t>
            </a:r>
            <a:r>
              <a:rPr lang="pt-BR" sz="2000" dirty="0" smtClean="0">
                <a:solidFill>
                  <a:schemeClr val="bg1"/>
                </a:solidFill>
              </a:rPr>
              <a:t>FEIRA IBA </a:t>
            </a:r>
            <a:r>
              <a:rPr lang="pt-BR" sz="2000" dirty="0">
                <a:solidFill>
                  <a:schemeClr val="bg1"/>
                </a:solidFill>
              </a:rPr>
              <a:t>2012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7544" y="1412776"/>
            <a:ext cx="4392488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361950" indent="-36195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t-BR" altLang="zh-TW" sz="1600" b="1" dirty="0" smtClean="0">
                <a:latin typeface="Trebuchet MS" pitchFamily="34" charset="0"/>
                <a:ea typeface="宋体" pitchFamily="2" charset="-122"/>
              </a:rPr>
              <a:t>Sobre a Feira IBA</a:t>
            </a:r>
            <a:endParaRPr lang="pt-BR" altLang="zh-CN" sz="1600" b="1" dirty="0" smtClean="0">
              <a:latin typeface="Trebuchet MS" pitchFamily="34" charset="0"/>
              <a:ea typeface="宋体" pitchFamily="2" charset="-122"/>
            </a:endParaRPr>
          </a:p>
          <a:p>
            <a:pPr marL="361950" indent="-36195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CN" sz="1600" dirty="0" smtClean="0">
              <a:solidFill>
                <a:srgbClr val="A50021"/>
              </a:solidFill>
              <a:ea typeface="宋体" pitchFamily="2" charset="-122"/>
            </a:endParaRPr>
          </a:p>
          <a:p>
            <a:pPr marL="361950" indent="-361950">
              <a:lnSpc>
                <a:spcPct val="90000"/>
              </a:lnSpc>
              <a:buClr>
                <a:srgbClr val="FFCC00"/>
              </a:buClr>
              <a:buSzPct val="130000"/>
            </a:pPr>
            <a:r>
              <a:rPr lang="pt-BR" altLang="zh-CN" sz="1600" dirty="0" smtClean="0">
                <a:latin typeface="Arial" charset="0"/>
                <a:ea typeface="宋体" pitchFamily="2" charset="-122"/>
              </a:rPr>
              <a:t>Período de 16 a 21 de setembro de 2012</a:t>
            </a:r>
          </a:p>
          <a:p>
            <a:pPr marL="0" indent="0">
              <a:lnSpc>
                <a:spcPct val="90000"/>
              </a:lnSpc>
              <a:buClr>
                <a:srgbClr val="FFCC00"/>
              </a:buClr>
              <a:buSzPct val="130000"/>
              <a:buNone/>
            </a:pPr>
            <a:endParaRPr lang="pt-BR" altLang="zh-CN" sz="1600" dirty="0" smtClean="0">
              <a:latin typeface="Arial" charset="0"/>
              <a:ea typeface="宋体" pitchFamily="2" charset="-122"/>
            </a:endParaRPr>
          </a:p>
          <a:p>
            <a:pPr marL="361950" indent="-361950">
              <a:lnSpc>
                <a:spcPct val="90000"/>
              </a:lnSpc>
              <a:buClr>
                <a:srgbClr val="FFCC00"/>
              </a:buClr>
              <a:buSzPct val="130000"/>
            </a:pPr>
            <a:r>
              <a:rPr lang="pt-BR" altLang="zh-CN" sz="1600" dirty="0" smtClean="0">
                <a:latin typeface="Arial" charset="0"/>
                <a:ea typeface="宋体" pitchFamily="2" charset="-122"/>
              </a:rPr>
              <a:t>Local: </a:t>
            </a:r>
            <a:r>
              <a:rPr lang="pt-BR" sz="1600" dirty="0" smtClean="0"/>
              <a:t>Nova Feira de Munique, considerada uma das </a:t>
            </a:r>
            <a:r>
              <a:rPr lang="pt-BR" sz="1600" dirty="0"/>
              <a:t>mais </a:t>
            </a:r>
            <a:r>
              <a:rPr lang="pt-BR" sz="1600" dirty="0" smtClean="0"/>
              <a:t>modernas </a:t>
            </a:r>
            <a:r>
              <a:rPr lang="pt-BR" sz="1600" dirty="0"/>
              <a:t>do mundo, com excelente projeto arquitetônico, alto padrão de conforto e comunicação</a:t>
            </a:r>
            <a:r>
              <a:rPr lang="pt-BR" sz="1600" dirty="0" smtClean="0"/>
              <a:t>.</a:t>
            </a:r>
          </a:p>
          <a:p>
            <a:pPr marL="0" indent="0">
              <a:lnSpc>
                <a:spcPct val="90000"/>
              </a:lnSpc>
              <a:buClr>
                <a:srgbClr val="FFCC00"/>
              </a:buClr>
              <a:buSzPct val="130000"/>
              <a:buNone/>
            </a:pPr>
            <a:endParaRPr lang="pt-BR" sz="1600" dirty="0" smtClean="0"/>
          </a:p>
          <a:p>
            <a:pPr marL="361950" indent="-361950">
              <a:lnSpc>
                <a:spcPct val="90000"/>
              </a:lnSpc>
              <a:buClr>
                <a:srgbClr val="FFCC00"/>
              </a:buClr>
              <a:buSzPct val="130000"/>
            </a:pPr>
            <a:r>
              <a:rPr lang="pt-BR" altLang="zh-CN" sz="1600" dirty="0" smtClean="0">
                <a:latin typeface="Arial" charset="0"/>
                <a:ea typeface="宋体" pitchFamily="2" charset="-122"/>
              </a:rPr>
              <a:t>Trata-se da maior exposição mundial de panificação e confeitaria que objetiva apresentar alternativas de novas tecnologias para o processo de panificação e confeitaria voltadas aos profissionais e técnicos responsáveis pela tomada de decisões em empresas dos segmentos artesanal e industrial, serviços de alimentação em hotelaria e empresas de catering.</a:t>
            </a:r>
          </a:p>
          <a:p>
            <a:pPr marL="361950" indent="-361950">
              <a:lnSpc>
                <a:spcPct val="90000"/>
              </a:lnSpc>
              <a:buClr>
                <a:srgbClr val="FFCC00"/>
              </a:buClr>
              <a:buSzPct val="130000"/>
              <a:buFont typeface="Wingdings" pitchFamily="2" charset="2"/>
              <a:buNone/>
            </a:pPr>
            <a:endParaRPr lang="pt-BR" altLang="zh-CN" sz="800" dirty="0" smtClean="0">
              <a:latin typeface="Arial" charset="0"/>
              <a:ea typeface="宋体" pitchFamily="2" charset="-122"/>
            </a:endParaRPr>
          </a:p>
          <a:p>
            <a:pPr marL="361950" indent="-361950">
              <a:lnSpc>
                <a:spcPct val="90000"/>
              </a:lnSpc>
              <a:buClr>
                <a:srgbClr val="FFCC00"/>
              </a:buClr>
              <a:buSzPct val="130000"/>
            </a:pPr>
            <a:endParaRPr lang="pt-BR" altLang="zh-CN" sz="800" dirty="0" smtClean="0">
              <a:latin typeface="Arial" charset="0"/>
              <a:ea typeface="宋体" pitchFamily="2" charset="-122"/>
            </a:endParaRPr>
          </a:p>
        </p:txBody>
      </p:sp>
      <p:pic>
        <p:nvPicPr>
          <p:cNvPr id="10242" name="Picture 2" descr="http://www3.fiescnet.com.br/images/iba2012/img%2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42" y="3717032"/>
            <a:ext cx="3810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02907" y="1917600"/>
            <a:ext cx="4033589" cy="16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361950" indent="-361950">
              <a:lnSpc>
                <a:spcPct val="90000"/>
              </a:lnSpc>
              <a:buClr>
                <a:srgbClr val="FFCC00"/>
              </a:buClr>
              <a:buSzPct val="130000"/>
            </a:pPr>
            <a:r>
              <a:rPr lang="pt-BR" altLang="zh-CN" sz="1600" dirty="0" smtClean="0">
                <a:latin typeface="Arial" charset="0"/>
                <a:ea typeface="宋体" pitchFamily="2" charset="-122"/>
              </a:rPr>
              <a:t>1.079 expositores de 55 países.</a:t>
            </a:r>
          </a:p>
          <a:p>
            <a:pPr marL="0" indent="0">
              <a:lnSpc>
                <a:spcPct val="90000"/>
              </a:lnSpc>
              <a:buClr>
                <a:srgbClr val="FFCC00"/>
              </a:buClr>
              <a:buSzPct val="130000"/>
              <a:buNone/>
            </a:pPr>
            <a:endParaRPr lang="pt-BR" altLang="zh-CN" sz="1600" dirty="0" smtClean="0">
              <a:latin typeface="Arial" charset="0"/>
              <a:ea typeface="宋体" pitchFamily="2" charset="-122"/>
            </a:endParaRPr>
          </a:p>
          <a:p>
            <a:pPr marL="361950" indent="-361950">
              <a:lnSpc>
                <a:spcPct val="90000"/>
              </a:lnSpc>
              <a:buClr>
                <a:srgbClr val="FFCC00"/>
              </a:buClr>
              <a:buSzPct val="130000"/>
            </a:pPr>
            <a:r>
              <a:rPr lang="pt-BR" altLang="zh-CN" sz="1600" dirty="0" smtClean="0">
                <a:latin typeface="Arial" charset="0"/>
                <a:ea typeface="宋体" pitchFamily="2" charset="-122"/>
              </a:rPr>
              <a:t>81.939 visitantes, sendo 47% da </a:t>
            </a:r>
            <a:r>
              <a:rPr lang="pt-BR" altLang="zh-CN" sz="1600" dirty="0">
                <a:latin typeface="Arial" charset="0"/>
                <a:ea typeface="宋体" pitchFamily="2" charset="-122"/>
              </a:rPr>
              <a:t>Alemanha (edição de 2009).</a:t>
            </a:r>
            <a:endParaRPr lang="pt-BR" sz="1600" dirty="0" smtClean="0"/>
          </a:p>
          <a:p>
            <a:pPr marL="0" indent="0">
              <a:lnSpc>
                <a:spcPct val="90000"/>
              </a:lnSpc>
              <a:buClr>
                <a:srgbClr val="FFCC00"/>
              </a:buClr>
              <a:buSzPct val="130000"/>
              <a:buNone/>
            </a:pP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9147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69900" y="1340768"/>
            <a:ext cx="3998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zh-CN" b="1" dirty="0" smtClean="0">
                <a:latin typeface="Trebuchet MS" pitchFamily="34" charset="0"/>
                <a:ea typeface="宋体" pitchFamily="2" charset="-122"/>
              </a:rPr>
              <a:t>PROGRAMAÇÃO PRELIMINAR</a:t>
            </a:r>
            <a:endParaRPr lang="pt-BR" altLang="zh-CN" b="1" dirty="0"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260649"/>
            <a:ext cx="5616624" cy="576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9pPr>
          </a:lstStyle>
          <a:p>
            <a:r>
              <a:rPr lang="pt-BR" sz="2000" dirty="0" smtClean="0"/>
              <a:t>MISSÃO EMPRESARIAL À FEIRA IBA 2012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04763"/>
              </p:ext>
            </p:extLst>
          </p:nvPr>
        </p:nvGraphicFramePr>
        <p:xfrm>
          <a:off x="457200" y="2445861"/>
          <a:ext cx="8229600" cy="28346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pt-BR" b="1" dirty="0"/>
                        <a:t>Dia 14 de setembro - Sexta-feira (Brasil - Alemanha)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06h30: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/>
                        <a:t>Encontro da delegação brasileira no Aeroporto de Florianópolis para embarque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09h35 – 10h55: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/>
                        <a:t>Florianópolis / São Paulo (Guarulhos)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16h50</a:t>
                      </a:r>
                      <a:r>
                        <a:rPr lang="pt-BR" b="1" baseline="0" dirty="0" smtClean="0"/>
                        <a:t> – 09h45</a:t>
                      </a:r>
                      <a:r>
                        <a:rPr lang="pt-BR" b="1" dirty="0" smtClean="0"/>
                        <a:t>: </a:t>
                      </a:r>
                      <a:r>
                        <a:rPr lang="pt-BR" dirty="0"/>
                        <a:t>São Paulo (Guarulhos) / </a:t>
                      </a:r>
                      <a:r>
                        <a:rPr lang="pt-BR" dirty="0" smtClean="0"/>
                        <a:t>Munique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/>
                        <a:t>Dia 15 de setembro - Sábado (Alemanha)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12h: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/>
                        <a:t>Recepção no hotel em </a:t>
                      </a:r>
                      <a:r>
                        <a:rPr lang="pt-BR" dirty="0" smtClean="0"/>
                        <a:t>Munique (traslado de aprox. 1h de ônibus)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69900" y="1340768"/>
            <a:ext cx="3998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zh-CN" b="1" dirty="0" smtClean="0">
                <a:latin typeface="Trebuchet MS" pitchFamily="34" charset="0"/>
                <a:ea typeface="宋体" pitchFamily="2" charset="-122"/>
              </a:rPr>
              <a:t>PROGRAMAÇÃO PRELIMINAR</a:t>
            </a:r>
            <a:endParaRPr lang="pt-BR" altLang="zh-CN" b="1" dirty="0"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260649"/>
            <a:ext cx="5616624" cy="576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9pPr>
          </a:lstStyle>
          <a:p>
            <a:r>
              <a:rPr lang="pt-BR" sz="2000" dirty="0" smtClean="0"/>
              <a:t>MISSÃO EMPRESARIAL À FEIRA IBA 2012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509878"/>
              </p:ext>
            </p:extLst>
          </p:nvPr>
        </p:nvGraphicFramePr>
        <p:xfrm>
          <a:off x="488578" y="1803665"/>
          <a:ext cx="8146733" cy="3713568"/>
        </p:xfrm>
        <a:graphic>
          <a:graphicData uri="http://schemas.openxmlformats.org/drawingml/2006/table">
            <a:tbl>
              <a:tblPr/>
              <a:tblGrid>
                <a:gridCol w="8146733"/>
              </a:tblGrid>
              <a:tr h="362077">
                <a:tc>
                  <a:txBody>
                    <a:bodyPr/>
                    <a:lstStyle/>
                    <a:p>
                      <a:r>
                        <a:rPr lang="pt-BR" sz="1800" b="1" dirty="0"/>
                        <a:t>Dia 16 de setembro - Domingo (Alemanha)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248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09h:</a:t>
                      </a:r>
                      <a:r>
                        <a:rPr lang="pt-BR" sz="1800" dirty="0" smtClean="0"/>
                        <a:t> Saída do hotel (traslado</a:t>
                      </a:r>
                      <a:r>
                        <a:rPr lang="pt-BR" sz="1800" baseline="0" dirty="0" smtClean="0"/>
                        <a:t> de aprox. 25 minutos de metrô)</a:t>
                      </a:r>
                      <a:endParaRPr lang="pt-BR" sz="1800" dirty="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09h30/17h30: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/>
                        <a:t>Visita à feira IBA</a:t>
                      </a:r>
                    </a:p>
                    <a:p>
                      <a:r>
                        <a:rPr lang="pt-BR" sz="1800" dirty="0"/>
                        <a:t>Endereço: </a:t>
                      </a:r>
                      <a:r>
                        <a:rPr lang="pt-BR" sz="1800" dirty="0" err="1"/>
                        <a:t>Messegelände</a:t>
                      </a:r>
                      <a:r>
                        <a:rPr lang="pt-BR" sz="1800" dirty="0"/>
                        <a:t>, 81823 - </a:t>
                      </a:r>
                      <a:r>
                        <a:rPr lang="pt-BR" sz="1800" dirty="0" smtClean="0"/>
                        <a:t>München</a:t>
                      </a:r>
                      <a:r>
                        <a:rPr lang="pt-BR" sz="1800" dirty="0"/>
                        <a:t>      </a:t>
                      </a:r>
                    </a:p>
                    <a:p>
                      <a:r>
                        <a:rPr lang="pt-BR" sz="1800" dirty="0" err="1"/>
                        <a:t>Site:www.iba.de</a:t>
                      </a:r>
                      <a:endParaRPr lang="pt-BR" sz="1800" dirty="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077">
                <a:tc>
                  <a:txBody>
                    <a:bodyPr/>
                    <a:lstStyle/>
                    <a:p>
                      <a:r>
                        <a:rPr lang="pt-BR" sz="1800" dirty="0"/>
                        <a:t> 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077">
                <a:tc>
                  <a:txBody>
                    <a:bodyPr/>
                    <a:lstStyle/>
                    <a:p>
                      <a:r>
                        <a:rPr lang="pt-BR" sz="1800" b="1" dirty="0"/>
                        <a:t>Dia 17 de setembro - Segunda-feira (Alemanha)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077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09h: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/>
                        <a:t>Saída do hotel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2320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09h30/17h30: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/>
                        <a:t>Visita à feira IBA</a:t>
                      </a:r>
                    </a:p>
                    <a:p>
                      <a:r>
                        <a:rPr lang="pt-BR" sz="1800" dirty="0"/>
                        <a:t>Endereço: </a:t>
                      </a:r>
                      <a:r>
                        <a:rPr lang="pt-BR" sz="1800" dirty="0" err="1"/>
                        <a:t>Messegelände</a:t>
                      </a:r>
                      <a:r>
                        <a:rPr lang="pt-BR" sz="1800" dirty="0"/>
                        <a:t>, 81823 - </a:t>
                      </a:r>
                      <a:r>
                        <a:rPr lang="pt-BR" sz="1800" dirty="0" smtClean="0"/>
                        <a:t>München</a:t>
                      </a:r>
                      <a:r>
                        <a:rPr lang="pt-BR" sz="1800" dirty="0"/>
                        <a:t>   </a:t>
                      </a:r>
                    </a:p>
                    <a:p>
                      <a:r>
                        <a:rPr lang="pt-BR" sz="1800" dirty="0" err="1"/>
                        <a:t>Site:www.iba.de</a:t>
                      </a:r>
                      <a:endParaRPr lang="pt-BR" sz="1800" dirty="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3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69900" y="1340768"/>
            <a:ext cx="3998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zh-CN" b="1" dirty="0" smtClean="0">
                <a:latin typeface="Trebuchet MS" pitchFamily="34" charset="0"/>
                <a:ea typeface="宋体" pitchFamily="2" charset="-122"/>
              </a:rPr>
              <a:t>PROGRAMAÇÃO PRELIMINAR</a:t>
            </a:r>
            <a:endParaRPr lang="pt-BR" altLang="zh-CN" b="1" dirty="0"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260649"/>
            <a:ext cx="5616624" cy="576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9pPr>
          </a:lstStyle>
          <a:p>
            <a:r>
              <a:rPr lang="pt-BR" sz="2000" dirty="0" smtClean="0"/>
              <a:t>MISSÃO EMPRESARIAL À FEIRA IBA 2012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19191"/>
              </p:ext>
            </p:extLst>
          </p:nvPr>
        </p:nvGraphicFramePr>
        <p:xfrm>
          <a:off x="457200" y="2354421"/>
          <a:ext cx="8229600" cy="32918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pt-BR" b="1" dirty="0"/>
                        <a:t>Dia 18 de setembro - Terça-feira (Alemanha)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dirty="0" smtClean="0"/>
                        <a:t>Visita </a:t>
                      </a:r>
                      <a:r>
                        <a:rPr lang="pt-BR" dirty="0"/>
                        <a:t>a </a:t>
                      </a:r>
                      <a:r>
                        <a:rPr lang="pt-BR" dirty="0" smtClean="0"/>
                        <a:t>empresa (à definir)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/>
                        <a:t>Dia 19 de setembro - Quarta-feira (Alemanha)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09h: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/>
                        <a:t>Saída do hotel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09h30/17h30: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/>
                        <a:t>Visita à feira </a:t>
                      </a:r>
                      <a:r>
                        <a:rPr lang="pt-BR" dirty="0" smtClean="0"/>
                        <a:t>IBA – opcional visita à loja </a:t>
                      </a:r>
                      <a:r>
                        <a:rPr lang="pt-BR" dirty="0" err="1" smtClean="0"/>
                        <a:t>Kustermann</a:t>
                      </a:r>
                      <a:endParaRPr lang="pt-BR" dirty="0"/>
                    </a:p>
                    <a:p>
                      <a:r>
                        <a:rPr lang="pt-BR" dirty="0" smtClean="0"/>
                        <a:t>Endereço feira: </a:t>
                      </a:r>
                      <a:r>
                        <a:rPr lang="pt-BR" dirty="0" err="1"/>
                        <a:t>Messegelände</a:t>
                      </a:r>
                      <a:r>
                        <a:rPr lang="pt-BR" dirty="0"/>
                        <a:t>, 81823 - </a:t>
                      </a:r>
                      <a:r>
                        <a:rPr lang="pt-BR" dirty="0" smtClean="0"/>
                        <a:t>München</a:t>
                      </a:r>
                      <a:r>
                        <a:rPr lang="pt-BR" dirty="0"/>
                        <a:t>      </a:t>
                      </a:r>
                    </a:p>
                    <a:p>
                      <a:r>
                        <a:rPr lang="pt-BR" dirty="0" smtClean="0"/>
                        <a:t>Site: www.iba.de</a:t>
                      </a:r>
                    </a:p>
                    <a:p>
                      <a:r>
                        <a:rPr lang="pt-BR" dirty="0" smtClean="0"/>
                        <a:t>Endereço loja: </a:t>
                      </a:r>
                      <a:r>
                        <a:rPr lang="pt-BR" dirty="0" err="1" smtClean="0"/>
                        <a:t>Viktualienmarkt</a:t>
                      </a:r>
                      <a:r>
                        <a:rPr lang="pt-BR" dirty="0" smtClean="0"/>
                        <a:t>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80331 - München </a:t>
                      </a:r>
                    </a:p>
                    <a:p>
                      <a:r>
                        <a:rPr lang="pt-BR" dirty="0" smtClean="0"/>
                        <a:t>Site: www.kustermann.de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7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69900" y="1340768"/>
            <a:ext cx="3998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zh-CN" b="1" dirty="0" smtClean="0">
                <a:latin typeface="Trebuchet MS" pitchFamily="34" charset="0"/>
                <a:ea typeface="宋体" pitchFamily="2" charset="-122"/>
              </a:rPr>
              <a:t>PROGRAMAÇÃO PRELIMINAR</a:t>
            </a:r>
            <a:endParaRPr lang="pt-BR" altLang="zh-CN" b="1" dirty="0"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260649"/>
            <a:ext cx="5616624" cy="576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9pPr>
          </a:lstStyle>
          <a:p>
            <a:r>
              <a:rPr lang="pt-BR" sz="2000" dirty="0" smtClean="0"/>
              <a:t>MISSÃO EMPRESARIAL À FEIRA IBA 2012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69091"/>
              </p:ext>
            </p:extLst>
          </p:nvPr>
        </p:nvGraphicFramePr>
        <p:xfrm>
          <a:off x="457200" y="1988661"/>
          <a:ext cx="8229600" cy="24688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pt-BR" b="1" dirty="0"/>
                        <a:t>Dia 20 de setembro - Quinta-feira (Alemanha / Brasil)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10h</a:t>
                      </a:r>
                      <a:r>
                        <a:rPr lang="pt-BR" b="1" dirty="0"/>
                        <a:t>: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Check</a:t>
                      </a:r>
                      <a:r>
                        <a:rPr lang="pt-BR" dirty="0"/>
                        <a:t> out </a:t>
                      </a:r>
                      <a:r>
                        <a:rPr lang="pt-BR" dirty="0" smtClean="0"/>
                        <a:t>do</a:t>
                      </a:r>
                      <a:r>
                        <a:rPr lang="pt-BR" baseline="0" dirty="0" smtClean="0"/>
                        <a:t> hotel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15h: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/>
                        <a:t>Transfer</a:t>
                      </a:r>
                      <a:r>
                        <a:rPr lang="pt-BR" dirty="0"/>
                        <a:t> para o aeroporto de </a:t>
                      </a:r>
                      <a:r>
                        <a:rPr lang="pt-BR" dirty="0" smtClean="0"/>
                        <a:t>Munique (aprox. 1h de traslado)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21h45 – 05h20: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/>
                        <a:t>Munique / São Paulo (</a:t>
                      </a:r>
                      <a:r>
                        <a:rPr lang="pt-BR" dirty="0" smtClean="0"/>
                        <a:t>Guarulhos)</a:t>
                      </a:r>
                    </a:p>
                    <a:p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b="1"/>
                        <a:t>Dia 21 de Setembro - Sexta-feira (Brasil)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07h45</a:t>
                      </a:r>
                      <a:r>
                        <a:rPr lang="pt-BR" b="1" baseline="0" dirty="0" smtClean="0"/>
                        <a:t> – 08h55</a:t>
                      </a:r>
                      <a:r>
                        <a:rPr lang="pt-BR" b="1" dirty="0" smtClean="0"/>
                        <a:t>: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/>
                        <a:t>São Paulo (Guarulhos) / Florianópolis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2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937620" cy="393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9900" y="1340768"/>
            <a:ext cx="3998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zh-CN" b="1" dirty="0" smtClean="0">
                <a:latin typeface="Trebuchet MS" pitchFamily="34" charset="0"/>
                <a:ea typeface="宋体" pitchFamily="2" charset="-122"/>
              </a:rPr>
              <a:t>Sugestão: Loja </a:t>
            </a:r>
            <a:r>
              <a:rPr lang="pt-BR" altLang="zh-CN" b="1" dirty="0" err="1" smtClean="0">
                <a:latin typeface="Trebuchet MS" pitchFamily="34" charset="0"/>
                <a:ea typeface="宋体" pitchFamily="2" charset="-122"/>
              </a:rPr>
              <a:t>Kustermann</a:t>
            </a:r>
            <a:endParaRPr lang="pt-BR" altLang="zh-CN" b="1" dirty="0"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8564" y="2132856"/>
            <a:ext cx="39402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Fundada em 1798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Área de 5 mil m²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Situada no centro de Munique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Setores: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Vidro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Cerâmica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Eletrônica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Ferramentas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Louças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Talheres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Utensílios de cozinha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Decoração interior/exterior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Artigos sanitários</a:t>
            </a:r>
          </a:p>
          <a:p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441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79512" y="260649"/>
            <a:ext cx="5616624" cy="576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Myriad Pro" pitchFamily="34" charset="0"/>
              </a:defRPr>
            </a:lvl9pPr>
          </a:lstStyle>
          <a:p>
            <a:r>
              <a:rPr lang="pt-BR" sz="2000" smtClean="0"/>
              <a:t>MISSÃO EMPRESARIAL À FEIRA IBA 2012</a:t>
            </a:r>
            <a:r>
              <a:rPr lang="pt-BR" smtClean="0"/>
              <a:t/>
            </a:r>
            <a:br>
              <a:rPr lang="pt-BR" smtClean="0"/>
            </a:b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646248"/>
              </p:ext>
            </p:extLst>
          </p:nvPr>
        </p:nvGraphicFramePr>
        <p:xfrm>
          <a:off x="827584" y="1340768"/>
          <a:ext cx="7632848" cy="520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4536504"/>
              </a:tblGrid>
              <a:tr h="14259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ea typeface="宋体" pitchFamily="2" charset="-122"/>
                        </a:rPr>
                        <a:t>VISITA TÉCNICA A EMPRESA(S) DO SETOR – SUGESTÕES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Empresas fabricantes de maquinários</a:t>
                      </a:r>
                    </a:p>
                    <a:p>
                      <a:pPr algn="ctr"/>
                      <a:endParaRPr lang="pt-BR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BMTEC </a:t>
                      </a:r>
                      <a:r>
                        <a:rPr lang="pt-BR" sz="1400" dirty="0" err="1" smtClean="0"/>
                        <a:t>GmbH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i="1" dirty="0" smtClean="0"/>
                        <a:t>Linhas de transporte</a:t>
                      </a:r>
                      <a:r>
                        <a:rPr lang="pt-BR" sz="1400" i="1" baseline="0" dirty="0" smtClean="0"/>
                        <a:t> e outras máquinas para tratamento de pão, especialmente a tradicional </a:t>
                      </a:r>
                      <a:r>
                        <a:rPr lang="pt-BR" sz="1400" i="1" baseline="0" dirty="0" err="1" smtClean="0"/>
                        <a:t>Bretzel</a:t>
                      </a:r>
                      <a:endParaRPr lang="pt-BR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Eberhardt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 err="1" smtClean="0"/>
                        <a:t>Bäckereitechnik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 err="1" smtClean="0"/>
                        <a:t>GmbH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i="1" dirty="0" smtClean="0"/>
                        <a:t>Máquinas para manipulação da massa de pão</a:t>
                      </a:r>
                      <a:endParaRPr lang="pt-BR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MW-SCHICKART </a:t>
                      </a:r>
                      <a:r>
                        <a:rPr lang="pt-BR" sz="1400" dirty="0" err="1" smtClean="0"/>
                        <a:t>GmbH</a:t>
                      </a:r>
                      <a:r>
                        <a:rPr lang="pt-BR" sz="1400" dirty="0" smtClean="0"/>
                        <a:t> &amp; </a:t>
                      </a:r>
                      <a:r>
                        <a:rPr lang="pt-BR" sz="1400" dirty="0" err="1" smtClean="0"/>
                        <a:t>Co</a:t>
                      </a:r>
                      <a:r>
                        <a:rPr lang="pt-BR" sz="1400" dirty="0" smtClean="0"/>
                        <a:t>. KG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i="1" dirty="0" smtClean="0"/>
                        <a:t>Máquinas para cortar pão</a:t>
                      </a:r>
                      <a:endParaRPr lang="pt-BR" sz="1400" i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Centros</a:t>
                      </a:r>
                      <a:r>
                        <a:rPr lang="pt-BR" sz="1400" baseline="0" dirty="0" smtClean="0"/>
                        <a:t> de formação para padeiros e confeiteiros</a:t>
                      </a:r>
                    </a:p>
                    <a:p>
                      <a:pPr algn="ctr"/>
                      <a:endParaRPr lang="pt-B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Berufsschule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 err="1" smtClean="0"/>
                        <a:t>für</a:t>
                      </a:r>
                      <a:r>
                        <a:rPr lang="pt-BR" sz="1400" dirty="0" smtClean="0"/>
                        <a:t> das </a:t>
                      </a:r>
                      <a:r>
                        <a:rPr lang="pt-BR" sz="1400" dirty="0" err="1" smtClean="0"/>
                        <a:t>Bäcker</a:t>
                      </a:r>
                      <a:r>
                        <a:rPr lang="pt-BR" sz="1400" dirty="0" smtClean="0"/>
                        <a:t>-</a:t>
                      </a:r>
                      <a:r>
                        <a:rPr lang="pt-BR" sz="1400" baseline="0" dirty="0" smtClean="0"/>
                        <a:t> </a:t>
                      </a:r>
                      <a:r>
                        <a:rPr lang="pt-BR" sz="1400" baseline="0" dirty="0" err="1" smtClean="0"/>
                        <a:t>und</a:t>
                      </a:r>
                      <a:r>
                        <a:rPr lang="pt-BR" sz="1400" baseline="0" dirty="0" smtClean="0"/>
                        <a:t> </a:t>
                      </a:r>
                      <a:r>
                        <a:rPr lang="pt-BR" sz="1400" baseline="0" dirty="0" err="1" smtClean="0"/>
                        <a:t>Konditorenhandwerk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i="1" dirty="0" smtClean="0"/>
                        <a:t>Escola técnica para padeiros</a:t>
                      </a:r>
                      <a:r>
                        <a:rPr lang="pt-BR" sz="1400" i="1" baseline="0" dirty="0" smtClean="0"/>
                        <a:t> e confeiteiros</a:t>
                      </a:r>
                      <a:endParaRPr lang="pt-BR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Meisterschule</a:t>
                      </a:r>
                      <a:r>
                        <a:rPr lang="pt-BR" sz="1400" baseline="0" dirty="0" smtClean="0"/>
                        <a:t> </a:t>
                      </a:r>
                      <a:r>
                        <a:rPr lang="pt-BR" sz="1400" baseline="0" dirty="0" err="1" smtClean="0"/>
                        <a:t>für</a:t>
                      </a:r>
                      <a:r>
                        <a:rPr lang="pt-BR" sz="1400" baseline="0" dirty="0" smtClean="0"/>
                        <a:t> das </a:t>
                      </a:r>
                      <a:r>
                        <a:rPr lang="pt-BR" sz="1400" baseline="0" dirty="0" err="1" smtClean="0"/>
                        <a:t>Konditorenhandwerk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i="1" dirty="0" smtClean="0"/>
                        <a:t>Escola técnica para obter o grau</a:t>
                      </a:r>
                      <a:r>
                        <a:rPr lang="pt-BR" sz="1400" i="1" baseline="0" dirty="0" smtClean="0"/>
                        <a:t> de mestre confeiteiro</a:t>
                      </a:r>
                      <a:endParaRPr lang="pt-BR" sz="1400" i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Grandes padarias</a:t>
                      </a:r>
                      <a:r>
                        <a:rPr lang="pt-BR" sz="1400" baseline="0" dirty="0" smtClean="0"/>
                        <a:t> de Munique</a:t>
                      </a:r>
                    </a:p>
                    <a:p>
                      <a:pPr algn="ctr"/>
                      <a:endParaRPr lang="pt-B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Hofpfisterei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i="1" dirty="0" smtClean="0"/>
                        <a:t>156 filiais, 900 colaboradores</a:t>
                      </a:r>
                      <a:endParaRPr lang="pt-BR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Wimmer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i="1" dirty="0" smtClean="0"/>
                        <a:t>37 filiais, 350 colaboradores</a:t>
                      </a:r>
                      <a:endParaRPr lang="pt-BR" sz="14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</TotalTime>
  <Words>730</Words>
  <Application>Microsoft Office PowerPoint</Application>
  <PresentationFormat>Apresentação na tela (4:3)</PresentationFormat>
  <Paragraphs>115</Paragraphs>
  <Slides>11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Design padrão</vt:lpstr>
      <vt:lpstr>Apresentação do PowerPoint</vt:lpstr>
      <vt:lpstr>MISSÃO EMPRESARIAL À FEIRA IBA 2012 </vt:lpstr>
      <vt:lpstr>MISSÃO EMPRESARIAL À FEIRA IBA 2012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FIESC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NayaraFerro</dc:creator>
  <cp:lastModifiedBy>Mathias Klaus Peichl</cp:lastModifiedBy>
  <cp:revision>201</cp:revision>
  <cp:lastPrinted>2012-05-17T13:01:33Z</cp:lastPrinted>
  <dcterms:created xsi:type="dcterms:W3CDTF">2007-05-28T18:25:05Z</dcterms:created>
  <dcterms:modified xsi:type="dcterms:W3CDTF">2012-05-17T16:43:25Z</dcterms:modified>
</cp:coreProperties>
</file>