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0"/>
  </p:handoutMasterIdLst>
  <p:sldIdLst>
    <p:sldId id="257" r:id="rId2"/>
    <p:sldId id="311" r:id="rId3"/>
    <p:sldId id="302" r:id="rId4"/>
    <p:sldId id="301" r:id="rId5"/>
    <p:sldId id="305" r:id="rId6"/>
    <p:sldId id="304" r:id="rId7"/>
    <p:sldId id="303" r:id="rId8"/>
    <p:sldId id="307" r:id="rId9"/>
    <p:sldId id="309" r:id="rId10"/>
    <p:sldId id="267" r:id="rId11"/>
    <p:sldId id="271" r:id="rId12"/>
    <p:sldId id="272" r:id="rId13"/>
    <p:sldId id="273" r:id="rId14"/>
    <p:sldId id="310" r:id="rId15"/>
    <p:sldId id="275" r:id="rId16"/>
    <p:sldId id="279" r:id="rId17"/>
    <p:sldId id="280" r:id="rId18"/>
    <p:sldId id="281" r:id="rId19"/>
    <p:sldId id="263" r:id="rId20"/>
    <p:sldId id="282" r:id="rId21"/>
    <p:sldId id="264" r:id="rId22"/>
    <p:sldId id="284" r:id="rId23"/>
    <p:sldId id="285" r:id="rId24"/>
    <p:sldId id="286" r:id="rId25"/>
    <p:sldId id="289" r:id="rId26"/>
    <p:sldId id="290" r:id="rId27"/>
    <p:sldId id="293" r:id="rId28"/>
    <p:sldId id="265" r:id="rId29"/>
  </p:sldIdLst>
  <p:sldSz cx="9144000" cy="6858000" type="screen4x3"/>
  <p:notesSz cx="6877050" cy="1000125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7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738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95725" y="0"/>
            <a:ext cx="2979738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F821A-A7C9-48A7-A828-D6253F45CC09}" type="datetimeFigureOut">
              <a:rPr lang="pt-BR" smtClean="0"/>
              <a:pPr/>
              <a:t>16/02/2012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99600"/>
            <a:ext cx="2979738" cy="500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95725" y="9499600"/>
            <a:ext cx="2979738" cy="500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754125-5DC2-482A-A9B5-9647F2B7761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99BC-0E87-4763-9487-3385F0661001}" type="datetimeFigureOut">
              <a:rPr lang="pt-BR" smtClean="0"/>
              <a:pPr/>
              <a:t>16/02/2012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01F16-72D3-4296-AF9A-335FCCD1A3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99BC-0E87-4763-9487-3385F0661001}" type="datetimeFigureOut">
              <a:rPr lang="pt-BR" smtClean="0"/>
              <a:pPr/>
              <a:t>16/02/2012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01F16-72D3-4296-AF9A-335FCCD1A3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99BC-0E87-4763-9487-3385F0661001}" type="datetimeFigureOut">
              <a:rPr lang="pt-BR" smtClean="0"/>
              <a:pPr/>
              <a:t>16/02/2012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01F16-72D3-4296-AF9A-335FCCD1A3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99BC-0E87-4763-9487-3385F0661001}" type="datetimeFigureOut">
              <a:rPr lang="pt-BR" smtClean="0"/>
              <a:pPr/>
              <a:t>16/02/2012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01F16-72D3-4296-AF9A-335FCCD1A3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99BC-0E87-4763-9487-3385F0661001}" type="datetimeFigureOut">
              <a:rPr lang="pt-BR" smtClean="0"/>
              <a:pPr/>
              <a:t>16/02/2012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01F16-72D3-4296-AF9A-335FCCD1A3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99BC-0E87-4763-9487-3385F0661001}" type="datetimeFigureOut">
              <a:rPr lang="pt-BR" smtClean="0"/>
              <a:pPr/>
              <a:t>16/02/2012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01F16-72D3-4296-AF9A-335FCCD1A3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99BC-0E87-4763-9487-3385F0661001}" type="datetimeFigureOut">
              <a:rPr lang="pt-BR" smtClean="0"/>
              <a:pPr/>
              <a:t>16/02/2012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01F16-72D3-4296-AF9A-335FCCD1A3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99BC-0E87-4763-9487-3385F0661001}" type="datetimeFigureOut">
              <a:rPr lang="pt-BR" smtClean="0"/>
              <a:pPr/>
              <a:t>16/02/2012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01F16-72D3-4296-AF9A-335FCCD1A3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99BC-0E87-4763-9487-3385F0661001}" type="datetimeFigureOut">
              <a:rPr lang="pt-BR" smtClean="0"/>
              <a:pPr/>
              <a:t>16/02/2012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01F16-72D3-4296-AF9A-335FCCD1A3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99BC-0E87-4763-9487-3385F0661001}" type="datetimeFigureOut">
              <a:rPr lang="pt-BR" smtClean="0"/>
              <a:pPr/>
              <a:t>16/02/2012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01F16-72D3-4296-AF9A-335FCCD1A3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B99BC-0E87-4763-9487-3385F0661001}" type="datetimeFigureOut">
              <a:rPr lang="pt-BR" smtClean="0"/>
              <a:pPr/>
              <a:t>16/02/2012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01F16-72D3-4296-AF9A-335FCCD1A3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B99BC-0E87-4763-9487-3385F0661001}" type="datetimeFigureOut">
              <a:rPr lang="pt-BR" smtClean="0"/>
              <a:pPr/>
              <a:t>16/02/2012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01F16-72D3-4296-AF9A-335FCCD1A3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t-BR" sz="2200" dirty="0"/>
              <a:t>UNIVERSIDADE FEDERAL DE SANTA CARATINA </a:t>
            </a:r>
            <a:r>
              <a:rPr lang="pt-BR" sz="2200" dirty="0" smtClean="0"/>
              <a:t/>
            </a:r>
            <a:br>
              <a:rPr lang="pt-BR" sz="2200" dirty="0" smtClean="0"/>
            </a:br>
            <a:r>
              <a:rPr lang="pt-BR" sz="2200" dirty="0"/>
              <a:t>CENTRO SÓCIO-ECONÔMICO</a:t>
            </a:r>
            <a:r>
              <a:rPr lang="pt-BR" sz="2200" dirty="0" smtClean="0"/>
              <a:t/>
            </a:r>
            <a:br>
              <a:rPr lang="pt-BR" sz="2200" dirty="0" smtClean="0"/>
            </a:br>
            <a:r>
              <a:rPr lang="pt-BR" sz="2200" dirty="0"/>
              <a:t>NÚCLEO DE ECONOMIA INDUSTRIAL E DA TECNOLOGIA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 algn="r"/>
            <a:r>
              <a:rPr lang="pt-BR" dirty="0"/>
              <a:t>Silvio Antonio Ferraz Cario</a:t>
            </a:r>
            <a:endParaRPr lang="pt-BR" dirty="0" smtClean="0"/>
          </a:p>
          <a:p>
            <a:pPr algn="r"/>
            <a:r>
              <a:rPr lang="pt-BR" dirty="0" smtClean="0"/>
              <a:t>Henrique Cavalieri da Silva</a:t>
            </a:r>
          </a:p>
          <a:p>
            <a:pPr algn="r"/>
            <a:r>
              <a:rPr lang="pt-BR" dirty="0" smtClean="0"/>
              <a:t>Fernando </a:t>
            </a:r>
            <a:r>
              <a:rPr lang="pt-BR" dirty="0" err="1"/>
              <a:t>Seabra</a:t>
            </a:r>
            <a:endParaRPr lang="pt-BR" dirty="0" smtClean="0"/>
          </a:p>
          <a:p>
            <a:pPr algn="r"/>
            <a:r>
              <a:rPr lang="pt-BR" dirty="0"/>
              <a:t>Luiz Carlos de Carvalho Júnior</a:t>
            </a:r>
            <a:endParaRPr lang="pt-BR" dirty="0" smtClean="0"/>
          </a:p>
          <a:p>
            <a:pPr algn="r"/>
            <a:r>
              <a:rPr lang="pt-BR" dirty="0" err="1"/>
              <a:t>Graciella</a:t>
            </a:r>
            <a:r>
              <a:rPr lang="pt-BR" dirty="0"/>
              <a:t> </a:t>
            </a:r>
            <a:r>
              <a:rPr lang="pt-BR" dirty="0" err="1"/>
              <a:t>Martignago</a:t>
            </a:r>
            <a:endParaRPr lang="pt-BR" dirty="0" smtClean="0"/>
          </a:p>
          <a:p>
            <a:pPr algn="r"/>
            <a:r>
              <a:rPr lang="pt-BR" dirty="0"/>
              <a:t>Ricardo Lopes Fernandes</a:t>
            </a:r>
            <a:endParaRPr lang="pt-BR" dirty="0" smtClean="0"/>
          </a:p>
          <a:p>
            <a:pPr algn="r"/>
            <a:endParaRPr lang="pt-BR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827584" y="249289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pt-BR" sz="2000" b="1" dirty="0"/>
              <a:t>ESTUDOS </a:t>
            </a:r>
            <a:r>
              <a:rPr lang="pt-BR" sz="2000" b="1" dirty="0" smtClean="0"/>
              <a:t>SETORIAIS</a:t>
            </a:r>
            <a:endParaRPr lang="pt-BR" sz="2000" dirty="0" smtClean="0"/>
          </a:p>
          <a:p>
            <a:pPr algn="ctr"/>
            <a:r>
              <a:rPr lang="pt-BR" sz="2000" b="1" dirty="0" smtClean="0"/>
              <a:t>INDÚSTRIA TÊXTIL-CONFECÇÃO </a:t>
            </a:r>
            <a:r>
              <a:rPr lang="pt-BR" sz="2000" b="1" dirty="0"/>
              <a:t>DE SANTA CATARINA</a:t>
            </a:r>
            <a:endParaRPr lang="pt-BR" sz="2000" dirty="0"/>
          </a:p>
          <a:p>
            <a:pPr algn="ctr"/>
            <a:endParaRPr lang="pt-BR" sz="20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683568" y="6063431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algn="ctr"/>
            <a:r>
              <a:rPr lang="pt-BR" sz="1900" dirty="0" smtClean="0"/>
              <a:t>FLORIANÓPOLIS, FEVEREIRO – 2011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2800" dirty="0" smtClean="0"/>
              <a:t>Estrutura da indústria têxtil-confecção e padrão de concorrência </a:t>
            </a:r>
            <a:endParaRPr lang="pt-BR" sz="2800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1403646" y="2157412"/>
          <a:ext cx="6552729" cy="3143790"/>
        </p:xfrm>
        <a:graphic>
          <a:graphicData uri="http://schemas.openxmlformats.org/drawingml/2006/table">
            <a:tbl>
              <a:tblPr/>
              <a:tblGrid>
                <a:gridCol w="1957455"/>
                <a:gridCol w="885301"/>
                <a:gridCol w="380491"/>
                <a:gridCol w="1784163"/>
                <a:gridCol w="1037496"/>
                <a:gridCol w="507823"/>
              </a:tblGrid>
              <a:tr h="209586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Países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Mil Ton.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Países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Mil Ton.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China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17.140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China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29.557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43,4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Índia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4.333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Estados Unidos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5.411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7,9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Coréia do Sul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3.364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Índia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4.814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Taiwan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2.874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Paquistão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4.154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Estados Unidos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2.732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Taiwan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1.853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Turquia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2.235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Brasil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1.732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Paquistão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2.077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Indonésia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1.347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Brasil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1.575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Coréia do Sul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1.322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Turquia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1.291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Tailândia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1.120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 dos 10 maiores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36.330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68,0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 dos 10 maiores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52.601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77,3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Demais países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17.096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Demais países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15.467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22,7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53.426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Total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68.068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1403648" y="1844824"/>
            <a:ext cx="6624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imes New Roman" pitchFamily="18" charset="0"/>
                <a:cs typeface="Times New Roman" pitchFamily="18" charset="0"/>
              </a:rPr>
              <a:t>Tabela 1: Produção mundial de produtos têxteis em 2004 e 2006</a:t>
            </a:r>
            <a:endParaRPr lang="pt-B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403648" y="5373216"/>
            <a:ext cx="65527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Fonte: IEMI, 2006; IEMI, 2008 </a:t>
            </a:r>
            <a:r>
              <a:rPr lang="pt-BR" sz="1000" i="1" dirty="0" smtClean="0">
                <a:latin typeface="Times New Roman" pitchFamily="18" charset="0"/>
                <a:cs typeface="Times New Roman" pitchFamily="18" charset="0"/>
              </a:rPr>
              <a:t>apud </a:t>
            </a:r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GARCIA (2009).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2800" dirty="0" smtClean="0"/>
              <a:t>Estrutura da indústria têxtil-confecção e padrão de concorrência </a:t>
            </a:r>
            <a:endParaRPr lang="pt-BR" sz="28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1403648" y="1844824"/>
            <a:ext cx="6624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imes New Roman" pitchFamily="18" charset="0"/>
                <a:cs typeface="Times New Roman" pitchFamily="18" charset="0"/>
              </a:rPr>
              <a:t>Tabela 2: Produção mundial de artigos do vestuário em 2004 e 2006</a:t>
            </a:r>
            <a:endParaRPr lang="pt-B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403648" y="5373216"/>
            <a:ext cx="65527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Fonte: IEMI, 2006; IEMI, 2008 </a:t>
            </a:r>
            <a:r>
              <a:rPr lang="pt-BR" sz="1000" i="1" dirty="0" smtClean="0">
                <a:latin typeface="Times New Roman" pitchFamily="18" charset="0"/>
                <a:cs typeface="Times New Roman" pitchFamily="18" charset="0"/>
              </a:rPr>
              <a:t>apud </a:t>
            </a:r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GARCIA (2009).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1259633" y="2132856"/>
          <a:ext cx="6984776" cy="3240360"/>
        </p:xfrm>
        <a:graphic>
          <a:graphicData uri="http://schemas.openxmlformats.org/drawingml/2006/table">
            <a:tbl>
              <a:tblPr/>
              <a:tblGrid>
                <a:gridCol w="2085898"/>
                <a:gridCol w="944017"/>
                <a:gridCol w="480750"/>
                <a:gridCol w="1717190"/>
                <a:gridCol w="1177638"/>
                <a:gridCol w="579283"/>
              </a:tblGrid>
              <a:tr h="216024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2004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2006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Países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Mil Ton.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Países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Mil Ton.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China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13.478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27,9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China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16.735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43,5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Índia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3.986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Índia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2.432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Estados Unidos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2.573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Paquistão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1.444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México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2.001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México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1.270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Turquia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1.982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Turquia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1.179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Coréia do Sul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1.873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Brasil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1.065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Brasil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1.740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Coréia do Sul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Paquistão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1.350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Itália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879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Taiwan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811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Indonésia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 dos 10 maiores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28.983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 dos 10 maiores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27.424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71,2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Demais países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19.322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Demais países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11.086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48.305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Total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38.510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2800" dirty="0" smtClean="0"/>
              <a:t> Estrutura da indústria têxtil-confecção e padrão de concorrência </a:t>
            </a:r>
            <a:endParaRPr lang="pt-BR" sz="28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1259632" y="1844824"/>
            <a:ext cx="71287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imes New Roman" pitchFamily="18" charset="0"/>
                <a:cs typeface="Times New Roman" pitchFamily="18" charset="0"/>
              </a:rPr>
              <a:t>Tabela 3: Principais exportadores de produtos têxteis e do vestuário em 2000 e 2006 (em US$ bilhões e %).</a:t>
            </a:r>
            <a:endParaRPr lang="pt-B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403648" y="5373216"/>
            <a:ext cx="65527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Fonte: HIRATUKA (2008), extraído de</a:t>
            </a:r>
            <a:r>
              <a:rPr lang="pt-BR" sz="1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GARCIA (2009).</a:t>
            </a:r>
            <a:endParaRPr lang="pt-BR" sz="1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1259632" y="2157410"/>
          <a:ext cx="6931748" cy="3215805"/>
        </p:xfrm>
        <a:graphic>
          <a:graphicData uri="http://schemas.openxmlformats.org/drawingml/2006/table">
            <a:tbl>
              <a:tblPr/>
              <a:tblGrid>
                <a:gridCol w="1636625"/>
                <a:gridCol w="431800"/>
                <a:gridCol w="1307503"/>
                <a:gridCol w="1626008"/>
                <a:gridCol w="628843"/>
                <a:gridCol w="1300969"/>
              </a:tblGrid>
              <a:tr h="214387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País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Valor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Participação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País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Valor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Participação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China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14,5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China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145,5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27,2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Hong Kong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37,9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Hong Kong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42,5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Itália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Itália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35,9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Estados Unidos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22,8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Alemanha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30,5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Alemanha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Estados Unidos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23,7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Coréia do Sul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18,7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Índia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França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12,5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França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Índia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Turquia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México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Bélgica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15,6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Bélgica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10,7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Coréia do Sul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 10 maiores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225,1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61,3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 10 maiores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360,0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67,4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Demais países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142,4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38,7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Demais países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174,3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32,6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367,5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534,3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2800" dirty="0" smtClean="0"/>
              <a:t>Estrutura da indústria têxtil-confecção e padrão de concorrência </a:t>
            </a:r>
            <a:endParaRPr lang="pt-BR" sz="28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1259632" y="1844824"/>
            <a:ext cx="71287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imes New Roman" pitchFamily="18" charset="0"/>
                <a:cs typeface="Times New Roman" pitchFamily="18" charset="0"/>
              </a:rPr>
              <a:t>Tabela 4: Principais importadores de produtos têxteis e do vestuário em 2000 e 2006 (em US$ bilhões e %).</a:t>
            </a:r>
            <a:endParaRPr lang="pt-B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403648" y="5373216"/>
            <a:ext cx="65527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Fonte: HIRATUKA (2008), extraído de</a:t>
            </a:r>
            <a:r>
              <a:rPr lang="pt-BR" sz="1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GARCIA (2009).</a:t>
            </a:r>
            <a:endParaRPr lang="pt-BR" sz="1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1115616" y="2157413"/>
          <a:ext cx="7128791" cy="3215805"/>
        </p:xfrm>
        <a:graphic>
          <a:graphicData uri="http://schemas.openxmlformats.org/drawingml/2006/table">
            <a:tbl>
              <a:tblPr/>
              <a:tblGrid>
                <a:gridCol w="1637090"/>
                <a:gridCol w="628460"/>
                <a:gridCol w="1307392"/>
                <a:gridCol w="1626508"/>
                <a:gridCol w="628460"/>
                <a:gridCol w="1300881"/>
              </a:tblGrid>
              <a:tr h="214387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País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Valor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Participação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País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Valor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Participação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Estados Unidos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83,8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Estados Unidos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107,7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20,6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Hong Kong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30,2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7,9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Alemanha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7,9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Alemanha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29,7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7,8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Hong Kong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Japão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25,6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Japão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30,7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Reino Unido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20,4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Reino Unido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30,5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França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18,5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França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26,9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China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China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Itália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14,7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Itália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24,4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México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10,2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Espanha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Bélgica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Bélgica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 10 maiores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258,8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68,0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 10 maiores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350,3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67,0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Demais países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121,8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Demais países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172,8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380,6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523,1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algn="ctr"/>
            <a:endParaRPr lang="pt-BR" dirty="0" smtClean="0"/>
          </a:p>
          <a:p>
            <a:pPr algn="ctr"/>
            <a:endParaRPr lang="pt-BR" dirty="0" smtClean="0"/>
          </a:p>
          <a:p>
            <a:pPr algn="ctr"/>
            <a:endParaRPr lang="pt-BR" dirty="0" smtClean="0"/>
          </a:p>
          <a:p>
            <a:pPr algn="ctr"/>
            <a:r>
              <a:rPr lang="pt-BR" dirty="0" smtClean="0"/>
              <a:t>INDUSTRIA TÊXTIL - CONFECÇÃO EM SANTA CATARINA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pt-BR" sz="2800" dirty="0" smtClean="0"/>
              <a:t>Estabelecimentos empregadores e mão-de-obra contratada</a:t>
            </a:r>
            <a:endParaRPr lang="pt-BR" sz="28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1043608" y="3933056"/>
            <a:ext cx="66967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Fonte: Ministério do trabalho e Emprego – </a:t>
            </a:r>
            <a:r>
              <a:rPr lang="pt-BR" sz="1000" dirty="0" err="1" smtClean="0">
                <a:latin typeface="Times New Roman" pitchFamily="18" charset="0"/>
                <a:cs typeface="Times New Roman" pitchFamily="18" charset="0"/>
              </a:rPr>
              <a:t>Rais</a:t>
            </a:r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sz="1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1043608" y="2636913"/>
          <a:ext cx="6984775" cy="1216267"/>
        </p:xfrm>
        <a:graphic>
          <a:graphicData uri="http://schemas.openxmlformats.org/drawingml/2006/table">
            <a:tbl>
              <a:tblPr/>
              <a:tblGrid>
                <a:gridCol w="3325705"/>
                <a:gridCol w="498060"/>
                <a:gridCol w="721630"/>
                <a:gridCol w="498060"/>
                <a:gridCol w="721630"/>
                <a:gridCol w="498060"/>
                <a:gridCol w="721630"/>
              </a:tblGrid>
              <a:tr h="2184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184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Atividade Econômica - CNAE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Est.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Trab.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Est.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Trab.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Est.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Trab.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3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Fabricação de produtos têxteis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1.158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46.922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1.522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55.034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1.975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67.139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03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Confecção de artigos do vestuário e acessórios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4.064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56.384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5.328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76.096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6.716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95.257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4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5.222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103.306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6.850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131.130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8.691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162.396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971600" y="2132856"/>
            <a:ext cx="7128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imes New Roman" pitchFamily="18" charset="0"/>
                <a:cs typeface="Times New Roman" pitchFamily="18" charset="0"/>
              </a:rPr>
              <a:t>Tabela 5: Número de estabelecimentos e trabalhadores na indústria têxtil-confecção de SC, 2000, 2005 e 2009.</a:t>
            </a:r>
            <a:endParaRPr lang="pt-BR" sz="1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pt-BR" sz="2800" dirty="0" smtClean="0"/>
              <a:t>Estabelecimentos empregadores e mão-de-obra contratada</a:t>
            </a:r>
            <a:endParaRPr lang="pt-BR" sz="28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827584" y="5085184"/>
            <a:ext cx="72728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Fonte: Ministério do Trabalho e Emprego – </a:t>
            </a:r>
            <a:r>
              <a:rPr lang="pt-BR" sz="1000" dirty="0" err="1" smtClean="0">
                <a:latin typeface="Times New Roman" pitchFamily="18" charset="0"/>
                <a:cs typeface="Times New Roman" pitchFamily="18" charset="0"/>
              </a:rPr>
              <a:t>Rais</a:t>
            </a:r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sz="1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827586" y="2669540"/>
          <a:ext cx="7272807" cy="2343640"/>
        </p:xfrm>
        <a:graphic>
          <a:graphicData uri="http://schemas.openxmlformats.org/drawingml/2006/table">
            <a:tbl>
              <a:tblPr/>
              <a:tblGrid>
                <a:gridCol w="691875"/>
                <a:gridCol w="583871"/>
                <a:gridCol w="498604"/>
                <a:gridCol w="583871"/>
                <a:gridCol w="498604"/>
                <a:gridCol w="583871"/>
                <a:gridCol w="498604"/>
                <a:gridCol w="583871"/>
                <a:gridCol w="498604"/>
                <a:gridCol w="615542"/>
                <a:gridCol w="509974"/>
                <a:gridCol w="615542"/>
                <a:gridCol w="509974"/>
              </a:tblGrid>
              <a:tr h="292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92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Têxtil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Conf.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Têxtil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Conf.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Têxtil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Conf.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92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Porte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Num.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Num.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Num.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Num.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Num.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Num.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Micro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4.410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15.647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27,8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5.776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10,5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21.378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7.422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27.680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29,1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2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Pequena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8.809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18,8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18.520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32,8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10.652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19,4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27.251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35,8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13.048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19,4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32.828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34,5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Média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12.981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27,7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15.009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26,6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14.344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16.990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20.685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30,8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20.481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21,5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Grande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20.722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44,2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7.208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12,8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24.262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10.477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13,8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25.984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38,7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14.268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46.922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56.384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55.034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76.096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67.139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95.257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827584" y="2276872"/>
            <a:ext cx="7200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imes New Roman" pitchFamily="18" charset="0"/>
                <a:cs typeface="Times New Roman" pitchFamily="18" charset="0"/>
              </a:rPr>
              <a:t>Tabela 8: Trabalhadores formais por porte da empresa na indústria têxtil-confecção de SC, 2000, 2005 e 2009. </a:t>
            </a:r>
            <a:endParaRPr lang="pt-BR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pt-BR" sz="2800" dirty="0" smtClean="0"/>
              <a:t>Estabelecimentos empregadores e mão-de-obra contratada</a:t>
            </a:r>
            <a:endParaRPr lang="pt-BR" sz="28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827584" y="6093296"/>
            <a:ext cx="7272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Nota: SM = salário mínimo</a:t>
            </a:r>
          </a:p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Fonte: Ministério do Trabalho e Emprego – </a:t>
            </a:r>
            <a:r>
              <a:rPr lang="pt-BR" sz="1000" dirty="0" err="1" smtClean="0">
                <a:latin typeface="Times New Roman" pitchFamily="18" charset="0"/>
                <a:cs typeface="Times New Roman" pitchFamily="18" charset="0"/>
              </a:rPr>
              <a:t>Rais</a:t>
            </a:r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827584" y="2276872"/>
            <a:ext cx="72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imes New Roman" pitchFamily="18" charset="0"/>
                <a:cs typeface="Times New Roman" pitchFamily="18" charset="0"/>
              </a:rPr>
              <a:t>Tabela 9: Distribuição dos trabalhadores formalmente ocupados por faixa salarial na indústria têxtil-confecção de SC, 2000, 2005 e 2009.</a:t>
            </a:r>
            <a:endParaRPr lang="pt-B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755574" y="2780928"/>
          <a:ext cx="7416824" cy="3240365"/>
        </p:xfrm>
        <a:graphic>
          <a:graphicData uri="http://schemas.openxmlformats.org/drawingml/2006/table">
            <a:tbl>
              <a:tblPr/>
              <a:tblGrid>
                <a:gridCol w="1172816"/>
                <a:gridCol w="569064"/>
                <a:gridCol w="471604"/>
                <a:gridCol w="569064"/>
                <a:gridCol w="471604"/>
                <a:gridCol w="569064"/>
                <a:gridCol w="471604"/>
                <a:gridCol w="569064"/>
                <a:gridCol w="471604"/>
                <a:gridCol w="569064"/>
                <a:gridCol w="471604"/>
                <a:gridCol w="569064"/>
                <a:gridCol w="471604"/>
              </a:tblGrid>
              <a:tr h="2025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25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Têxtil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Confecção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Têxtil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Confecção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Têxtil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Confecção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25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Num.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Num.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Num.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Num.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Num.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Num.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5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Até 1 SM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1.086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1.579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689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2.124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050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De 1 a 2 SM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8.097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26.402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46,8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17.073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48.977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64,4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28.851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66.360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69,7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50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De 2 a 4 SM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25.000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23.566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41,8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27.482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49,9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20.232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26,6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29.092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20.715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21,7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5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De 4 a 7 SM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9.790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20,9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3.816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6.944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12,6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3.120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4.609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2.811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5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De 7 a 10 SM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1.955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791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1.359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674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886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5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 10 a 15 SM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962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5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 15 a 20 SM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5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Mais de 20 SM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5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Ignorado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841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1.087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2.315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2.324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0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46.922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56.384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55.034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76.096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67.139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95.257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2800" dirty="0" smtClean="0"/>
              <a:t>Produção industrial</a:t>
            </a:r>
            <a:endParaRPr lang="pt-BR" sz="2800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2" y="2331087"/>
          <a:ext cx="7488827" cy="3186144"/>
        </p:xfrm>
        <a:graphic>
          <a:graphicData uri="http://schemas.openxmlformats.org/drawingml/2006/table">
            <a:tbl>
              <a:tblPr/>
              <a:tblGrid>
                <a:gridCol w="2518212"/>
                <a:gridCol w="499149"/>
                <a:gridCol w="555322"/>
                <a:gridCol w="555322"/>
                <a:gridCol w="555322"/>
                <a:gridCol w="555322"/>
                <a:gridCol w="555322"/>
                <a:gridCol w="555322"/>
                <a:gridCol w="555322"/>
                <a:gridCol w="584212"/>
              </a:tblGrid>
              <a:tr h="245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2005 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2008*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Fabricação de produtos têxteis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3.851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4.072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4.282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3.884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4.249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3.908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4.427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4.611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5.004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Benf. fibras têxteis. naturais.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5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Fiação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Tecelagem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Fabr. têxteis, incluindo tecelagem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1.226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1.542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1.556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1.369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1.405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1.238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1.282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1.144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1.124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Acabamentos por terceiros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519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619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730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Fabr. artefatos têxteis exceto vest.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747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644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771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693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728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843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1.004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Fabr. tecidos e artigos de malha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744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715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730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930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1.001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1.074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Conf. artigos do vest. e aces.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2.842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3.255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3.148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3.071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3.102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3.469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3.716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4.610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5.028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Conf. de artigos do vestuário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2.816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3.230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3.132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3.055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3.084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3.440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3.631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4.556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4.980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5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Fabr. de aces. do vest. seg. prof.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6.693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7.327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7.430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6.955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7.351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7.377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8.143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9.222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10.032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611560" y="1916832"/>
            <a:ext cx="74168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imes New Roman" pitchFamily="18" charset="0"/>
                <a:cs typeface="Times New Roman" pitchFamily="18" charset="0"/>
              </a:rPr>
              <a:t>Tabela 10: Valor bruto da produção industrial da indústria têxtil-confecção de SC, 2000-2008 (em milhões R$)</a:t>
            </a:r>
            <a:endParaRPr lang="pt-B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11560" y="5661248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* Devido à nova classificação do CNAE em 2008, a compatibilidade entre a nova e a antiga classificação dos sub-setores foi feita a partir da tabela de correspondências disponível em http://www.ibge.gov.br/concla/default.</a:t>
            </a:r>
            <a:r>
              <a:rPr lang="pt-BR" sz="1000" dirty="0" err="1" smtClean="0">
                <a:latin typeface="Times New Roman" pitchFamily="18" charset="0"/>
                <a:cs typeface="Times New Roman" pitchFamily="18" charset="0"/>
              </a:rPr>
              <a:t>php</a:t>
            </a:r>
            <a:endParaRPr lang="pt-BR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Nota: Série deflacionada pelo índice IPA-OG setores Têxtil, Vestuário e Calçados (2007 = 100).</a:t>
            </a:r>
          </a:p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Fonte: IBGE – Pesquisa Industrial Anual – PIA.</a:t>
            </a:r>
            <a:endParaRPr lang="pt-BR" sz="1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2800" dirty="0" smtClean="0"/>
              <a:t>Produção industrial</a:t>
            </a:r>
            <a:endParaRPr lang="pt-BR" sz="28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611560" y="1916832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imes New Roman" pitchFamily="18" charset="0"/>
                <a:cs typeface="Times New Roman" pitchFamily="18" charset="0"/>
              </a:rPr>
              <a:t>Tabela 11: Valor da transformação industrial da indústria têxtil-confecção de SC, 2000-2008 (em milhões de R$)</a:t>
            </a:r>
            <a:endParaRPr lang="pt-B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11560" y="5661248"/>
            <a:ext cx="74888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* Ver Tabela 6.</a:t>
            </a:r>
          </a:p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Nota: Série deflacionada pelo índice IPA-OG setores Têxtil, Vestuário e Calçados.</a:t>
            </a:r>
          </a:p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Fonte: IBGE – Pesquisa Industrial Anual – PIA.   </a:t>
            </a:r>
            <a:endParaRPr lang="pt-BR" sz="1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83567" y="2331089"/>
          <a:ext cx="7200800" cy="3330158"/>
        </p:xfrm>
        <a:graphic>
          <a:graphicData uri="http://schemas.openxmlformats.org/drawingml/2006/table">
            <a:tbl>
              <a:tblPr/>
              <a:tblGrid>
                <a:gridCol w="2452069"/>
                <a:gridCol w="480003"/>
                <a:gridCol w="533591"/>
                <a:gridCol w="533591"/>
                <a:gridCol w="533591"/>
                <a:gridCol w="533591"/>
                <a:gridCol w="533591"/>
                <a:gridCol w="533591"/>
                <a:gridCol w="533591"/>
                <a:gridCol w="533591"/>
              </a:tblGrid>
              <a:tr h="2561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2005 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2008*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1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Fabricação de produtos têxteis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1.696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1.880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1.937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1.651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1.685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1.599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1.898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2.041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2.290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1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Benf.. fibras têxteis. naturais.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61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Fiação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61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Tecelagem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61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Fabr. têxteis, incluindo tecelagem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595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833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788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528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61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Acabamentos por terceiros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61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Fabr. artefatos têxteis exceto vest.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395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523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61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Fabr. tecidos e artigos de malha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1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Conf. artigos do vest. e aces.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1.509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1.749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1.655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1.535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1.635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1.798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1.830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2.345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2.594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1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Conf. de artigos do vestuário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1.494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1.731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1.646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1.524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1.626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1.784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1.802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2.323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2.571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61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Fabr. de aces. do vest. seg. prof.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1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3.205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3.630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3.593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3.186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3.320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3.397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3.728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4.386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4.884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algn="ctr"/>
            <a:endParaRPr lang="pt-BR" dirty="0" smtClean="0"/>
          </a:p>
          <a:p>
            <a:pPr algn="ctr"/>
            <a:endParaRPr lang="pt-BR" dirty="0" smtClean="0"/>
          </a:p>
          <a:p>
            <a:pPr algn="ctr"/>
            <a:endParaRPr lang="pt-BR" dirty="0" smtClean="0"/>
          </a:p>
          <a:p>
            <a:pPr algn="ctr"/>
            <a:r>
              <a:rPr lang="pt-BR" dirty="0" smtClean="0"/>
              <a:t>INDUSTRIA TÊXTIL-CONFECÇÃO MUNDIAL E BRASILEIRA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2800" dirty="0" smtClean="0"/>
              <a:t> Produção industrial</a:t>
            </a:r>
            <a:endParaRPr lang="pt-BR" sz="28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611560" y="1916832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imes New Roman" pitchFamily="18" charset="0"/>
                <a:cs typeface="Times New Roman" pitchFamily="18" charset="0"/>
              </a:rPr>
              <a:t>Tabela 12: Valor da transformação industrial em relação ao valor bruto da produção industrial da indústria têxtil-confecção de SC, 2000-2008 (%).</a:t>
            </a:r>
            <a:endParaRPr lang="pt-B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11560" y="5661248"/>
            <a:ext cx="7488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* Ver Tabela 7.</a:t>
            </a:r>
          </a:p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Fonte: IBGE – Pesquisa Industrial Anual – PIA.</a:t>
            </a:r>
            <a:endParaRPr lang="pt-BR" sz="1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683568" y="2348880"/>
          <a:ext cx="6984776" cy="3312374"/>
        </p:xfrm>
        <a:graphic>
          <a:graphicData uri="http://schemas.openxmlformats.org/drawingml/2006/table">
            <a:tbl>
              <a:tblPr/>
              <a:tblGrid>
                <a:gridCol w="2645095"/>
                <a:gridCol w="483195"/>
                <a:gridCol w="446899"/>
                <a:gridCol w="446899"/>
                <a:gridCol w="446899"/>
                <a:gridCol w="558812"/>
                <a:gridCol w="465803"/>
                <a:gridCol w="427994"/>
                <a:gridCol w="558812"/>
                <a:gridCol w="504368"/>
              </a:tblGrid>
              <a:tr h="2547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2001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2002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2003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2004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2005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2006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2007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2008*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Fabricação de produtos têxteis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44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44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Benf.. fibras têxteis. naturais.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47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Fiação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7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Tecelagem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7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Fabr. têxteis, incluindo tecelagem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7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Acabamentos por terceiros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7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Fabr. artefatos têxteis exceto vest.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7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Fabr. tecidos e artigos de malha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Conf. artigos do vest. e aces.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54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52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49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51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52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Conf. de artigos do vestuário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47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Fabr. de aces. do vest. seg. prof.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73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61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65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51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 dirty="0">
                          <a:latin typeface="Times New Roman"/>
                          <a:ea typeface="Times New Roman"/>
                          <a:cs typeface="Times New Roman"/>
                        </a:rPr>
                        <a:t>49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2800" dirty="0" smtClean="0"/>
              <a:t> Mercado Externo</a:t>
            </a:r>
            <a:endParaRPr lang="pt-BR" sz="2800" dirty="0"/>
          </a:p>
        </p:txBody>
      </p:sp>
      <p:pic>
        <p:nvPicPr>
          <p:cNvPr id="7169" name="Gráfico 2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72816"/>
            <a:ext cx="6984776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755576" y="5517232"/>
            <a:ext cx="7128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imes New Roman" pitchFamily="18" charset="0"/>
                <a:cs typeface="Times New Roman" pitchFamily="18" charset="0"/>
              </a:rPr>
              <a:t>Gráfico 5: Exportações e importações de SC e taxa de câmbio, 2000- 2010. (US$ FOB).</a:t>
            </a:r>
            <a:endParaRPr lang="pt-BR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Nota: Taxa de câmbio - R$ / US$ - comercial - venda - média</a:t>
            </a:r>
          </a:p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Fonte: MDIC/SECEX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2800" dirty="0" smtClean="0"/>
              <a:t> Mercado Externo</a:t>
            </a:r>
            <a:endParaRPr lang="pt-BR" sz="28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755576" y="5517232"/>
            <a:ext cx="71287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imes New Roman" pitchFamily="18" charset="0"/>
                <a:cs typeface="Times New Roman" pitchFamily="18" charset="0"/>
              </a:rPr>
              <a:t>Gráfico 6: Exportações e Importações têxtil-confecção de SC, 2000- 2010. (US$ FOB).</a:t>
            </a:r>
            <a:endParaRPr lang="pt-BR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Fonte: MDIC/SECEX</a:t>
            </a:r>
          </a:p>
        </p:txBody>
      </p:sp>
      <p:pic>
        <p:nvPicPr>
          <p:cNvPr id="40963" name="Gráfico 5"/>
          <p:cNvPicPr>
            <a:picLocks noChangeArrowheads="1"/>
          </p:cNvPicPr>
          <p:nvPr/>
        </p:nvPicPr>
        <p:blipFill>
          <a:blip r:embed="rId2" cstate="print"/>
          <a:srcRect b="-102"/>
          <a:stretch>
            <a:fillRect/>
          </a:stretch>
        </p:blipFill>
        <p:spPr bwMode="auto">
          <a:xfrm>
            <a:off x="899592" y="1772816"/>
            <a:ext cx="7200800" cy="3704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2800" dirty="0" smtClean="0"/>
              <a:t> Mercado Externo</a:t>
            </a:r>
            <a:endParaRPr lang="pt-BR" sz="28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755576" y="5517232"/>
            <a:ext cx="71287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imes New Roman" pitchFamily="18" charset="0"/>
                <a:cs typeface="Times New Roman" pitchFamily="18" charset="0"/>
              </a:rPr>
              <a:t>Gráfico 7: Exportações e Importações Têxteis de SC, 2000-2010 (US$ FOB). </a:t>
            </a:r>
            <a:endParaRPr lang="pt-BR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Fonte: MDIC/SECEX</a:t>
            </a:r>
          </a:p>
        </p:txBody>
      </p:sp>
      <p:pic>
        <p:nvPicPr>
          <p:cNvPr id="41986" name="Gráfico 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916832"/>
            <a:ext cx="7056784" cy="353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2800" dirty="0" smtClean="0"/>
              <a:t> Mercado Externo</a:t>
            </a:r>
            <a:endParaRPr lang="pt-BR" sz="28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755576" y="5517232"/>
            <a:ext cx="71287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imes New Roman" pitchFamily="18" charset="0"/>
                <a:cs typeface="Times New Roman" pitchFamily="18" charset="0"/>
              </a:rPr>
              <a:t>Gráfico 8: Exportações e Importações Confecções de SC, 2000-2010 (US$ FOB).</a:t>
            </a:r>
            <a:endParaRPr lang="pt-BR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Fonte: MDIC/SECEX</a:t>
            </a:r>
          </a:p>
        </p:txBody>
      </p:sp>
      <p:pic>
        <p:nvPicPr>
          <p:cNvPr id="43010" name="Gráfico 7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700808"/>
            <a:ext cx="7128792" cy="3742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2800" dirty="0" smtClean="0"/>
              <a:t> Mercado Externo</a:t>
            </a:r>
            <a:endParaRPr lang="pt-BR" sz="28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683568" y="5013176"/>
            <a:ext cx="71287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Fonte: MDIC/SECEX.</a:t>
            </a:r>
            <a:endParaRPr lang="pt-BR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83568" y="2204864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imes New Roman" pitchFamily="18" charset="0"/>
                <a:cs typeface="Times New Roman" pitchFamily="18" charset="0"/>
              </a:rPr>
              <a:t>Tabela 15: Principais países de destino das exportações da indústria têxtil-confecção (milhões US$ FOB, 2000-2010)</a:t>
            </a:r>
            <a:endParaRPr lang="pt-BR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683566" y="2743200"/>
          <a:ext cx="7416830" cy="2197968"/>
        </p:xfrm>
        <a:graphic>
          <a:graphicData uri="http://schemas.openxmlformats.org/drawingml/2006/table">
            <a:tbl>
              <a:tblPr/>
              <a:tblGrid>
                <a:gridCol w="1195206"/>
                <a:gridCol w="564858"/>
                <a:gridCol w="564858"/>
                <a:gridCol w="564858"/>
                <a:gridCol w="564858"/>
                <a:gridCol w="564858"/>
                <a:gridCol w="564858"/>
                <a:gridCol w="564858"/>
                <a:gridCol w="564858"/>
                <a:gridCol w="564858"/>
                <a:gridCol w="564858"/>
                <a:gridCol w="573044"/>
              </a:tblGrid>
              <a:tr h="274746">
                <a:tc>
                  <a:txBody>
                    <a:bodyPr/>
                    <a:lstStyle/>
                    <a:p>
                      <a:endParaRPr lang="pt-B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7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Estados Unidos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103,52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97,85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127,84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144,99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139,32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124,90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93,85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82,93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46,78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31,71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18,59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47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Argentina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62,43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58,54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7,07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29,62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48,91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54,20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58,38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69,74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69,64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38,98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46,41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7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Alemanha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26,93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25,93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29,20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28,51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27,34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22,12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11,87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8,11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5,31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4,03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2,95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7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Paraguai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11,94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10,85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5,65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6,04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8,79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12,07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13,45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16,18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19,19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16,25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28,53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7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Uruguai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14,55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18,59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10,88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9,79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14,22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14,37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13,46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11,43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11,54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10,44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13,25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7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Outros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81,80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73,18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77,84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88,98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116,37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124,19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130,96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124,99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110,14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74,19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80,17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7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301,15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284,94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258,47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307,94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354,96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351,85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321,98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313,38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262,59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175,61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189,90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2800" dirty="0" smtClean="0"/>
              <a:t> Mercado Externo</a:t>
            </a:r>
            <a:endParaRPr lang="pt-BR" sz="28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683568" y="4941168"/>
            <a:ext cx="71287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Fonte: MDIC/SECEX.</a:t>
            </a:r>
            <a:endParaRPr lang="pt-BR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83568" y="2492896"/>
            <a:ext cx="7488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imes New Roman" pitchFamily="18" charset="0"/>
                <a:cs typeface="Times New Roman" pitchFamily="18" charset="0"/>
              </a:rPr>
              <a:t>Tabela 16: Exportações </a:t>
            </a:r>
            <a:r>
              <a:rPr lang="pt-BR" sz="1200" b="1" dirty="0" err="1" smtClean="0">
                <a:latin typeface="Times New Roman" pitchFamily="18" charset="0"/>
                <a:cs typeface="Times New Roman" pitchFamily="18" charset="0"/>
              </a:rPr>
              <a:t>têxtil-confecções</a:t>
            </a:r>
            <a:r>
              <a:rPr lang="pt-BR" sz="1200" b="1" dirty="0" smtClean="0">
                <a:latin typeface="Times New Roman" pitchFamily="18" charset="0"/>
                <a:cs typeface="Times New Roman" pitchFamily="18" charset="0"/>
              </a:rPr>
              <a:t> de SC por blocos econômicos (milhões US$ FOB, 2000-2010)</a:t>
            </a:r>
            <a:endParaRPr lang="pt-BR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83569" y="2857500"/>
          <a:ext cx="7632849" cy="2011662"/>
        </p:xfrm>
        <a:graphic>
          <a:graphicData uri="http://schemas.openxmlformats.org/drawingml/2006/table">
            <a:tbl>
              <a:tblPr/>
              <a:tblGrid>
                <a:gridCol w="1128249"/>
                <a:gridCol w="569030"/>
                <a:gridCol w="569030"/>
                <a:gridCol w="569030"/>
                <a:gridCol w="569030"/>
                <a:gridCol w="569030"/>
                <a:gridCol w="569030"/>
                <a:gridCol w="618084"/>
                <a:gridCol w="618084"/>
                <a:gridCol w="618084"/>
                <a:gridCol w="618084"/>
                <a:gridCol w="618084"/>
              </a:tblGrid>
              <a:tr h="335277">
                <a:tc>
                  <a:txBody>
                    <a:bodyPr/>
                    <a:lstStyle/>
                    <a:p>
                      <a:endParaRPr lang="pt-B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NAFTA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111,52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104,75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136,48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152,55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147,49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137,34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116,03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110,14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68,65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48,20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40,00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52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MERCOSUL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88,91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87,98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23,59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45,46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71,93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80,64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85,29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97,34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100,37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65,67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88,19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52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U.E.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60,33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56,92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65,43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77,06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93,89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80,81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70,84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55,80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45,28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24,88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21,01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52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Outros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40,38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35,29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32,97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32,87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41,65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53,06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49,82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50,09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48,30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36,86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40,70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 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301,15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284,94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258,47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307,94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354,96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351,85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321,98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313,38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262,59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175,61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189,90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2800" dirty="0" smtClean="0"/>
              <a:t> Mercado Externo</a:t>
            </a:r>
            <a:endParaRPr lang="pt-BR" sz="28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683568" y="5229200"/>
            <a:ext cx="71287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Fonte: MDIC/SECEX.</a:t>
            </a:r>
            <a:endParaRPr lang="pt-BR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83568" y="2132856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imes New Roman" pitchFamily="18" charset="0"/>
                <a:cs typeface="Times New Roman" pitchFamily="18" charset="0"/>
              </a:rPr>
              <a:t>Tabela 19: Principais países de origem das importações da indústria </a:t>
            </a:r>
            <a:r>
              <a:rPr lang="pt-BR" sz="1200" b="1" dirty="0" err="1" smtClean="0">
                <a:latin typeface="Times New Roman" pitchFamily="18" charset="0"/>
                <a:cs typeface="Times New Roman" pitchFamily="18" charset="0"/>
              </a:rPr>
              <a:t>têxtil-confecções</a:t>
            </a:r>
            <a:r>
              <a:rPr lang="pt-BR" sz="1200" b="1" dirty="0" smtClean="0">
                <a:latin typeface="Times New Roman" pitchFamily="18" charset="0"/>
                <a:cs typeface="Times New Roman" pitchFamily="18" charset="0"/>
              </a:rPr>
              <a:t> – SC (milhões US$ FOB, 2000 - 2010)</a:t>
            </a:r>
            <a:endParaRPr lang="pt-BR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683570" y="2743200"/>
          <a:ext cx="7560841" cy="2413992"/>
        </p:xfrm>
        <a:graphic>
          <a:graphicData uri="http://schemas.openxmlformats.org/drawingml/2006/table">
            <a:tbl>
              <a:tblPr/>
              <a:tblGrid>
                <a:gridCol w="898542"/>
                <a:gridCol w="636736"/>
                <a:gridCol w="544620"/>
                <a:gridCol w="544620"/>
                <a:gridCol w="544620"/>
                <a:gridCol w="544620"/>
                <a:gridCol w="544620"/>
                <a:gridCol w="636736"/>
                <a:gridCol w="636736"/>
                <a:gridCol w="636736"/>
                <a:gridCol w="636736"/>
                <a:gridCol w="755519"/>
              </a:tblGrid>
              <a:tr h="301749">
                <a:tc>
                  <a:txBody>
                    <a:bodyPr/>
                    <a:lstStyle/>
                    <a:p>
                      <a:endParaRPr lang="pt-B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7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China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0,48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1,42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3,25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2,49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4,31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13,26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50,57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115,05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197,61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236,28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417,40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17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Índia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4,38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2,73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1,57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1,74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6,05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11,47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28,07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50,45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169,95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118,63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222,05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7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Indonésia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0,89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0,44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1,06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1,37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6,56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18,56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53,30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111,75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94,36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113,05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152,93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7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Tailândia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1,04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0,54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0,49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0,27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0,24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0,80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3,60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29,78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34,29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28,30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30,66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7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Paraguai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22,47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8,31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4,63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5,12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9,83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2,56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8,33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9,67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13,95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16,33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27,49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7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Outros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59,94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31,11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18,35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17,29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24,11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35,69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54,48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84,01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111,39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174,04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226,03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7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102,63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49,01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30,80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28,90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57,86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95,75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210,86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407,47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635,88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699,64</a:t>
                      </a:r>
                      <a:endParaRPr lang="pt-B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1100,11</a:t>
                      </a:r>
                      <a:endParaRPr lang="pt-B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2800" dirty="0" smtClean="0"/>
              <a:t>Indústria </a:t>
            </a:r>
            <a:r>
              <a:rPr lang="pt-BR" sz="2800" smtClean="0"/>
              <a:t>Têxtil </a:t>
            </a:r>
            <a:r>
              <a:rPr lang="pt-BR" sz="2800" smtClean="0"/>
              <a:t>– Confecção de </a:t>
            </a:r>
            <a:r>
              <a:rPr lang="pt-BR" sz="2800" dirty="0" smtClean="0"/>
              <a:t>SC: Vantagens, Limites, Ameaças e Oportunidades competitivas</a:t>
            </a:r>
            <a:endParaRPr lang="pt-BR" sz="2800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467544" y="1556792"/>
          <a:ext cx="7992888" cy="4536504"/>
        </p:xfrm>
        <a:graphic>
          <a:graphicData uri="http://schemas.openxmlformats.org/drawingml/2006/table">
            <a:tbl>
              <a:tblPr/>
              <a:tblGrid>
                <a:gridCol w="3996444"/>
                <a:gridCol w="3996444"/>
              </a:tblGrid>
              <a:tr h="21602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None/>
                        <a:tabLst>
                          <a:tab pos="457200" algn="l"/>
                        </a:tabLst>
                        <a:defRPr/>
                      </a:pPr>
                      <a:r>
                        <a:rPr lang="pt-BR" sz="1000" b="1" dirty="0" smtClean="0">
                          <a:latin typeface="Times New Roman"/>
                          <a:ea typeface="Times New Roman"/>
                        </a:rPr>
                        <a:t>VANTAGENS</a:t>
                      </a:r>
                    </a:p>
                  </a:txBody>
                  <a:tcPr marL="46548" marR="465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None/>
                        <a:tabLst>
                          <a:tab pos="457200" algn="l"/>
                        </a:tabLst>
                        <a:defRPr/>
                      </a:pPr>
                      <a:r>
                        <a:rPr lang="pt-BR" sz="1000" b="1" dirty="0" smtClean="0">
                          <a:latin typeface="Times New Roman"/>
                          <a:ea typeface="Times New Roman"/>
                        </a:rPr>
                        <a:t>AMEAÇAS</a:t>
                      </a:r>
                    </a:p>
                  </a:txBody>
                  <a:tcPr marL="46548" marR="465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0707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0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Empresas com especialização produtiva – cama, mesa e banho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 err="1">
                          <a:latin typeface="Times New Roman"/>
                          <a:ea typeface="Times New Roman"/>
                        </a:rPr>
                        <a:t>Mão-de-obra</a:t>
                      </a: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 qualificada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Planta industrial moderna das empresas de médio e de grande portes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Qualidade e marca dos produtos no mercado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Inserção ativa no mercado consumidor interno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Competitividade internacional de produtos atoalhados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 err="1">
                          <a:latin typeface="Times New Roman"/>
                          <a:ea typeface="Times New Roman"/>
                        </a:rPr>
                        <a:t>Infra-estrutura</a:t>
                      </a: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 institucional de apoio</a:t>
                      </a:r>
                    </a:p>
                  </a:txBody>
                  <a:tcPr marL="46548" marR="46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0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Inadequada infra-estrutura de transportes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Elevados custos tributários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Manutenção de política cambial apreciada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Concorrência com produtos importados com o fim do acordo </a:t>
                      </a:r>
                      <a:r>
                        <a:rPr lang="pt-BR" sz="1000" dirty="0" err="1">
                          <a:latin typeface="Times New Roman"/>
                          <a:ea typeface="Times New Roman"/>
                        </a:rPr>
                        <a:t>multifibras</a:t>
                      </a:r>
                      <a:endParaRPr lang="pt-BR" sz="10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Perda de mercado internacional com o fim do acordo </a:t>
                      </a:r>
                      <a:r>
                        <a:rPr lang="pt-BR" sz="1000" dirty="0" err="1">
                          <a:latin typeface="Times New Roman"/>
                          <a:ea typeface="Times New Roman"/>
                        </a:rPr>
                        <a:t>multifibras</a:t>
                      </a:r>
                      <a:endParaRPr lang="pt-BR" sz="10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Sazonalidade da oferta de insumos naturais e dependência de insumos artificiais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Instalação de novo padrão produtivo mundial firmado em fibras sintéticas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Concorrência com empresas que atuam na informalidade</a:t>
                      </a:r>
                    </a:p>
                  </a:txBody>
                  <a:tcPr marL="46548" marR="46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0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None/>
                        <a:tabLst>
                          <a:tab pos="457200" algn="l"/>
                        </a:tabLst>
                        <a:defRPr/>
                      </a:pPr>
                      <a:r>
                        <a:rPr lang="pt-BR" sz="1000" b="1" dirty="0" smtClean="0">
                          <a:latin typeface="Times New Roman"/>
                          <a:ea typeface="Times New Roman"/>
                        </a:rPr>
                        <a:t>LIMITES</a:t>
                      </a:r>
                      <a:endParaRPr lang="pt-BR" sz="1000" dirty="0">
                        <a:latin typeface="Times New Roman"/>
                        <a:ea typeface="Times New Roman"/>
                      </a:endParaRPr>
                    </a:p>
                  </a:txBody>
                  <a:tcPr marL="46548" marR="465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None/>
                        <a:tabLst>
                          <a:tab pos="457200" algn="l"/>
                        </a:tabLst>
                        <a:defRPr/>
                      </a:pPr>
                      <a:r>
                        <a:rPr lang="pt-BR" sz="1000" b="1" dirty="0" smtClean="0">
                          <a:latin typeface="Times New Roman"/>
                          <a:ea typeface="Times New Roman"/>
                        </a:rPr>
                        <a:t>OPORTUNIDADES</a:t>
                      </a:r>
                      <a:endParaRPr lang="pt-BR" sz="1000" dirty="0" smtClean="0">
                        <a:latin typeface="Times New Roman"/>
                        <a:ea typeface="Times New Roman"/>
                      </a:endParaRPr>
                    </a:p>
                  </a:txBody>
                  <a:tcPr marL="46548" marR="465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01622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endParaRPr lang="pt-BR" sz="1000" dirty="0" smtClean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 smtClean="0">
                          <a:latin typeface="Times New Roman"/>
                          <a:ea typeface="Times New Roman"/>
                        </a:rPr>
                        <a:t>Vínculos </a:t>
                      </a: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cooperativos limitados entre elos determinados da cadeia produtiva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Marca da individualidade empresarial nos processo de cooperação horizontal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Verticalização produtiva dificultando o adensamento de redes em empresas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Inexistência de empresas fornecedoras de máquinas e equipamentos locais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Reduzido uso de máquinas e equipamentos modernos em pequenas empresas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Carência de programas locais voltados à agregação de valor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Limitadas linhas de crédito para financiamento do parque </a:t>
                      </a:r>
                      <a:r>
                        <a:rPr lang="pt-BR" sz="1000" dirty="0" smtClean="0">
                          <a:latin typeface="Times New Roman"/>
                          <a:ea typeface="Times New Roman"/>
                        </a:rPr>
                        <a:t>fabril</a:t>
                      </a:r>
                      <a:endParaRPr lang="pt-BR" sz="1000" dirty="0">
                        <a:latin typeface="Times New Roman"/>
                        <a:ea typeface="Times New Roman"/>
                      </a:endParaRPr>
                    </a:p>
                  </a:txBody>
                  <a:tcPr marL="46548" marR="46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endParaRPr lang="pt-BR" sz="1000" dirty="0" smtClean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 smtClean="0">
                          <a:latin typeface="Times New Roman"/>
                          <a:ea typeface="Times New Roman"/>
                        </a:rPr>
                        <a:t>Nova </a:t>
                      </a: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rota de especialização produtiva - marca</a:t>
                      </a:r>
                      <a:r>
                        <a:rPr lang="pt-BR" sz="1000" i="1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pt-BR" sz="1000" i="1" dirty="0" err="1">
                          <a:latin typeface="Times New Roman"/>
                          <a:ea typeface="Times New Roman"/>
                        </a:rPr>
                        <a:t>desing</a:t>
                      </a: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pt-BR" sz="1000" i="1" dirty="0">
                          <a:latin typeface="Times New Roman"/>
                          <a:ea typeface="Times New Roman"/>
                        </a:rPr>
                        <a:t>marketing</a:t>
                      </a: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 e logística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Atração de empresas fornecedoras de maquinas e equipamentos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Capacitação produtiva e </a:t>
                      </a:r>
                      <a:r>
                        <a:rPr lang="pt-BR" sz="1000" dirty="0" err="1">
                          <a:latin typeface="Times New Roman"/>
                          <a:ea typeface="Times New Roman"/>
                        </a:rPr>
                        <a:t>inovativa</a:t>
                      </a: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 de empresas de menor porte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Aumento das exportações de produtos com maior valor agregado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Participação em cadeias de produção, comercialização e distribuição mundiais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Internacionalização produtiva de empresas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Adensamento das relações de cooperação inter-empresarial e inter-institucional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pt-BR" sz="1000" dirty="0">
                          <a:latin typeface="Times New Roman"/>
                          <a:ea typeface="Times New Roman"/>
                        </a:rPr>
                        <a:t>Acordos de cooperação comercial entre países</a:t>
                      </a:r>
                    </a:p>
                  </a:txBody>
                  <a:tcPr marL="46548" marR="46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67544" y="6165304"/>
            <a:ext cx="78488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imes New Roman" pitchFamily="18" charset="0"/>
                <a:cs typeface="Times New Roman" pitchFamily="18" charset="0"/>
              </a:rPr>
              <a:t>Quadro 4: Vantagens, limites, oportunidades e ameaças competitivas na indústria têxtil-confecção de SC, 2007</a:t>
            </a:r>
          </a:p>
          <a:p>
            <a:r>
              <a:rPr lang="pt-BR" sz="1000" dirty="0" smtClean="0">
                <a:latin typeface="Times New Roman" pitchFamily="18" charset="0"/>
                <a:cs typeface="Times New Roman" pitchFamily="18" charset="0"/>
              </a:rPr>
              <a:t>Fonte: elaboração própria.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620688"/>
            <a:ext cx="8507288" cy="5505475"/>
          </a:xfrm>
        </p:spPr>
        <p:txBody>
          <a:bodyPr>
            <a:normAutofit fontScale="77500" lnSpcReduction="20000"/>
          </a:bodyPr>
          <a:lstStyle/>
          <a:p>
            <a:r>
              <a:rPr lang="pt-BR" sz="2400" b="1" dirty="0" smtClean="0"/>
              <a:t> DINÂMICA GLOBAL  DA INDÚSTRIA TÊXTIL-CONFECÇÃO</a:t>
            </a:r>
          </a:p>
          <a:p>
            <a:pPr>
              <a:buNone/>
            </a:pPr>
            <a:endParaRPr lang="pt-BR" sz="2400" dirty="0" smtClean="0"/>
          </a:p>
          <a:p>
            <a:r>
              <a:rPr lang="pt-BR" sz="2400" u="sng" dirty="0" smtClean="0"/>
              <a:t>Empresas em países desenvolvidos</a:t>
            </a:r>
            <a:r>
              <a:rPr lang="pt-BR" sz="2400" dirty="0" smtClean="0"/>
              <a:t>:</a:t>
            </a:r>
          </a:p>
          <a:p>
            <a:endParaRPr lang="pt-BR" sz="2400" dirty="0" smtClean="0"/>
          </a:p>
          <a:p>
            <a:r>
              <a:rPr lang="pt-BR" sz="2400" dirty="0" smtClean="0"/>
              <a:t>Buscam inovações tecnológicas e adotam técnicas de </a:t>
            </a:r>
            <a:r>
              <a:rPr lang="pt-BR" sz="2400" i="1" dirty="0" err="1" smtClean="0"/>
              <a:t>supply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chain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managment</a:t>
            </a:r>
            <a:r>
              <a:rPr lang="pt-BR" sz="2400" dirty="0" smtClean="0"/>
              <a:t>.</a:t>
            </a:r>
          </a:p>
          <a:p>
            <a:r>
              <a:rPr lang="pt-BR" sz="2400" dirty="0" smtClean="0"/>
              <a:t>Mantém posição como responsáveis pela marca e </a:t>
            </a:r>
            <a:r>
              <a:rPr lang="pt-BR" sz="2400" i="1" dirty="0" smtClean="0"/>
              <a:t>design</a:t>
            </a:r>
            <a:r>
              <a:rPr lang="pt-BR" sz="2400" dirty="0" smtClean="0"/>
              <a:t> dos produtos. </a:t>
            </a:r>
          </a:p>
          <a:p>
            <a:r>
              <a:rPr lang="pt-BR" sz="2400" dirty="0" smtClean="0"/>
              <a:t>Transferem produção de menor valor agregado e eficiência para os demais países.</a:t>
            </a:r>
          </a:p>
          <a:p>
            <a:pPr>
              <a:buNone/>
            </a:pPr>
            <a:endParaRPr lang="pt-BR" sz="2400" dirty="0" smtClean="0"/>
          </a:p>
          <a:p>
            <a:r>
              <a:rPr lang="pt-BR" sz="2400" u="sng" dirty="0" smtClean="0"/>
              <a:t>Empresas em países em desenvolvimento</a:t>
            </a:r>
            <a:r>
              <a:rPr lang="pt-BR" sz="2400" dirty="0" smtClean="0"/>
              <a:t>:</a:t>
            </a:r>
          </a:p>
          <a:p>
            <a:pPr>
              <a:buNone/>
            </a:pPr>
            <a:endParaRPr lang="pt-BR" sz="2400" dirty="0" smtClean="0"/>
          </a:p>
          <a:p>
            <a:r>
              <a:rPr lang="pt-BR" sz="2400" dirty="0" smtClean="0"/>
              <a:t>São subordinadas às empresas dos países desenvolvidos.</a:t>
            </a:r>
          </a:p>
          <a:p>
            <a:r>
              <a:rPr lang="pt-BR" sz="2400" dirty="0" smtClean="0"/>
              <a:t>Usam técnicas utilizadas nos países desenvolvidos, porém com custos mais baixos.</a:t>
            </a:r>
          </a:p>
          <a:p>
            <a:r>
              <a:rPr lang="pt-BR" sz="2400" dirty="0" smtClean="0"/>
              <a:t>Transferem atividades menos eficientes para os outros países</a:t>
            </a:r>
          </a:p>
          <a:p>
            <a:r>
              <a:rPr lang="pt-BR" sz="2400" dirty="0" smtClean="0"/>
              <a:t>Procuram desenvolver autonomia em relação aos compradores da cadeia de valor.</a:t>
            </a:r>
          </a:p>
          <a:p>
            <a:pPr>
              <a:buNone/>
            </a:pPr>
            <a:r>
              <a:rPr lang="pt-BR" sz="2400" dirty="0" smtClean="0"/>
              <a:t> </a:t>
            </a:r>
          </a:p>
          <a:p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404664"/>
            <a:ext cx="8712968" cy="5721499"/>
          </a:xfrm>
        </p:spPr>
        <p:txBody>
          <a:bodyPr>
            <a:normAutofit fontScale="92500"/>
          </a:bodyPr>
          <a:lstStyle/>
          <a:p>
            <a:r>
              <a:rPr lang="pt-BR" sz="2400" u="sng" dirty="0" smtClean="0"/>
              <a:t>Mudanças recentes na demanda e nos padrões de concorrência</a:t>
            </a:r>
            <a:endParaRPr lang="pt-BR" sz="2400" dirty="0" smtClean="0"/>
          </a:p>
          <a:p>
            <a:pPr>
              <a:buNone/>
            </a:pPr>
            <a:r>
              <a:rPr lang="pt-BR" sz="2400" dirty="0" smtClean="0"/>
              <a:t> </a:t>
            </a:r>
          </a:p>
          <a:p>
            <a:r>
              <a:rPr lang="pt-BR" sz="2200" dirty="0" smtClean="0"/>
              <a:t>Complexas cadeias globais de valor: produção, comercialização e distribuição</a:t>
            </a:r>
          </a:p>
          <a:p>
            <a:endParaRPr lang="pt-BR" sz="2200" dirty="0" smtClean="0"/>
          </a:p>
          <a:p>
            <a:r>
              <a:rPr lang="pt-BR" sz="2200" dirty="0" smtClean="0"/>
              <a:t>Inovações geradas nas indústrias químicas e de máquinas e equipamentos</a:t>
            </a:r>
          </a:p>
          <a:p>
            <a:endParaRPr lang="pt-BR" sz="2200" dirty="0" smtClean="0"/>
          </a:p>
          <a:p>
            <a:r>
              <a:rPr lang="pt-BR" sz="2200" dirty="0" smtClean="0"/>
              <a:t>Inovação de produtos e processos - novas funcionalidades e novos insumos</a:t>
            </a:r>
          </a:p>
          <a:p>
            <a:endParaRPr lang="pt-BR" sz="2200" dirty="0" smtClean="0"/>
          </a:p>
          <a:p>
            <a:r>
              <a:rPr lang="pt-BR" sz="2200" dirty="0" smtClean="0"/>
              <a:t>Parcerias com fornecedores especializados</a:t>
            </a:r>
          </a:p>
          <a:p>
            <a:endParaRPr lang="pt-BR" sz="2200" dirty="0" smtClean="0"/>
          </a:p>
          <a:p>
            <a:r>
              <a:rPr lang="pt-BR" sz="2200" dirty="0" smtClean="0"/>
              <a:t>Parcerias entre empresas de diferentes ramos</a:t>
            </a:r>
          </a:p>
          <a:p>
            <a:endParaRPr lang="pt-BR" sz="2200" dirty="0" smtClean="0"/>
          </a:p>
          <a:p>
            <a:r>
              <a:rPr lang="pt-BR" sz="2200" dirty="0" smtClean="0"/>
              <a:t>Elevados graus de padronização e uniformidade dos produtos</a:t>
            </a:r>
          </a:p>
          <a:p>
            <a:pPr>
              <a:buNone/>
            </a:pPr>
            <a:endParaRPr lang="pt-BR" sz="2200" dirty="0" smtClean="0"/>
          </a:p>
          <a:p>
            <a:r>
              <a:rPr lang="pt-BR" sz="2200" dirty="0" smtClean="0"/>
              <a:t>Regulação do comércio internacional</a:t>
            </a:r>
          </a:p>
          <a:p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pt-BR" sz="2400" u="sng" dirty="0" smtClean="0"/>
              <a:t>Fatores críticos para o aumento da competitividade </a:t>
            </a:r>
          </a:p>
          <a:p>
            <a:pPr>
              <a:buNone/>
            </a:pPr>
            <a:endParaRPr lang="pt-BR" sz="2400" dirty="0" smtClean="0"/>
          </a:p>
          <a:p>
            <a:r>
              <a:rPr lang="pt-BR" sz="2400" dirty="0" smtClean="0"/>
              <a:t>Capacidade de inovação e de diferenciação de produtos, principalmente a capacidade de desenvolvimento do </a:t>
            </a:r>
            <a:r>
              <a:rPr lang="pt-BR" sz="2400" i="1" dirty="0" smtClean="0"/>
              <a:t>design</a:t>
            </a:r>
          </a:p>
          <a:p>
            <a:pPr>
              <a:buNone/>
            </a:pPr>
            <a:r>
              <a:rPr lang="pt-BR" sz="2400" dirty="0" smtClean="0"/>
              <a:t>.</a:t>
            </a:r>
          </a:p>
          <a:p>
            <a:r>
              <a:rPr lang="pt-BR" sz="2400" dirty="0" smtClean="0"/>
              <a:t>Aperfeiçoamento do processo de produção, associado à sua modernização e racionalização.</a:t>
            </a:r>
          </a:p>
          <a:p>
            <a:pPr>
              <a:buNone/>
            </a:pPr>
            <a:endParaRPr lang="pt-BR" sz="2400" dirty="0" smtClean="0"/>
          </a:p>
          <a:p>
            <a:r>
              <a:rPr lang="pt-BR" sz="2400" dirty="0" smtClean="0"/>
              <a:t>Desenvolvimento das atividades de promoção, comercialização e distribuição dos produtos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192688"/>
          </a:xfrm>
        </p:spPr>
        <p:txBody>
          <a:bodyPr>
            <a:normAutofit fontScale="92500" lnSpcReduction="10000"/>
          </a:bodyPr>
          <a:lstStyle/>
          <a:p>
            <a:r>
              <a:rPr lang="pt-BR" sz="2400" u="sng" dirty="0" smtClean="0"/>
              <a:t>Tendências dos investimentos internacionais</a:t>
            </a:r>
            <a:endParaRPr lang="pt-BR" sz="2400" dirty="0" smtClean="0"/>
          </a:p>
          <a:p>
            <a:pPr>
              <a:buNone/>
            </a:pPr>
            <a:r>
              <a:rPr lang="pt-BR" sz="2400" dirty="0" smtClean="0"/>
              <a:t> </a:t>
            </a:r>
            <a:endParaRPr lang="pt-BR" sz="2000" dirty="0" smtClean="0"/>
          </a:p>
          <a:p>
            <a:r>
              <a:rPr lang="pt-BR" sz="2200" dirty="0" smtClean="0"/>
              <a:t>Internacionalização da produção</a:t>
            </a:r>
          </a:p>
          <a:p>
            <a:endParaRPr lang="pt-BR" sz="2200" dirty="0" smtClean="0"/>
          </a:p>
          <a:p>
            <a:r>
              <a:rPr lang="pt-BR" sz="2200" dirty="0" smtClean="0"/>
              <a:t>Aprimoramento dos sistemas logísticos</a:t>
            </a:r>
          </a:p>
          <a:p>
            <a:endParaRPr lang="pt-BR" sz="2200" dirty="0" smtClean="0"/>
          </a:p>
          <a:p>
            <a:r>
              <a:rPr lang="pt-BR" sz="2200" dirty="0" smtClean="0"/>
              <a:t>Campanhas de </a:t>
            </a:r>
            <a:r>
              <a:rPr lang="pt-BR" sz="2200" i="1" dirty="0" smtClean="0"/>
              <a:t>marketing</a:t>
            </a:r>
            <a:r>
              <a:rPr lang="pt-BR" sz="2200" dirty="0" smtClean="0"/>
              <a:t> e propaganda</a:t>
            </a:r>
          </a:p>
          <a:p>
            <a:endParaRPr lang="pt-BR" sz="2200" dirty="0" smtClean="0"/>
          </a:p>
          <a:p>
            <a:r>
              <a:rPr lang="pt-BR" sz="2200" dirty="0" smtClean="0"/>
              <a:t>Diversificação das linhas de produto – </a:t>
            </a:r>
            <a:r>
              <a:rPr lang="pt-BR" sz="2200" i="1" dirty="0" smtClean="0"/>
              <a:t>mix</a:t>
            </a:r>
            <a:r>
              <a:rPr lang="pt-BR" sz="2200" dirty="0" smtClean="0"/>
              <a:t> de produtos</a:t>
            </a:r>
          </a:p>
          <a:p>
            <a:endParaRPr lang="pt-BR" sz="2200" dirty="0" smtClean="0"/>
          </a:p>
          <a:p>
            <a:r>
              <a:rPr lang="pt-BR" sz="2200" dirty="0" smtClean="0"/>
              <a:t>Integração para frente – varejo, </a:t>
            </a:r>
            <a:r>
              <a:rPr lang="pt-BR" sz="2200" i="1" dirty="0" smtClean="0"/>
              <a:t>design</a:t>
            </a:r>
            <a:r>
              <a:rPr lang="pt-BR" sz="2200" dirty="0" smtClean="0"/>
              <a:t>, marcas</a:t>
            </a:r>
          </a:p>
          <a:p>
            <a:endParaRPr lang="pt-BR" sz="2200" dirty="0" smtClean="0"/>
          </a:p>
          <a:p>
            <a:r>
              <a:rPr lang="pt-BR" sz="2200" dirty="0" smtClean="0"/>
              <a:t>Novas tecnologias – produtos e processos</a:t>
            </a:r>
          </a:p>
          <a:p>
            <a:endParaRPr lang="pt-BR" sz="2200" dirty="0" smtClean="0"/>
          </a:p>
          <a:p>
            <a:r>
              <a:rPr lang="pt-BR" sz="2200" dirty="0" smtClean="0"/>
              <a:t>Integração da cadeia por meio de fusões, aquisições e </a:t>
            </a:r>
            <a:r>
              <a:rPr lang="pt-BR" sz="2200" i="1" dirty="0" err="1" smtClean="0"/>
              <a:t>joint-ventures</a:t>
            </a:r>
            <a:endParaRPr lang="pt-BR" sz="2200" i="1" dirty="0" smtClean="0"/>
          </a:p>
          <a:p>
            <a:endParaRPr lang="pt-BR" sz="2200" dirty="0" smtClean="0"/>
          </a:p>
          <a:p>
            <a:r>
              <a:rPr lang="pt-BR" sz="2200" dirty="0" smtClean="0"/>
              <a:t>Novos modelos de negócios pautados em produtos e processos</a:t>
            </a:r>
          </a:p>
          <a:p>
            <a:pPr>
              <a:buNone/>
            </a:pPr>
            <a:r>
              <a:rPr lang="pt-BR" sz="2200" dirty="0" smtClean="0"/>
              <a:t> </a:t>
            </a:r>
          </a:p>
          <a:p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88640"/>
            <a:ext cx="8435280" cy="6669360"/>
          </a:xfrm>
        </p:spPr>
        <p:txBody>
          <a:bodyPr>
            <a:normAutofit fontScale="62500" lnSpcReduction="20000"/>
          </a:bodyPr>
          <a:lstStyle/>
          <a:p>
            <a:r>
              <a:rPr lang="pt-BR" sz="3400" u="sng" dirty="0" smtClean="0"/>
              <a:t>Panorama da Indústria Têxtil-Confecção no BRASIL</a:t>
            </a:r>
            <a:endParaRPr lang="pt-BR" sz="3400" dirty="0" smtClean="0"/>
          </a:p>
          <a:p>
            <a:pPr>
              <a:buNone/>
            </a:pPr>
            <a:r>
              <a:rPr lang="pt-BR" sz="2400" dirty="0" smtClean="0"/>
              <a:t> </a:t>
            </a:r>
          </a:p>
          <a:p>
            <a:r>
              <a:rPr lang="pt-BR" dirty="0" smtClean="0"/>
              <a:t>Desenvolvimento influenciado pela dinâmica do setor no mercado mundial, porém com baixa inserção no comercio internacional.</a:t>
            </a:r>
          </a:p>
          <a:p>
            <a:endParaRPr lang="pt-BR" dirty="0" smtClean="0"/>
          </a:p>
          <a:p>
            <a:r>
              <a:rPr lang="pt-BR" dirty="0" smtClean="0"/>
              <a:t>Crescimento dos investimentos no desenvolvimento de produtos funcionais e a incorporação de atributos intangíveis.</a:t>
            </a:r>
          </a:p>
          <a:p>
            <a:endParaRPr lang="pt-BR" dirty="0" smtClean="0"/>
          </a:p>
          <a:p>
            <a:r>
              <a:rPr lang="pt-BR" dirty="0" smtClean="0"/>
              <a:t>Empresas de pequeno e médio porte mantêm gastos elevados em aumento da escala e na  diferenciação de produtos via preço.</a:t>
            </a:r>
          </a:p>
          <a:p>
            <a:endParaRPr lang="pt-BR" dirty="0" smtClean="0"/>
          </a:p>
          <a:p>
            <a:r>
              <a:rPr lang="pt-BR" dirty="0" smtClean="0"/>
              <a:t>Cenário macroeconômico nacional e regulação comercial exercem influência sobre as estratégias empresariais.</a:t>
            </a:r>
          </a:p>
          <a:p>
            <a:endParaRPr lang="pt-BR" dirty="0" smtClean="0"/>
          </a:p>
          <a:p>
            <a:r>
              <a:rPr lang="pt-BR" dirty="0" smtClean="0"/>
              <a:t>Convergência com o padrão mundial – abandono de linhas de produtos, especialização de plantas, atuação em mercados específicos, encomendas de produtos, etc.</a:t>
            </a:r>
          </a:p>
          <a:p>
            <a:endParaRPr lang="pt-BR" dirty="0" smtClean="0"/>
          </a:p>
          <a:p>
            <a:r>
              <a:rPr lang="pt-BR" dirty="0" smtClean="0"/>
              <a:t>Inserção competitiva da indústria no mercado externo está fortemente pautada na cadeia algodão – fibras e produtos.</a:t>
            </a:r>
          </a:p>
          <a:p>
            <a:endParaRPr lang="pt-BR" dirty="0" smtClean="0"/>
          </a:p>
          <a:p>
            <a:r>
              <a:rPr lang="pt-BR" dirty="0" smtClean="0"/>
              <a:t>Significativo papel exercido por países asiáticos no comércio internacional da cadeia têxtil.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332656"/>
            <a:ext cx="8507288" cy="6336704"/>
          </a:xfrm>
        </p:spPr>
        <p:txBody>
          <a:bodyPr>
            <a:normAutofit lnSpcReduction="10000"/>
          </a:bodyPr>
          <a:lstStyle/>
          <a:p>
            <a:r>
              <a:rPr lang="pt-BR" sz="2000" u="sng" dirty="0" smtClean="0"/>
              <a:t>Principais tendências de investimentos – BRASIL</a:t>
            </a:r>
            <a:endParaRPr lang="pt-BR" sz="2000" dirty="0" smtClean="0"/>
          </a:p>
          <a:p>
            <a:pPr lvl="0"/>
            <a:endParaRPr lang="pt-BR" sz="2000" u="sng" dirty="0" smtClean="0"/>
          </a:p>
          <a:p>
            <a:pPr lvl="0"/>
            <a:r>
              <a:rPr lang="pt-BR" sz="2000" u="sng" dirty="0" smtClean="0"/>
              <a:t>Investimentos Induzidos:</a:t>
            </a:r>
          </a:p>
          <a:p>
            <a:pPr lvl="0"/>
            <a:endParaRPr lang="pt-BR" sz="2000" dirty="0" smtClean="0"/>
          </a:p>
          <a:p>
            <a:r>
              <a:rPr lang="pt-BR" sz="2000" u="sng" dirty="0" smtClean="0"/>
              <a:t>Capacidade de produção</a:t>
            </a:r>
            <a:endParaRPr lang="pt-BR" sz="2000" dirty="0" smtClean="0"/>
          </a:p>
          <a:p>
            <a:r>
              <a:rPr lang="pt-BR" sz="2000" dirty="0" smtClean="0"/>
              <a:t>Importação de máquinas visando ganhos de escala e produtividade</a:t>
            </a:r>
          </a:p>
          <a:p>
            <a:r>
              <a:rPr lang="pt-BR" sz="2000" dirty="0" smtClean="0"/>
              <a:t>Fechamento de unidades ou redução da capacidade de produção</a:t>
            </a:r>
          </a:p>
          <a:p>
            <a:r>
              <a:rPr lang="pt-BR" sz="2000" dirty="0" smtClean="0"/>
              <a:t>Transferência da produção para outras regiões com vantagens de custos</a:t>
            </a:r>
          </a:p>
          <a:p>
            <a:r>
              <a:rPr lang="pt-BR" sz="2000" u="sng" dirty="0" err="1" smtClean="0"/>
              <a:t>Matérias-primas</a:t>
            </a:r>
            <a:endParaRPr lang="pt-BR" sz="2000" dirty="0" smtClean="0"/>
          </a:p>
          <a:p>
            <a:r>
              <a:rPr lang="pt-BR" sz="2000" dirty="0" smtClean="0"/>
              <a:t>Pesquisa por insumos e a combinação de novos materiais que agregam valor aos artigos</a:t>
            </a:r>
          </a:p>
          <a:p>
            <a:r>
              <a:rPr lang="pt-BR" sz="2000" u="sng" dirty="0" err="1" smtClean="0"/>
              <a:t>Mão-de-obra</a:t>
            </a:r>
            <a:endParaRPr lang="pt-BR" sz="2000" dirty="0" smtClean="0"/>
          </a:p>
          <a:p>
            <a:r>
              <a:rPr lang="pt-BR" sz="2000" dirty="0" smtClean="0"/>
              <a:t>Direcionamento de unidades de produção para regiões com baixo custo de trabalho</a:t>
            </a:r>
          </a:p>
          <a:p>
            <a:r>
              <a:rPr lang="pt-BR" sz="2000" u="sng" dirty="0" smtClean="0"/>
              <a:t>Logística, distribuição e comercialização</a:t>
            </a:r>
            <a:endParaRPr lang="pt-BR" sz="2000" dirty="0" smtClean="0"/>
          </a:p>
          <a:p>
            <a:r>
              <a:rPr lang="pt-BR" sz="2000" dirty="0" smtClean="0"/>
              <a:t>Gastos com </a:t>
            </a:r>
            <a:r>
              <a:rPr lang="pt-BR" sz="2000" i="1" dirty="0" smtClean="0"/>
              <a:t>marketing</a:t>
            </a:r>
            <a:r>
              <a:rPr lang="pt-BR" sz="2000" dirty="0" smtClean="0"/>
              <a:t>, visando a consolidação de marcas próprias</a:t>
            </a:r>
          </a:p>
          <a:p>
            <a:r>
              <a:rPr lang="pt-BR" sz="2000" dirty="0" smtClean="0"/>
              <a:t>Criação ou fortalecimento de canais de comércio próprios na rede varejista</a:t>
            </a:r>
          </a:p>
          <a:p>
            <a:r>
              <a:rPr lang="pt-BR" sz="2000" dirty="0" smtClean="0"/>
              <a:t>Pesquisa por novos nichos de mercado, sobretudo não dominados pelos asiáticos</a:t>
            </a:r>
          </a:p>
          <a:p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67407" y="332657"/>
            <a:ext cx="8229600" cy="5814528"/>
          </a:xfrm>
        </p:spPr>
        <p:txBody>
          <a:bodyPr>
            <a:normAutofit lnSpcReduction="10000"/>
          </a:bodyPr>
          <a:lstStyle/>
          <a:p>
            <a:r>
              <a:rPr lang="pt-BR" sz="2000" u="sng" dirty="0" smtClean="0"/>
              <a:t>Principais tendências de investimentos  - BRASIL</a:t>
            </a:r>
          </a:p>
          <a:p>
            <a:endParaRPr lang="pt-BR" sz="2000" dirty="0" smtClean="0"/>
          </a:p>
          <a:p>
            <a:pPr lvl="0"/>
            <a:r>
              <a:rPr lang="pt-BR" sz="2000" u="sng" dirty="0" smtClean="0"/>
              <a:t>Investimentos Estratégicos</a:t>
            </a:r>
          </a:p>
          <a:p>
            <a:pPr lvl="0">
              <a:buNone/>
            </a:pPr>
            <a:endParaRPr lang="pt-BR" sz="2000" u="sng" dirty="0" smtClean="0"/>
          </a:p>
          <a:p>
            <a:r>
              <a:rPr lang="pt-BR" sz="2000" u="sng" dirty="0" smtClean="0"/>
              <a:t>Mudança técnica e tecnológica</a:t>
            </a:r>
            <a:endParaRPr lang="pt-BR" sz="2000" dirty="0" smtClean="0"/>
          </a:p>
          <a:p>
            <a:r>
              <a:rPr lang="pt-BR" sz="2000" dirty="0" smtClean="0"/>
              <a:t>Criação e fortalecimento de competências gerenciais, de produto, de mercado e de marca</a:t>
            </a:r>
          </a:p>
          <a:p>
            <a:r>
              <a:rPr lang="pt-BR" sz="2000" dirty="0" smtClean="0"/>
              <a:t>Parcerias com fornecedores de insumos, no desenvolvimento de funcionalidade nos artigos vestuário</a:t>
            </a:r>
          </a:p>
          <a:p>
            <a:r>
              <a:rPr lang="pt-BR" sz="2000" dirty="0" smtClean="0"/>
              <a:t>Forte apelo da moda</a:t>
            </a:r>
          </a:p>
          <a:p>
            <a:r>
              <a:rPr lang="pt-BR" sz="2000" dirty="0" smtClean="0"/>
              <a:t>Delimitação de novas linhas de produtos voltadas para nichos específicos do mercado interno</a:t>
            </a:r>
          </a:p>
          <a:p>
            <a:pPr>
              <a:buNone/>
            </a:pPr>
            <a:endParaRPr lang="pt-BR" sz="2000" dirty="0" smtClean="0"/>
          </a:p>
          <a:p>
            <a:r>
              <a:rPr lang="pt-BR" sz="2000" u="sng" dirty="0" smtClean="0"/>
              <a:t>Internacionalização</a:t>
            </a:r>
            <a:endParaRPr lang="pt-BR" sz="2000" dirty="0" smtClean="0"/>
          </a:p>
          <a:p>
            <a:r>
              <a:rPr lang="pt-BR" sz="2000" dirty="0" smtClean="0"/>
              <a:t>Criação e fortalecimento de competências de mercado via a abertura de unidades em outros países, e com empresas internacionais do setor. </a:t>
            </a:r>
          </a:p>
          <a:p>
            <a:pPr>
              <a:buNone/>
            </a:pPr>
            <a:r>
              <a:rPr lang="pt-BR" sz="2000" dirty="0" smtClean="0"/>
              <a:t> </a:t>
            </a:r>
          </a:p>
          <a:p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</TotalTime>
  <Words>2847</Words>
  <Application>Microsoft Office PowerPoint</Application>
  <PresentationFormat>Apresentação na tela (4:3)</PresentationFormat>
  <Paragraphs>1487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29" baseType="lpstr">
      <vt:lpstr>Tema do Office</vt:lpstr>
      <vt:lpstr>UNIVERSIDADE FEDERAL DE SANTA CARATINA  CENTRO SÓCIO-ECONÔMICO NÚCLEO DE ECONOMIA INDUSTRIAL E DA TECNOLOGIA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Estrutura da indústria têxtil-confecção e padrão de concorrência </vt:lpstr>
      <vt:lpstr>Estrutura da indústria têxtil-confecção e padrão de concorrência </vt:lpstr>
      <vt:lpstr> Estrutura da indústria têxtil-confecção e padrão de concorrência </vt:lpstr>
      <vt:lpstr>Estrutura da indústria têxtil-confecção e padrão de concorrência </vt:lpstr>
      <vt:lpstr>Slide 14</vt:lpstr>
      <vt:lpstr>Estabelecimentos empregadores e mão-de-obra contratada</vt:lpstr>
      <vt:lpstr>Estabelecimentos empregadores e mão-de-obra contratada</vt:lpstr>
      <vt:lpstr>Estabelecimentos empregadores e mão-de-obra contratada</vt:lpstr>
      <vt:lpstr>Produção industrial</vt:lpstr>
      <vt:lpstr>Produção industrial</vt:lpstr>
      <vt:lpstr> Produção industrial</vt:lpstr>
      <vt:lpstr> Mercado Externo</vt:lpstr>
      <vt:lpstr> Mercado Externo</vt:lpstr>
      <vt:lpstr> Mercado Externo</vt:lpstr>
      <vt:lpstr> Mercado Externo</vt:lpstr>
      <vt:lpstr> Mercado Externo</vt:lpstr>
      <vt:lpstr> Mercado Externo</vt:lpstr>
      <vt:lpstr> Mercado Externo</vt:lpstr>
      <vt:lpstr>Indústria Têxtil – Confecção de SC: Vantagens, Limites, Ameaças e Oportunidades competitivas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UNIVERSIDADE FEDERAL DE SANTA CARATINA  CENTRO SÓCIO-ECONÔMICO NÚCLEO DE ECONOMIA INDUSTRIAL E DA TECNOLOGIA </dc:title>
  <dc:creator>Hewlett-Packard Company</dc:creator>
  <cp:lastModifiedBy>Silvio</cp:lastModifiedBy>
  <cp:revision>33</cp:revision>
  <dcterms:created xsi:type="dcterms:W3CDTF">2011-11-21T17:36:14Z</dcterms:created>
  <dcterms:modified xsi:type="dcterms:W3CDTF">2012-02-16T12:25:31Z</dcterms:modified>
</cp:coreProperties>
</file>