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3" r:id="rId3"/>
    <p:sldId id="294" r:id="rId4"/>
    <p:sldId id="295" r:id="rId5"/>
    <p:sldId id="296" r:id="rId6"/>
    <p:sldId id="297" r:id="rId7"/>
    <p:sldId id="298" r:id="rId8"/>
    <p:sldId id="299" r:id="rId9"/>
    <p:sldId id="300" r:id="rId10"/>
    <p:sldId id="301" r:id="rId11"/>
    <p:sldId id="305" r:id="rId12"/>
    <p:sldId id="306" r:id="rId13"/>
    <p:sldId id="307" r:id="rId14"/>
    <p:sldId id="308" r:id="rId15"/>
    <p:sldId id="283" r:id="rId16"/>
    <p:sldId id="291" r:id="rId17"/>
    <p:sldId id="290" r:id="rId18"/>
    <p:sldId id="281" r:id="rId19"/>
    <p:sldId id="277" r:id="rId20"/>
    <p:sldId id="260" r:id="rId21"/>
    <p:sldId id="259" r:id="rId22"/>
    <p:sldId id="286" r:id="rId23"/>
    <p:sldId id="292" r:id="rId24"/>
    <p:sldId id="288" r:id="rId25"/>
    <p:sldId id="258" r:id="rId26"/>
    <p:sldId id="285" r:id="rId27"/>
    <p:sldId id="287" r:id="rId28"/>
    <p:sldId id="284" r:id="rId29"/>
    <p:sldId id="289" r:id="rId30"/>
    <p:sldId id="269" r:id="rId31"/>
    <p:sldId id="280" r:id="rId32"/>
    <p:sldId id="271" r:id="rId33"/>
    <p:sldId id="270" r:id="rId34"/>
    <p:sldId id="309"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7" autoAdjust="0"/>
    <p:restoredTop sz="94660"/>
  </p:normalViewPr>
  <p:slideViewPr>
    <p:cSldViewPr>
      <p:cViewPr varScale="1">
        <p:scale>
          <a:sx n="74" d="100"/>
          <a:sy n="74" d="100"/>
        </p:scale>
        <p:origin x="-40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03E03-AD8D-4E94-9E2F-E9A595EC8420}" type="datetimeFigureOut">
              <a:rPr lang="pt-BR" smtClean="0"/>
              <a:pPr/>
              <a:t>26/4/2012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47AB4-60C8-4ABC-8609-FD36E325A16B}"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4A85B9D-F4C2-4204-BE9B-B07AFCDC50D1}" type="datetime1">
              <a:rPr lang="pt-BR" smtClean="0"/>
              <a:pPr/>
              <a:t>26/4/2012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7F305F-FC8B-4FF0-A1F3-645301F158D2}" type="slidenum">
              <a:rPr lang="pt-BR" smtClean="0"/>
              <a:pPr/>
              <a:t>‹nº›</a:t>
            </a:fld>
            <a:endParaRPr lang="pt-BR"/>
          </a:p>
        </p:txBody>
      </p:sp>
      <p:pic>
        <p:nvPicPr>
          <p:cNvPr id="7" name="Image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168839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B33A9BA-E337-4AA3-B144-F9EEECFB50EE}" type="datetime1">
              <a:rPr lang="pt-BR" smtClean="0"/>
              <a:pPr/>
              <a:t>26/4/2012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79077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DC6770-598B-4BFA-A17F-195C2A9E7A3E}" type="datetime1">
              <a:rPr lang="pt-BR" smtClean="0"/>
              <a:pPr/>
              <a:t>26/4/2012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83552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05CCAE4-5307-4652-B6F9-D38BDA7D9F95}" type="datetime1">
              <a:rPr lang="pt-BR" smtClean="0"/>
              <a:pPr/>
              <a:t>26/4/2012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197622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F62CA3F-AFB5-45F0-B06F-AAA6BB2D54AF}" type="datetime1">
              <a:rPr lang="pt-BR" smtClean="0"/>
              <a:pPr/>
              <a:t>26/4/2012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358084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FA29B45-C0D7-4FAC-B529-B686571B1B54}" type="datetime1">
              <a:rPr lang="pt-BR" smtClean="0"/>
              <a:pPr/>
              <a:t>26/4/2012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226837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F09B176-02A4-4953-848C-FA4D8BEFBB7C}" type="datetime1">
              <a:rPr lang="pt-BR" smtClean="0"/>
              <a:pPr/>
              <a:t>26/4/2012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162594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42EC9F8-5AC7-4118-B905-F4802A98D319}" type="datetime1">
              <a:rPr lang="pt-BR" smtClean="0"/>
              <a:pPr/>
              <a:t>26/4/2012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14915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BCDEF9E-98B0-4380-A014-3599AADE463D}" type="datetime1">
              <a:rPr lang="pt-BR" smtClean="0"/>
              <a:pPr/>
              <a:t>26/4/2012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249307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B7CC061-88B4-43FA-81B4-506481B9CC64}" type="datetime1">
              <a:rPr lang="pt-BR" smtClean="0"/>
              <a:pPr/>
              <a:t>26/4/2012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31899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6693292-26E6-4234-B80F-E845A662D52F}" type="datetime1">
              <a:rPr lang="pt-BR" smtClean="0"/>
              <a:pPr/>
              <a:t>26/4/2012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7F305F-FC8B-4FF0-A1F3-645301F158D2}" type="slidenum">
              <a:rPr lang="pt-BR" smtClean="0"/>
              <a:pPr/>
              <a:t>‹nº›</a:t>
            </a:fld>
            <a:endParaRPr lang="pt-BR"/>
          </a:p>
        </p:txBody>
      </p:sp>
    </p:spTree>
    <p:extLst>
      <p:ext uri="{BB962C8B-B14F-4D97-AF65-F5344CB8AC3E}">
        <p14:creationId xmlns="" xmlns:p14="http://schemas.microsoft.com/office/powerpoint/2010/main" val="192953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D28A7-D088-4F62-81AE-9F79C2FAB2CB}" type="datetime1">
              <a:rPr lang="pt-BR" smtClean="0"/>
              <a:pPr/>
              <a:t>26/4/2012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F305F-FC8B-4FF0-A1F3-645301F158D2}" type="slidenum">
              <a:rPr lang="pt-BR" smtClean="0"/>
              <a:pPr/>
              <a:t>‹nº›</a:t>
            </a:fld>
            <a:endParaRPr lang="pt-BR"/>
          </a:p>
        </p:txBody>
      </p:sp>
      <p:pic>
        <p:nvPicPr>
          <p:cNvPr id="7" name="Imagem 6"/>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45424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Planilha_do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Planilha_do_Microsoft_Office_Excel_97-20032.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26" Type="http://schemas.openxmlformats.org/officeDocument/2006/relationships/image" Target="../media/image42.jpeg"/><Relationship Id="rId3" Type="http://schemas.openxmlformats.org/officeDocument/2006/relationships/image" Target="../media/image19.jpeg"/><Relationship Id="rId21" Type="http://schemas.openxmlformats.org/officeDocument/2006/relationships/image" Target="../media/image37.jpeg"/><Relationship Id="rId34" Type="http://schemas.openxmlformats.org/officeDocument/2006/relationships/image" Target="../media/image50.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41.jpeg"/><Relationship Id="rId33" Type="http://schemas.openxmlformats.org/officeDocument/2006/relationships/image" Target="../media/image49.jpeg"/><Relationship Id="rId38" Type="http://schemas.openxmlformats.org/officeDocument/2006/relationships/image" Target="../media/image54.png"/><Relationship Id="rId2" Type="http://schemas.openxmlformats.org/officeDocument/2006/relationships/image" Target="../media/image18.jpeg"/><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32" Type="http://schemas.openxmlformats.org/officeDocument/2006/relationships/image" Target="../media/image48.jpeg"/><Relationship Id="rId37" Type="http://schemas.openxmlformats.org/officeDocument/2006/relationships/image" Target="../media/image53.pn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28" Type="http://schemas.openxmlformats.org/officeDocument/2006/relationships/image" Target="../media/image44.jpeg"/><Relationship Id="rId36" Type="http://schemas.openxmlformats.org/officeDocument/2006/relationships/image" Target="../media/image52.jpeg"/><Relationship Id="rId10" Type="http://schemas.openxmlformats.org/officeDocument/2006/relationships/image" Target="../media/image26.jpeg"/><Relationship Id="rId19" Type="http://schemas.openxmlformats.org/officeDocument/2006/relationships/image" Target="../media/image35.jpeg"/><Relationship Id="rId31" Type="http://schemas.openxmlformats.org/officeDocument/2006/relationships/image" Target="../media/image47.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jpeg"/><Relationship Id="rId30" Type="http://schemas.openxmlformats.org/officeDocument/2006/relationships/image" Target="../media/image46.jpeg"/><Relationship Id="rId35" Type="http://schemas.openxmlformats.org/officeDocument/2006/relationships/image" Target="../media/image51.jpe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10" Type="http://schemas.openxmlformats.org/officeDocument/2006/relationships/image" Target="../media/image48.jpeg"/><Relationship Id="rId4" Type="http://schemas.openxmlformats.org/officeDocument/2006/relationships/image" Target="../media/image58.jpeg"/><Relationship Id="rId9" Type="http://schemas.openxmlformats.org/officeDocument/2006/relationships/image" Target="../media/image63.jpe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t.wikipedia.org/wiki/Wikinomics" TargetMode="External"/><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hyperlink" Target="http://pt.wikipedia.org/w/index.php?title=Anthony_Williams&amp;action=edit&amp;redlink=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611560" y="2319015"/>
            <a:ext cx="777240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Encontro ANPEI de C,</a:t>
            </a:r>
            <a:r>
              <a:rPr kumimoji="0" lang="pt-BR" sz="4800" b="1" i="0" u="none" strike="noStrike" kern="1200" cap="none" spc="0" normalizeH="0" baseline="0" noProof="0" dirty="0" err="1" smtClean="0">
                <a:ln>
                  <a:noFill/>
                </a:ln>
                <a:solidFill>
                  <a:schemeClr val="accent1">
                    <a:lumMod val="75000"/>
                  </a:schemeClr>
                </a:solidFill>
                <a:effectLst/>
                <a:uLnTx/>
                <a:uFillTx/>
                <a:latin typeface="Arial" pitchFamily="34" charset="0"/>
                <a:ea typeface="+mj-ea"/>
                <a:cs typeface="Arial" pitchFamily="34" charset="0"/>
              </a:rPr>
              <a:t>T&amp;I</a:t>
            </a:r>
            <a:r>
              <a:rPr kumimoji="0" lang="pt-BR" sz="4800" b="1" i="0"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 com a Imprensa de Santa Catarina </a:t>
            </a:r>
            <a:endParaRPr kumimoji="0" lang="pt-BR" sz="4800" b="1" i="0"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
        <p:nvSpPr>
          <p:cNvPr id="6" name="Espaço Reservado para Número de Slide 5"/>
          <p:cNvSpPr>
            <a:spLocks noGrp="1"/>
          </p:cNvSpPr>
          <p:nvPr>
            <p:ph type="sldNum" sz="quarter" idx="12"/>
          </p:nvPr>
        </p:nvSpPr>
        <p:spPr/>
        <p:txBody>
          <a:bodyPr/>
          <a:lstStyle/>
          <a:p>
            <a:fld id="{EA7F305F-FC8B-4FF0-A1F3-645301F158D2}" type="slidenum">
              <a:rPr lang="pt-BR" sz="1400" smtClean="0">
                <a:solidFill>
                  <a:schemeClr val="tx1"/>
                </a:solidFill>
                <a:latin typeface="Arial Black" pitchFamily="34" charset="0"/>
              </a:rPr>
              <a:pPr/>
              <a:t>1</a:t>
            </a:fld>
            <a:endParaRPr lang="pt-BR" sz="1400" dirty="0">
              <a:solidFill>
                <a:schemeClr val="tx1"/>
              </a:solidFill>
              <a:latin typeface="Arial Black" pitchFamily="34" charset="0"/>
            </a:endParaRPr>
          </a:p>
        </p:txBody>
      </p:sp>
    </p:spTree>
    <p:extLst>
      <p:ext uri="{BB962C8B-B14F-4D97-AF65-F5344CB8AC3E}">
        <p14:creationId xmlns="" xmlns:p14="http://schemas.microsoft.com/office/powerpoint/2010/main" val="3003507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smtClean="0"/>
              <a:t>Inovação em Santa Catarina...</a:t>
            </a:r>
            <a:endParaRPr lang="pt-BR" sz="3600" dirty="0"/>
          </a:p>
        </p:txBody>
      </p:sp>
      <p:sp>
        <p:nvSpPr>
          <p:cNvPr id="3" name="Espaço Reservado para Número de Slide 2"/>
          <p:cNvSpPr>
            <a:spLocks noGrp="1"/>
          </p:cNvSpPr>
          <p:nvPr>
            <p:ph type="sldNum" sz="quarter" idx="12"/>
          </p:nvPr>
        </p:nvSpPr>
        <p:spPr/>
        <p:txBody>
          <a:bodyPr/>
          <a:lstStyle/>
          <a:p>
            <a:pPr>
              <a:defRPr/>
            </a:pPr>
            <a:fld id="{8244025F-FE78-47D3-A89B-252711918B85}" type="slidenum">
              <a:rPr lang="pt-BR" smtClean="0"/>
              <a:pPr>
                <a:defRPr/>
              </a:pPr>
              <a:t>10</a:t>
            </a:fld>
            <a:endParaRPr lang="pt-BR" dirty="0"/>
          </a:p>
        </p:txBody>
      </p:sp>
      <p:pic>
        <p:nvPicPr>
          <p:cNvPr id="172034" name="Picture 2"/>
          <p:cNvPicPr>
            <a:picLocks noChangeAspect="1" noChangeArrowheads="1"/>
          </p:cNvPicPr>
          <p:nvPr/>
        </p:nvPicPr>
        <p:blipFill>
          <a:blip r:embed="rId2" cstate="print"/>
          <a:srcRect/>
          <a:stretch>
            <a:fillRect/>
          </a:stretch>
        </p:blipFill>
        <p:spPr bwMode="auto">
          <a:xfrm>
            <a:off x="690856" y="1703466"/>
            <a:ext cx="7449492" cy="4264192"/>
          </a:xfrm>
          <a:prstGeom prst="rect">
            <a:avLst/>
          </a:prstGeom>
          <a:noFill/>
          <a:ln w="9525">
            <a:noFill/>
            <a:miter lim="800000"/>
            <a:headEnd/>
            <a:tailEnd/>
          </a:ln>
          <a:effectLst/>
        </p:spPr>
      </p:pic>
      <p:sp>
        <p:nvSpPr>
          <p:cNvPr id="5" name="CaixaDeTexto 4"/>
          <p:cNvSpPr txBox="1"/>
          <p:nvPr/>
        </p:nvSpPr>
        <p:spPr>
          <a:xfrm>
            <a:off x="0" y="6653472"/>
            <a:ext cx="1901483" cy="215444"/>
          </a:xfrm>
          <a:prstGeom prst="rect">
            <a:avLst/>
          </a:prstGeom>
          <a:noFill/>
        </p:spPr>
        <p:txBody>
          <a:bodyPr wrap="none" rtlCol="0">
            <a:spAutoFit/>
          </a:bodyPr>
          <a:lstStyle/>
          <a:p>
            <a:r>
              <a:rPr lang="pt-BR" sz="800" dirty="0" smtClean="0">
                <a:solidFill>
                  <a:schemeClr val="tx1"/>
                </a:solidFill>
              </a:rPr>
              <a:t>Fonte: Dados PINTEC 2008 – IBGE </a:t>
            </a:r>
            <a:endParaRPr lang="pt-BR" sz="800" dirty="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8010" t="50063" r="53050" b="13422"/>
          <a:stretch>
            <a:fillRect/>
          </a:stretch>
        </p:blipFill>
        <p:spPr bwMode="auto">
          <a:xfrm>
            <a:off x="107504" y="1556792"/>
            <a:ext cx="4932033" cy="3888432"/>
          </a:xfrm>
          <a:prstGeom prst="rect">
            <a:avLst/>
          </a:prstGeom>
          <a:noFill/>
          <a:ln w="9525">
            <a:noFill/>
            <a:miter lim="800000"/>
            <a:headEnd/>
            <a:tailEnd/>
          </a:ln>
        </p:spPr>
      </p:pic>
      <p:sp>
        <p:nvSpPr>
          <p:cNvPr id="3" name="Título 1"/>
          <p:cNvSpPr txBox="1">
            <a:spLocks/>
          </p:cNvSpPr>
          <p:nvPr/>
        </p:nvSpPr>
        <p:spPr bwMode="auto">
          <a:xfrm>
            <a:off x="457200" y="166350"/>
            <a:ext cx="8229600" cy="792162"/>
          </a:xfrm>
          <a:prstGeom prst="rect">
            <a:avLst/>
          </a:prstGeom>
          <a:noFill/>
          <a:ln w="9525">
            <a:noFill/>
            <a:miter lim="800000"/>
            <a:headEnd/>
            <a:tailEnd/>
          </a:ln>
        </p:spPr>
        <p:txBody>
          <a:bodyPr anchor="ctr"/>
          <a:lstStyle/>
          <a:p>
            <a:pPr algn="ctr" eaLnBrk="0" hangingPunct="0">
              <a:defRPr/>
            </a:pPr>
            <a:r>
              <a:rPr lang="pt-BR" sz="2800" b="1" kern="0" dirty="0">
                <a:latin typeface="+mj-lt"/>
                <a:ea typeface="+mj-ea"/>
                <a:cs typeface="+mj-cs"/>
              </a:rPr>
              <a:t>O Brasil da década de 70 em 2010...</a:t>
            </a:r>
          </a:p>
        </p:txBody>
      </p:sp>
      <p:sp>
        <p:nvSpPr>
          <p:cNvPr id="5" name="Título 1"/>
          <p:cNvSpPr txBox="1">
            <a:spLocks/>
          </p:cNvSpPr>
          <p:nvPr/>
        </p:nvSpPr>
        <p:spPr bwMode="auto">
          <a:xfrm>
            <a:off x="5003800" y="2997200"/>
            <a:ext cx="3097213" cy="792163"/>
          </a:xfrm>
          <a:prstGeom prst="rect">
            <a:avLst/>
          </a:prstGeom>
          <a:noFill/>
          <a:ln w="9525">
            <a:noFill/>
            <a:miter lim="800000"/>
            <a:headEnd/>
            <a:tailEnd/>
          </a:ln>
        </p:spPr>
        <p:txBody>
          <a:bodyPr anchor="ctr"/>
          <a:lstStyle/>
          <a:p>
            <a:pPr eaLnBrk="0" hangingPunct="0">
              <a:defRPr/>
            </a:pPr>
            <a:r>
              <a:rPr lang="pt-BR" sz="2800" b="1" kern="0" dirty="0">
                <a:solidFill>
                  <a:srgbClr val="002E63"/>
                </a:solidFill>
                <a:effectLst>
                  <a:outerShdw blurRad="38100" dist="38100" dir="2700000" algn="tl">
                    <a:srgbClr val="000000"/>
                  </a:outerShdw>
                </a:effectLst>
                <a:latin typeface="+mj-lt"/>
                <a:ea typeface="+mj-ea"/>
                <a:cs typeface="+mj-cs"/>
              </a:rPr>
              <a:t>Por que inovamos pouco?</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nvGraphicFramePr>
        <p:xfrm>
          <a:off x="3995738" y="1052513"/>
          <a:ext cx="4733925" cy="2986087"/>
        </p:xfrm>
        <a:graphic>
          <a:graphicData uri="http://schemas.openxmlformats.org/presentationml/2006/ole">
            <p:oleObj spid="_x0000_s3074" name="Gráfico" r:id="rId3" imgW="6258078" imgH="3943344" progId="Excel.Sheet.8">
              <p:embed/>
            </p:oleObj>
          </a:graphicData>
        </a:graphic>
      </p:graphicFrame>
      <p:sp>
        <p:nvSpPr>
          <p:cNvPr id="3" name="Título 1"/>
          <p:cNvSpPr txBox="1">
            <a:spLocks/>
          </p:cNvSpPr>
          <p:nvPr/>
        </p:nvSpPr>
        <p:spPr bwMode="auto">
          <a:xfrm>
            <a:off x="457200" y="142286"/>
            <a:ext cx="8229600" cy="792162"/>
          </a:xfrm>
          <a:prstGeom prst="rect">
            <a:avLst/>
          </a:prstGeom>
          <a:noFill/>
          <a:ln w="9525">
            <a:noFill/>
            <a:miter lim="800000"/>
            <a:headEnd/>
            <a:tailEnd/>
          </a:ln>
        </p:spPr>
        <p:txBody>
          <a:bodyPr anchor="ctr"/>
          <a:lstStyle/>
          <a:p>
            <a:pPr eaLnBrk="0" hangingPunct="0">
              <a:defRPr/>
            </a:pPr>
            <a:r>
              <a:rPr lang="pt-BR" sz="2800" b="1" kern="0" dirty="0">
                <a:latin typeface="+mj-lt"/>
                <a:ea typeface="+mj-ea"/>
                <a:cs typeface="+mj-cs"/>
              </a:rPr>
              <a:t>Recursos Alocados...</a:t>
            </a:r>
          </a:p>
        </p:txBody>
      </p:sp>
      <p:graphicFrame>
        <p:nvGraphicFramePr>
          <p:cNvPr id="2050" name="Object 8"/>
          <p:cNvGraphicFramePr>
            <a:graphicFrameLocks noChangeAspect="1"/>
          </p:cNvGraphicFramePr>
          <p:nvPr/>
        </p:nvGraphicFramePr>
        <p:xfrm>
          <a:off x="179388" y="3500438"/>
          <a:ext cx="4438650" cy="2505075"/>
        </p:xfrm>
        <a:graphic>
          <a:graphicData uri="http://schemas.openxmlformats.org/presentationml/2006/ole">
            <p:oleObj spid="_x0000_s3075" name="Chart" r:id="rId4" imgW="8867775" imgH="5476875" progId="Excel.Sheet.8">
              <p:embed/>
            </p:oleObj>
          </a:graphicData>
        </a:graphic>
      </p:graphicFrame>
      <p:grpSp>
        <p:nvGrpSpPr>
          <p:cNvPr id="2" name="Group 13"/>
          <p:cNvGrpSpPr>
            <a:grpSpLocks/>
          </p:cNvGrpSpPr>
          <p:nvPr/>
        </p:nvGrpSpPr>
        <p:grpSpPr bwMode="auto">
          <a:xfrm>
            <a:off x="141940" y="6053409"/>
            <a:ext cx="7056437" cy="586131"/>
            <a:chOff x="346" y="3587"/>
            <a:chExt cx="4964" cy="533"/>
          </a:xfrm>
        </p:grpSpPr>
        <p:sp>
          <p:nvSpPr>
            <p:cNvPr id="9" name="Rectangle 15"/>
            <p:cNvSpPr>
              <a:spLocks noChangeArrowheads="1"/>
            </p:cNvSpPr>
            <p:nvPr/>
          </p:nvSpPr>
          <p:spPr bwMode="auto">
            <a:xfrm>
              <a:off x="3707" y="3609"/>
              <a:ext cx="200" cy="173"/>
            </a:xfrm>
            <a:prstGeom prst="rect">
              <a:avLst/>
            </a:prstGeom>
            <a:solidFill>
              <a:srgbClr val="C02E00"/>
            </a:solidFill>
            <a:ln w="9525">
              <a:solidFill>
                <a:srgbClr val="000000"/>
              </a:solidFill>
              <a:miter lim="800000"/>
              <a:headEnd/>
              <a:tailEnd/>
            </a:ln>
            <a:effectLst/>
          </p:spPr>
          <p:txBody>
            <a:bodyPr wrap="none" anchor="ctr"/>
            <a:lstStyle/>
            <a:p>
              <a:pPr>
                <a:defRPr/>
              </a:pPr>
              <a:endParaRPr lang="en-US">
                <a:solidFill>
                  <a:schemeClr val="tx1"/>
                </a:solidFill>
                <a:effectLst>
                  <a:outerShdw blurRad="38100" dist="38100" dir="2700000" algn="tl">
                    <a:srgbClr val="000000">
                      <a:alpha val="43137"/>
                    </a:srgbClr>
                  </a:outerShdw>
                </a:effectLst>
                <a:latin typeface="Calibri" pitchFamily="34" charset="0"/>
              </a:endParaRPr>
            </a:p>
          </p:txBody>
        </p:sp>
        <p:sp>
          <p:nvSpPr>
            <p:cNvPr id="10" name="Rectangle 16"/>
            <p:cNvSpPr>
              <a:spLocks noChangeArrowheads="1"/>
            </p:cNvSpPr>
            <p:nvPr/>
          </p:nvSpPr>
          <p:spPr bwMode="auto">
            <a:xfrm>
              <a:off x="2242" y="3612"/>
              <a:ext cx="182" cy="182"/>
            </a:xfrm>
            <a:prstGeom prst="rect">
              <a:avLst/>
            </a:prstGeom>
            <a:solidFill>
              <a:srgbClr val="73507C"/>
            </a:solidFill>
            <a:ln w="9525">
              <a:solidFill>
                <a:srgbClr val="000000"/>
              </a:solidFill>
              <a:miter lim="800000"/>
              <a:headEnd/>
              <a:tailEnd/>
            </a:ln>
            <a:effectLst/>
          </p:spPr>
          <p:txBody>
            <a:bodyPr wrap="none" anchor="ctr"/>
            <a:lstStyle/>
            <a:p>
              <a:pPr>
                <a:defRPr/>
              </a:pPr>
              <a:endParaRPr lang="en-US">
                <a:solidFill>
                  <a:schemeClr val="tx1"/>
                </a:solidFill>
                <a:effectLst>
                  <a:outerShdw blurRad="38100" dist="38100" dir="2700000" algn="tl">
                    <a:srgbClr val="000000">
                      <a:alpha val="43137"/>
                    </a:srgbClr>
                  </a:outerShdw>
                </a:effectLst>
                <a:latin typeface="Calibri" pitchFamily="34" charset="0"/>
              </a:endParaRPr>
            </a:p>
          </p:txBody>
        </p:sp>
        <p:sp>
          <p:nvSpPr>
            <p:cNvPr id="11" name="Rectangle 17"/>
            <p:cNvSpPr>
              <a:spLocks noChangeArrowheads="1"/>
            </p:cNvSpPr>
            <p:nvPr/>
          </p:nvSpPr>
          <p:spPr bwMode="auto">
            <a:xfrm>
              <a:off x="1360" y="3858"/>
              <a:ext cx="182" cy="183"/>
            </a:xfrm>
            <a:prstGeom prst="rect">
              <a:avLst/>
            </a:prstGeom>
            <a:solidFill>
              <a:srgbClr val="008D8A"/>
            </a:solidFill>
            <a:ln w="9525">
              <a:solidFill>
                <a:srgbClr val="000000"/>
              </a:solidFill>
              <a:miter lim="800000"/>
              <a:headEnd/>
              <a:tailEnd/>
            </a:ln>
            <a:effectLst/>
          </p:spPr>
          <p:txBody>
            <a:bodyPr wrap="none" anchor="ctr"/>
            <a:lstStyle/>
            <a:p>
              <a:pPr>
                <a:defRPr/>
              </a:pPr>
              <a:endParaRPr lang="en-US">
                <a:solidFill>
                  <a:schemeClr val="tx1"/>
                </a:solidFill>
                <a:effectLst>
                  <a:outerShdw blurRad="38100" dist="38100" dir="2700000" algn="tl">
                    <a:srgbClr val="000000">
                      <a:alpha val="43137"/>
                    </a:srgbClr>
                  </a:outerShdw>
                </a:effectLst>
                <a:latin typeface="Calibri" pitchFamily="34" charset="0"/>
              </a:endParaRPr>
            </a:p>
          </p:txBody>
        </p:sp>
        <p:sp>
          <p:nvSpPr>
            <p:cNvPr id="2060" name="Rectangle 18"/>
            <p:cNvSpPr>
              <a:spLocks noChangeArrowheads="1"/>
            </p:cNvSpPr>
            <p:nvPr/>
          </p:nvSpPr>
          <p:spPr bwMode="auto">
            <a:xfrm>
              <a:off x="1539" y="3851"/>
              <a:ext cx="620" cy="267"/>
            </a:xfrm>
            <a:prstGeom prst="rect">
              <a:avLst/>
            </a:prstGeom>
            <a:noFill/>
            <a:ln w="9525">
              <a:noFill/>
              <a:miter lim="800000"/>
              <a:headEnd/>
              <a:tailEnd/>
            </a:ln>
          </p:spPr>
          <p:txBody>
            <a:bodyPr>
              <a:spAutoFit/>
            </a:bodyPr>
            <a:lstStyle/>
            <a:p>
              <a:r>
                <a:rPr lang="en-US">
                  <a:solidFill>
                    <a:schemeClr val="tx1"/>
                  </a:solidFill>
                  <a:latin typeface="Calibri" pitchFamily="34" charset="0"/>
                </a:rPr>
                <a:t>CNPq</a:t>
              </a:r>
            </a:p>
          </p:txBody>
        </p:sp>
        <p:sp>
          <p:nvSpPr>
            <p:cNvPr id="2061" name="Rectangle 19"/>
            <p:cNvSpPr>
              <a:spLocks noChangeArrowheads="1"/>
            </p:cNvSpPr>
            <p:nvPr/>
          </p:nvSpPr>
          <p:spPr bwMode="auto">
            <a:xfrm>
              <a:off x="2423" y="3591"/>
              <a:ext cx="1072" cy="267"/>
            </a:xfrm>
            <a:prstGeom prst="rect">
              <a:avLst/>
            </a:prstGeom>
            <a:noFill/>
            <a:ln w="9525">
              <a:noFill/>
              <a:miter lim="800000"/>
              <a:headEnd/>
              <a:tailEnd/>
            </a:ln>
          </p:spPr>
          <p:txBody>
            <a:bodyPr wrap="none">
              <a:spAutoFit/>
            </a:bodyPr>
            <a:lstStyle/>
            <a:p>
              <a:r>
                <a:rPr lang="es-ES">
                  <a:solidFill>
                    <a:schemeClr val="tx1"/>
                  </a:solidFill>
                  <a:latin typeface="Calibri" pitchFamily="34" charset="0"/>
                </a:rPr>
                <a:t>Programa Nuclear</a:t>
              </a:r>
            </a:p>
          </p:txBody>
        </p:sp>
        <p:sp>
          <p:nvSpPr>
            <p:cNvPr id="2062" name="Rectangle 20"/>
            <p:cNvSpPr>
              <a:spLocks noChangeArrowheads="1"/>
            </p:cNvSpPr>
            <p:nvPr/>
          </p:nvSpPr>
          <p:spPr bwMode="auto">
            <a:xfrm>
              <a:off x="3901" y="3587"/>
              <a:ext cx="1155" cy="267"/>
            </a:xfrm>
            <a:prstGeom prst="rect">
              <a:avLst/>
            </a:prstGeom>
            <a:noFill/>
            <a:ln w="9525">
              <a:noFill/>
              <a:miter lim="800000"/>
              <a:headEnd/>
              <a:tailEnd/>
            </a:ln>
          </p:spPr>
          <p:txBody>
            <a:bodyPr>
              <a:spAutoFit/>
            </a:bodyPr>
            <a:lstStyle/>
            <a:p>
              <a:r>
                <a:rPr lang="es-ES">
                  <a:solidFill>
                    <a:schemeClr val="tx1"/>
                  </a:solidFill>
                  <a:latin typeface="Calibri" pitchFamily="34" charset="0"/>
                </a:rPr>
                <a:t>Institutos MCT</a:t>
              </a:r>
            </a:p>
          </p:txBody>
        </p:sp>
        <p:sp>
          <p:nvSpPr>
            <p:cNvPr id="15" name="Rectangle 21"/>
            <p:cNvSpPr>
              <a:spLocks noChangeArrowheads="1"/>
            </p:cNvSpPr>
            <p:nvPr/>
          </p:nvSpPr>
          <p:spPr bwMode="auto">
            <a:xfrm>
              <a:off x="346" y="3868"/>
              <a:ext cx="182" cy="182"/>
            </a:xfrm>
            <a:prstGeom prst="rect">
              <a:avLst/>
            </a:prstGeom>
            <a:solidFill>
              <a:srgbClr val="A8B4DC"/>
            </a:solidFill>
            <a:ln w="9525">
              <a:solidFill>
                <a:srgbClr val="000000"/>
              </a:solidFill>
              <a:miter lim="800000"/>
              <a:headEnd/>
              <a:tailEnd/>
            </a:ln>
            <a:effectLst/>
          </p:spPr>
          <p:txBody>
            <a:bodyPr wrap="none" anchor="ctr"/>
            <a:lstStyle/>
            <a:p>
              <a:pPr>
                <a:defRPr/>
              </a:pPr>
              <a:endParaRPr lang="en-US">
                <a:solidFill>
                  <a:schemeClr val="tx1"/>
                </a:solidFill>
                <a:effectLst>
                  <a:outerShdw blurRad="38100" dist="38100" dir="2700000" algn="tl">
                    <a:srgbClr val="000000">
                      <a:alpha val="43137"/>
                    </a:srgbClr>
                  </a:outerShdw>
                </a:effectLst>
                <a:latin typeface="Calibri" pitchFamily="34" charset="0"/>
              </a:endParaRPr>
            </a:p>
          </p:txBody>
        </p:sp>
        <p:sp>
          <p:nvSpPr>
            <p:cNvPr id="16" name="Rectangle 22"/>
            <p:cNvSpPr>
              <a:spLocks noChangeArrowheads="1"/>
            </p:cNvSpPr>
            <p:nvPr/>
          </p:nvSpPr>
          <p:spPr bwMode="auto">
            <a:xfrm>
              <a:off x="2244" y="3865"/>
              <a:ext cx="182" cy="182"/>
            </a:xfrm>
            <a:prstGeom prst="rect">
              <a:avLst/>
            </a:prstGeom>
            <a:solidFill>
              <a:srgbClr val="699E00"/>
            </a:solidFill>
            <a:ln w="9525">
              <a:solidFill>
                <a:srgbClr val="000000"/>
              </a:solidFill>
              <a:miter lim="800000"/>
              <a:headEnd/>
              <a:tailEnd/>
            </a:ln>
            <a:effectLst/>
          </p:spPr>
          <p:txBody>
            <a:bodyPr wrap="none" anchor="ctr"/>
            <a:lstStyle/>
            <a:p>
              <a:pPr>
                <a:defRPr/>
              </a:pPr>
              <a:endParaRPr lang="en-US">
                <a:solidFill>
                  <a:schemeClr val="tx1"/>
                </a:solidFill>
                <a:effectLst>
                  <a:outerShdw blurRad="38100" dist="38100" dir="2700000" algn="tl">
                    <a:srgbClr val="000000">
                      <a:alpha val="43137"/>
                    </a:srgbClr>
                  </a:outerShdw>
                </a:effectLst>
                <a:latin typeface="Calibri" pitchFamily="34" charset="0"/>
              </a:endParaRPr>
            </a:p>
          </p:txBody>
        </p:sp>
        <p:sp>
          <p:nvSpPr>
            <p:cNvPr id="17" name="Rectangle 23"/>
            <p:cNvSpPr>
              <a:spLocks noChangeArrowheads="1"/>
            </p:cNvSpPr>
            <p:nvPr/>
          </p:nvSpPr>
          <p:spPr bwMode="auto">
            <a:xfrm>
              <a:off x="3703" y="3868"/>
              <a:ext cx="199" cy="175"/>
            </a:xfrm>
            <a:prstGeom prst="rect">
              <a:avLst/>
            </a:prstGeom>
            <a:solidFill>
              <a:srgbClr val="336699"/>
            </a:solidFill>
            <a:ln w="9525">
              <a:solidFill>
                <a:srgbClr val="000000"/>
              </a:solidFill>
              <a:miter lim="800000"/>
              <a:headEnd/>
              <a:tailEnd/>
            </a:ln>
            <a:effectLst/>
          </p:spPr>
          <p:txBody>
            <a:bodyPr wrap="none" anchor="ctr"/>
            <a:lstStyle/>
            <a:p>
              <a:pPr>
                <a:defRPr/>
              </a:pPr>
              <a:endParaRPr lang="en-US">
                <a:solidFill>
                  <a:schemeClr val="tx1"/>
                </a:solidFill>
                <a:effectLst>
                  <a:outerShdw blurRad="38100" dist="38100" dir="2700000" algn="tl">
                    <a:srgbClr val="000000">
                      <a:alpha val="43137"/>
                    </a:srgbClr>
                  </a:outerShdw>
                </a:effectLst>
                <a:latin typeface="Calibri" pitchFamily="34" charset="0"/>
              </a:endParaRPr>
            </a:p>
          </p:txBody>
        </p:sp>
        <p:sp>
          <p:nvSpPr>
            <p:cNvPr id="2066" name="Rectangle 24"/>
            <p:cNvSpPr>
              <a:spLocks noChangeArrowheads="1"/>
            </p:cNvSpPr>
            <p:nvPr/>
          </p:nvSpPr>
          <p:spPr bwMode="auto">
            <a:xfrm>
              <a:off x="523" y="3849"/>
              <a:ext cx="842" cy="267"/>
            </a:xfrm>
            <a:prstGeom prst="rect">
              <a:avLst/>
            </a:prstGeom>
            <a:noFill/>
            <a:ln w="9525">
              <a:noFill/>
              <a:miter lim="800000"/>
              <a:headEnd/>
              <a:tailEnd/>
            </a:ln>
          </p:spPr>
          <p:txBody>
            <a:bodyPr>
              <a:spAutoFit/>
            </a:bodyPr>
            <a:lstStyle/>
            <a:p>
              <a:r>
                <a:rPr lang="en-US">
                  <a:solidFill>
                    <a:schemeClr val="tx1"/>
                  </a:solidFill>
                  <a:latin typeface="Calibri" pitchFamily="34" charset="0"/>
                </a:rPr>
                <a:t>FNDCT</a:t>
              </a:r>
            </a:p>
          </p:txBody>
        </p:sp>
        <p:sp>
          <p:nvSpPr>
            <p:cNvPr id="2067" name="Rectangle 26"/>
            <p:cNvSpPr>
              <a:spLocks noChangeArrowheads="1"/>
            </p:cNvSpPr>
            <p:nvPr/>
          </p:nvSpPr>
          <p:spPr bwMode="auto">
            <a:xfrm>
              <a:off x="2427" y="3853"/>
              <a:ext cx="1086" cy="267"/>
            </a:xfrm>
            <a:prstGeom prst="rect">
              <a:avLst/>
            </a:prstGeom>
            <a:noFill/>
            <a:ln w="9525">
              <a:noFill/>
              <a:miter lim="800000"/>
              <a:headEnd/>
              <a:tailEnd/>
            </a:ln>
          </p:spPr>
          <p:txBody>
            <a:bodyPr wrap="none">
              <a:spAutoFit/>
            </a:bodyPr>
            <a:lstStyle/>
            <a:p>
              <a:r>
                <a:rPr lang="es-ES">
                  <a:solidFill>
                    <a:schemeClr val="tx1"/>
                  </a:solidFill>
                  <a:latin typeface="Calibri" pitchFamily="34" charset="0"/>
                </a:rPr>
                <a:t>Programa Espacial</a:t>
              </a:r>
            </a:p>
          </p:txBody>
        </p:sp>
        <p:sp>
          <p:nvSpPr>
            <p:cNvPr id="2068" name="Rectangle 27"/>
            <p:cNvSpPr>
              <a:spLocks noChangeArrowheads="1"/>
            </p:cNvSpPr>
            <p:nvPr/>
          </p:nvSpPr>
          <p:spPr bwMode="auto">
            <a:xfrm>
              <a:off x="3905" y="3849"/>
              <a:ext cx="1405" cy="267"/>
            </a:xfrm>
            <a:prstGeom prst="rect">
              <a:avLst/>
            </a:prstGeom>
            <a:noFill/>
            <a:ln w="9525">
              <a:noFill/>
              <a:miter lim="800000"/>
              <a:headEnd/>
              <a:tailEnd/>
            </a:ln>
          </p:spPr>
          <p:txBody>
            <a:bodyPr>
              <a:spAutoFit/>
            </a:bodyPr>
            <a:lstStyle/>
            <a:p>
              <a:r>
                <a:rPr lang="es-ES">
                  <a:solidFill>
                    <a:schemeClr val="tx1"/>
                  </a:solidFill>
                  <a:latin typeface="Calibri" pitchFamily="34" charset="0"/>
                </a:rPr>
                <a:t>Otras ações MCT</a:t>
              </a:r>
            </a:p>
          </p:txBody>
        </p:sp>
      </p:grpSp>
      <p:pic>
        <p:nvPicPr>
          <p:cNvPr id="2054" name="Picture 7"/>
          <p:cNvPicPr>
            <a:picLocks noChangeAspect="1" noChangeArrowheads="1"/>
          </p:cNvPicPr>
          <p:nvPr/>
        </p:nvPicPr>
        <p:blipFill>
          <a:blip r:embed="rId5" cstate="print"/>
          <a:srcRect/>
          <a:stretch>
            <a:fillRect/>
          </a:stretch>
        </p:blipFill>
        <p:spPr bwMode="auto">
          <a:xfrm>
            <a:off x="179388" y="1341438"/>
            <a:ext cx="3378200" cy="1871662"/>
          </a:xfrm>
          <a:prstGeom prst="rect">
            <a:avLst/>
          </a:prstGeom>
          <a:noFill/>
          <a:ln w="9525">
            <a:noFill/>
            <a:miter lim="800000"/>
            <a:headEnd/>
            <a:tailEnd/>
          </a:ln>
        </p:spPr>
      </p:pic>
      <p:sp>
        <p:nvSpPr>
          <p:cNvPr id="2055" name="CaixaDeTexto 34"/>
          <p:cNvSpPr txBox="1">
            <a:spLocks noChangeArrowheads="1"/>
          </p:cNvSpPr>
          <p:nvPr/>
        </p:nvSpPr>
        <p:spPr bwMode="auto">
          <a:xfrm>
            <a:off x="7740650" y="6488113"/>
            <a:ext cx="1403350" cy="369887"/>
          </a:xfrm>
          <a:prstGeom prst="rect">
            <a:avLst/>
          </a:prstGeom>
          <a:noFill/>
          <a:ln w="9525">
            <a:noFill/>
            <a:miter lim="800000"/>
            <a:headEnd/>
            <a:tailEnd/>
          </a:ln>
        </p:spPr>
        <p:txBody>
          <a:bodyPr wrap="none">
            <a:spAutoFit/>
          </a:bodyPr>
          <a:lstStyle/>
          <a:p>
            <a:r>
              <a:rPr lang="pt-BR"/>
              <a:t>Fonte: MCT</a:t>
            </a:r>
          </a:p>
        </p:txBody>
      </p:sp>
      <p:sp>
        <p:nvSpPr>
          <p:cNvPr id="36" name="Título 1"/>
          <p:cNvSpPr txBox="1">
            <a:spLocks/>
          </p:cNvSpPr>
          <p:nvPr/>
        </p:nvSpPr>
        <p:spPr bwMode="auto">
          <a:xfrm>
            <a:off x="5219700" y="4365625"/>
            <a:ext cx="3924300" cy="792163"/>
          </a:xfrm>
          <a:prstGeom prst="rect">
            <a:avLst/>
          </a:prstGeom>
          <a:noFill/>
          <a:ln w="9525">
            <a:noFill/>
            <a:miter lim="800000"/>
            <a:headEnd/>
            <a:tailEnd/>
          </a:ln>
        </p:spPr>
        <p:txBody>
          <a:bodyPr anchor="ctr"/>
          <a:lstStyle/>
          <a:p>
            <a:pPr eaLnBrk="0" hangingPunct="0">
              <a:defRPr/>
            </a:pPr>
            <a:r>
              <a:rPr lang="pt-BR" sz="2800" b="1" kern="0" dirty="0">
                <a:solidFill>
                  <a:srgbClr val="002E63"/>
                </a:solidFill>
                <a:effectLst>
                  <a:outerShdw blurRad="38100" dist="38100" dir="2700000" algn="tl">
                    <a:srgbClr val="000000"/>
                  </a:outerShdw>
                </a:effectLst>
                <a:latin typeface="+mj-lt"/>
                <a:ea typeface="+mj-ea"/>
                <a:cs typeface="+mj-cs"/>
              </a:rPr>
              <a:t>...Por que inovamos pouco?</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3838" y="2526632"/>
            <a:ext cx="8736012" cy="922087"/>
          </a:xfrm>
        </p:spPr>
        <p:txBody>
          <a:bodyPr/>
          <a:lstStyle/>
          <a:p>
            <a:pPr algn="ctr">
              <a:buNone/>
            </a:pPr>
            <a:r>
              <a:rPr lang="pt-BR" sz="4400" dirty="0" smtClean="0"/>
              <a:t>Como </a:t>
            </a:r>
            <a:r>
              <a:rPr lang="pt-BR" sz="4400" dirty="0" smtClean="0">
                <a:solidFill>
                  <a:schemeClr val="accent6"/>
                </a:solidFill>
              </a:rPr>
              <a:t>I</a:t>
            </a:r>
            <a:r>
              <a:rPr lang="pt-BR" sz="4400" dirty="0" smtClean="0"/>
              <a:t>novar?</a:t>
            </a:r>
          </a:p>
          <a:p>
            <a:pPr algn="ctr">
              <a:buNone/>
            </a:pPr>
            <a:endParaRPr lang="pt-BR" sz="4400" dirty="0" smtClean="0"/>
          </a:p>
        </p:txBody>
      </p:sp>
      <p:sp>
        <p:nvSpPr>
          <p:cNvPr id="4" name="Espaço Reservado para Número de Slide 3"/>
          <p:cNvSpPr>
            <a:spLocks noGrp="1"/>
          </p:cNvSpPr>
          <p:nvPr>
            <p:ph type="sldNum" sz="quarter" idx="12"/>
          </p:nvPr>
        </p:nvSpPr>
        <p:spPr/>
        <p:txBody>
          <a:bodyPr/>
          <a:lstStyle/>
          <a:p>
            <a:pPr>
              <a:defRPr/>
            </a:pPr>
            <a:fld id="{CA565E7F-7199-439C-BEC3-19D1F6C97CC8}" type="slidenum">
              <a:rPr lang="pt-BR" smtClean="0"/>
              <a:pPr>
                <a:defRPr/>
              </a:pPr>
              <a:t>13</a:t>
            </a:fld>
            <a:endParaRPr lang="pt-BR"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CA565E7F-7199-439C-BEC3-19D1F6C97CC8}" type="slidenum">
              <a:rPr lang="pt-BR" smtClean="0"/>
              <a:pPr>
                <a:defRPr/>
              </a:pPr>
              <a:t>14</a:t>
            </a:fld>
            <a:endParaRPr lang="pt-BR" dirty="0"/>
          </a:p>
        </p:txBody>
      </p:sp>
      <p:sp>
        <p:nvSpPr>
          <p:cNvPr id="5" name="CaixaDeTexto 4"/>
          <p:cNvSpPr txBox="1"/>
          <p:nvPr/>
        </p:nvSpPr>
        <p:spPr>
          <a:xfrm>
            <a:off x="5173579" y="4211053"/>
            <a:ext cx="2133918" cy="646331"/>
          </a:xfrm>
          <a:prstGeom prst="rect">
            <a:avLst/>
          </a:prstGeom>
          <a:noFill/>
        </p:spPr>
        <p:txBody>
          <a:bodyPr wrap="none" rtlCol="0">
            <a:spAutoFit/>
          </a:bodyPr>
          <a:lstStyle/>
          <a:p>
            <a:r>
              <a:rPr lang="pt-BR" sz="3600" dirty="0" smtClean="0">
                <a:solidFill>
                  <a:schemeClr val="accent6"/>
                </a:solidFill>
              </a:rPr>
              <a:t>GESTÃO</a:t>
            </a:r>
            <a:endParaRPr lang="pt-BR" sz="3600" dirty="0">
              <a:solidFill>
                <a:schemeClr val="accent6"/>
              </a:solidFill>
            </a:endParaRPr>
          </a:p>
        </p:txBody>
      </p:sp>
      <p:sp>
        <p:nvSpPr>
          <p:cNvPr id="6" name="CaixaDeTexto 5"/>
          <p:cNvSpPr txBox="1"/>
          <p:nvPr/>
        </p:nvSpPr>
        <p:spPr>
          <a:xfrm>
            <a:off x="601579" y="1997242"/>
            <a:ext cx="2381806" cy="646331"/>
          </a:xfrm>
          <a:prstGeom prst="rect">
            <a:avLst/>
          </a:prstGeom>
          <a:noFill/>
        </p:spPr>
        <p:txBody>
          <a:bodyPr wrap="none" rtlCol="0">
            <a:spAutoFit/>
          </a:bodyPr>
          <a:lstStyle/>
          <a:p>
            <a:r>
              <a:rPr lang="pt-BR" sz="3600" dirty="0" smtClean="0">
                <a:solidFill>
                  <a:schemeClr val="accent6"/>
                </a:solidFill>
              </a:rPr>
              <a:t>CULTURA</a:t>
            </a:r>
            <a:endParaRPr lang="pt-BR" sz="3600" dirty="0">
              <a:solidFill>
                <a:schemeClr val="accent6"/>
              </a:solidFill>
            </a:endParaRPr>
          </a:p>
        </p:txBody>
      </p:sp>
      <p:sp>
        <p:nvSpPr>
          <p:cNvPr id="7" name="CaixaDeTexto 6"/>
          <p:cNvSpPr txBox="1"/>
          <p:nvPr/>
        </p:nvSpPr>
        <p:spPr>
          <a:xfrm>
            <a:off x="5325012" y="1350911"/>
            <a:ext cx="2629951" cy="646331"/>
          </a:xfrm>
          <a:prstGeom prst="rect">
            <a:avLst/>
          </a:prstGeom>
          <a:noFill/>
        </p:spPr>
        <p:txBody>
          <a:bodyPr wrap="none" rtlCol="0">
            <a:spAutoFit/>
          </a:bodyPr>
          <a:lstStyle/>
          <a:p>
            <a:r>
              <a:rPr lang="pt-BR" sz="3600" dirty="0" smtClean="0">
                <a:solidFill>
                  <a:schemeClr val="accent6"/>
                </a:solidFill>
              </a:rPr>
              <a:t>TALENTOS</a:t>
            </a:r>
            <a:endParaRPr lang="pt-BR" sz="3600" dirty="0">
              <a:solidFill>
                <a:schemeClr val="accent6"/>
              </a:solidFill>
            </a:endParaRPr>
          </a:p>
        </p:txBody>
      </p:sp>
      <p:sp>
        <p:nvSpPr>
          <p:cNvPr id="8" name="CaixaDeTexto 7"/>
          <p:cNvSpPr txBox="1"/>
          <p:nvPr/>
        </p:nvSpPr>
        <p:spPr>
          <a:xfrm>
            <a:off x="3436054" y="2966738"/>
            <a:ext cx="5493812" cy="646331"/>
          </a:xfrm>
          <a:prstGeom prst="rect">
            <a:avLst/>
          </a:prstGeom>
          <a:noFill/>
        </p:spPr>
        <p:txBody>
          <a:bodyPr wrap="none" rtlCol="0">
            <a:spAutoFit/>
          </a:bodyPr>
          <a:lstStyle/>
          <a:p>
            <a:r>
              <a:rPr lang="pt-BR" sz="3600" dirty="0" smtClean="0">
                <a:solidFill>
                  <a:schemeClr val="accent6"/>
                </a:solidFill>
              </a:rPr>
              <a:t>RECURSO FINANCEIRO</a:t>
            </a:r>
            <a:endParaRPr lang="pt-BR" sz="3600" dirty="0">
              <a:solidFill>
                <a:schemeClr val="accent6"/>
              </a:solidFill>
            </a:endParaRPr>
          </a:p>
        </p:txBody>
      </p:sp>
      <p:sp>
        <p:nvSpPr>
          <p:cNvPr id="9" name="CaixaDeTexto 8"/>
          <p:cNvSpPr txBox="1"/>
          <p:nvPr/>
        </p:nvSpPr>
        <p:spPr>
          <a:xfrm>
            <a:off x="601579" y="5149516"/>
            <a:ext cx="3544560" cy="646331"/>
          </a:xfrm>
          <a:prstGeom prst="rect">
            <a:avLst/>
          </a:prstGeom>
          <a:noFill/>
        </p:spPr>
        <p:txBody>
          <a:bodyPr wrap="none" rtlCol="0">
            <a:spAutoFit/>
          </a:bodyPr>
          <a:lstStyle/>
          <a:p>
            <a:r>
              <a:rPr lang="pt-BR" sz="3600" dirty="0" smtClean="0">
                <a:solidFill>
                  <a:schemeClr val="accent6"/>
                </a:solidFill>
              </a:rPr>
              <a:t>COOPERAÇÃO</a:t>
            </a:r>
            <a:endParaRPr lang="pt-BR" sz="3600" dirty="0">
              <a:solidFill>
                <a:schemeClr val="accent6"/>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tângulo 48"/>
          <p:cNvSpPr/>
          <p:nvPr/>
        </p:nvSpPr>
        <p:spPr>
          <a:xfrm>
            <a:off x="0" y="1484784"/>
            <a:ext cx="9144000" cy="5112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spaço Reservado para Número de Slide 3"/>
          <p:cNvSpPr>
            <a:spLocks noGrp="1"/>
          </p:cNvSpPr>
          <p:nvPr>
            <p:ph type="sldNum" sz="quarter" idx="10"/>
          </p:nvPr>
        </p:nvSpPr>
        <p:spPr>
          <a:xfrm>
            <a:off x="7010670" y="6644194"/>
            <a:ext cx="1904932" cy="188417"/>
          </a:xfrm>
        </p:spPr>
        <p:txBody>
          <a:bodyPr/>
          <a:lstStyle/>
          <a:p>
            <a:pPr>
              <a:defRPr/>
            </a:pPr>
            <a:fld id="{5DAF224D-444C-4D04-8713-712FC48C8E98}" type="slidenum">
              <a:rPr lang="pt-BR" smtClean="0"/>
              <a:pPr>
                <a:defRPr/>
              </a:pPr>
              <a:t>15</a:t>
            </a:fld>
            <a:endParaRPr lang="pt-BR"/>
          </a:p>
        </p:txBody>
      </p:sp>
      <p:pic>
        <p:nvPicPr>
          <p:cNvPr id="6" name="Imagem 5" descr="Bosch.jpg"/>
          <p:cNvPicPr>
            <a:picLocks noChangeAspect="1"/>
          </p:cNvPicPr>
          <p:nvPr/>
        </p:nvPicPr>
        <p:blipFill>
          <a:blip r:embed="rId2" cstate="print"/>
          <a:stretch>
            <a:fillRect/>
          </a:stretch>
        </p:blipFill>
        <p:spPr>
          <a:xfrm>
            <a:off x="3580225" y="6010461"/>
            <a:ext cx="1343025" cy="466725"/>
          </a:xfrm>
          <a:prstGeom prst="rect">
            <a:avLst/>
          </a:prstGeom>
        </p:spPr>
      </p:pic>
      <p:pic>
        <p:nvPicPr>
          <p:cNvPr id="8" name="Imagem 7" descr="Brasken.jpg"/>
          <p:cNvPicPr>
            <a:picLocks noChangeAspect="1"/>
          </p:cNvPicPr>
          <p:nvPr/>
        </p:nvPicPr>
        <p:blipFill>
          <a:blip r:embed="rId3" cstate="print"/>
          <a:srcRect t="27348" b="33549"/>
          <a:stretch>
            <a:fillRect/>
          </a:stretch>
        </p:blipFill>
        <p:spPr>
          <a:xfrm>
            <a:off x="179512" y="2276872"/>
            <a:ext cx="1104900" cy="432048"/>
          </a:xfrm>
          <a:prstGeom prst="rect">
            <a:avLst/>
          </a:prstGeom>
        </p:spPr>
      </p:pic>
      <p:pic>
        <p:nvPicPr>
          <p:cNvPr id="10" name="Imagem 9" descr="CPFL_Energia.jpg"/>
          <p:cNvPicPr>
            <a:picLocks noChangeAspect="1"/>
          </p:cNvPicPr>
          <p:nvPr/>
        </p:nvPicPr>
        <p:blipFill>
          <a:blip r:embed="rId4" cstate="print"/>
          <a:stretch>
            <a:fillRect/>
          </a:stretch>
        </p:blipFill>
        <p:spPr>
          <a:xfrm>
            <a:off x="1547664" y="1700808"/>
            <a:ext cx="815138" cy="631890"/>
          </a:xfrm>
          <a:prstGeom prst="rect">
            <a:avLst/>
          </a:prstGeom>
        </p:spPr>
      </p:pic>
      <p:pic>
        <p:nvPicPr>
          <p:cNvPr id="11" name="Imagem 10" descr="Dedini.jpg"/>
          <p:cNvPicPr>
            <a:picLocks noChangeAspect="1"/>
          </p:cNvPicPr>
          <p:nvPr/>
        </p:nvPicPr>
        <p:blipFill>
          <a:blip r:embed="rId5" cstate="print"/>
          <a:stretch>
            <a:fillRect/>
          </a:stretch>
        </p:blipFill>
        <p:spPr>
          <a:xfrm>
            <a:off x="5734595" y="2206150"/>
            <a:ext cx="1025730" cy="720453"/>
          </a:xfrm>
          <a:prstGeom prst="rect">
            <a:avLst/>
          </a:prstGeom>
        </p:spPr>
      </p:pic>
      <p:pic>
        <p:nvPicPr>
          <p:cNvPr id="12" name="Imagem 11" descr="Dupont do Brasil.jpg"/>
          <p:cNvPicPr>
            <a:picLocks noChangeAspect="1"/>
          </p:cNvPicPr>
          <p:nvPr/>
        </p:nvPicPr>
        <p:blipFill>
          <a:blip r:embed="rId6" cstate="print"/>
          <a:stretch>
            <a:fillRect/>
          </a:stretch>
        </p:blipFill>
        <p:spPr>
          <a:xfrm>
            <a:off x="1074358" y="2617517"/>
            <a:ext cx="1002637" cy="427698"/>
          </a:xfrm>
          <a:prstGeom prst="rect">
            <a:avLst/>
          </a:prstGeom>
        </p:spPr>
      </p:pic>
      <p:pic>
        <p:nvPicPr>
          <p:cNvPr id="13" name="Imagem 12" descr="Eletrobras.jpg"/>
          <p:cNvPicPr>
            <a:picLocks noChangeAspect="1"/>
          </p:cNvPicPr>
          <p:nvPr/>
        </p:nvPicPr>
        <p:blipFill>
          <a:blip r:embed="rId7" cstate="print"/>
          <a:stretch>
            <a:fillRect/>
          </a:stretch>
        </p:blipFill>
        <p:spPr>
          <a:xfrm>
            <a:off x="1854926" y="3446300"/>
            <a:ext cx="836961" cy="600722"/>
          </a:xfrm>
          <a:prstGeom prst="rect">
            <a:avLst/>
          </a:prstGeom>
        </p:spPr>
      </p:pic>
      <p:pic>
        <p:nvPicPr>
          <p:cNvPr id="14" name="Imagem 13" descr="Eletronorte.jpg"/>
          <p:cNvPicPr>
            <a:picLocks noChangeAspect="1"/>
          </p:cNvPicPr>
          <p:nvPr/>
        </p:nvPicPr>
        <p:blipFill>
          <a:blip r:embed="rId8" cstate="print"/>
          <a:stretch>
            <a:fillRect/>
          </a:stretch>
        </p:blipFill>
        <p:spPr>
          <a:xfrm>
            <a:off x="35496" y="5359687"/>
            <a:ext cx="924097" cy="575784"/>
          </a:xfrm>
          <a:prstGeom prst="rect">
            <a:avLst/>
          </a:prstGeom>
        </p:spPr>
      </p:pic>
      <p:pic>
        <p:nvPicPr>
          <p:cNvPr id="15" name="Imagem 14" descr="Eletrosul.jpg"/>
          <p:cNvPicPr>
            <a:picLocks noChangeAspect="1"/>
          </p:cNvPicPr>
          <p:nvPr/>
        </p:nvPicPr>
        <p:blipFill>
          <a:blip r:embed="rId9" cstate="print"/>
          <a:stretch>
            <a:fillRect/>
          </a:stretch>
        </p:blipFill>
        <p:spPr>
          <a:xfrm>
            <a:off x="2231632" y="5741921"/>
            <a:ext cx="747389" cy="640619"/>
          </a:xfrm>
          <a:prstGeom prst="rect">
            <a:avLst/>
          </a:prstGeom>
        </p:spPr>
      </p:pic>
      <p:pic>
        <p:nvPicPr>
          <p:cNvPr id="17" name="Imagem 16" descr="Embraer.jpg"/>
          <p:cNvPicPr>
            <a:picLocks noChangeAspect="1"/>
          </p:cNvPicPr>
          <p:nvPr/>
        </p:nvPicPr>
        <p:blipFill>
          <a:blip r:embed="rId10" cstate="print"/>
          <a:stretch>
            <a:fillRect/>
          </a:stretch>
        </p:blipFill>
        <p:spPr>
          <a:xfrm>
            <a:off x="6300192" y="5517232"/>
            <a:ext cx="1419225" cy="352425"/>
          </a:xfrm>
          <a:prstGeom prst="rect">
            <a:avLst/>
          </a:prstGeom>
        </p:spPr>
      </p:pic>
      <p:pic>
        <p:nvPicPr>
          <p:cNvPr id="19" name="Imagem 18" descr="Fiat.jpg"/>
          <p:cNvPicPr>
            <a:picLocks noChangeAspect="1"/>
          </p:cNvPicPr>
          <p:nvPr/>
        </p:nvPicPr>
        <p:blipFill>
          <a:blip r:embed="rId11" cstate="print"/>
          <a:stretch>
            <a:fillRect/>
          </a:stretch>
        </p:blipFill>
        <p:spPr>
          <a:xfrm>
            <a:off x="1259632" y="4581128"/>
            <a:ext cx="872364" cy="872363"/>
          </a:xfrm>
          <a:prstGeom prst="rect">
            <a:avLst/>
          </a:prstGeom>
        </p:spPr>
      </p:pic>
      <p:pic>
        <p:nvPicPr>
          <p:cNvPr id="20" name="Imagem 19" descr="Fosfertil.jpg"/>
          <p:cNvPicPr>
            <a:picLocks noChangeAspect="1"/>
          </p:cNvPicPr>
          <p:nvPr/>
        </p:nvPicPr>
        <p:blipFill>
          <a:blip r:embed="rId12" cstate="print"/>
          <a:stretch>
            <a:fillRect/>
          </a:stretch>
        </p:blipFill>
        <p:spPr>
          <a:xfrm>
            <a:off x="7812360" y="4221088"/>
            <a:ext cx="1066800" cy="857250"/>
          </a:xfrm>
          <a:prstGeom prst="rect">
            <a:avLst/>
          </a:prstGeom>
        </p:spPr>
      </p:pic>
      <p:pic>
        <p:nvPicPr>
          <p:cNvPr id="22" name="Imagem 21" descr="Mahle.jpg"/>
          <p:cNvPicPr>
            <a:picLocks noChangeAspect="1"/>
          </p:cNvPicPr>
          <p:nvPr/>
        </p:nvPicPr>
        <p:blipFill>
          <a:blip r:embed="rId13" cstate="print"/>
          <a:stretch>
            <a:fillRect/>
          </a:stretch>
        </p:blipFill>
        <p:spPr>
          <a:xfrm>
            <a:off x="2339752" y="4869160"/>
            <a:ext cx="1375237" cy="449057"/>
          </a:xfrm>
          <a:prstGeom prst="rect">
            <a:avLst/>
          </a:prstGeom>
        </p:spPr>
      </p:pic>
      <p:pic>
        <p:nvPicPr>
          <p:cNvPr id="23" name="Imagem 22" descr="Motorola.jpg"/>
          <p:cNvPicPr>
            <a:picLocks noChangeAspect="1"/>
          </p:cNvPicPr>
          <p:nvPr/>
        </p:nvPicPr>
        <p:blipFill>
          <a:blip r:embed="rId14" cstate="print"/>
          <a:stretch>
            <a:fillRect/>
          </a:stretch>
        </p:blipFill>
        <p:spPr>
          <a:xfrm>
            <a:off x="3650868" y="4991443"/>
            <a:ext cx="1181100" cy="838200"/>
          </a:xfrm>
          <a:prstGeom prst="rect">
            <a:avLst/>
          </a:prstGeom>
        </p:spPr>
      </p:pic>
      <p:pic>
        <p:nvPicPr>
          <p:cNvPr id="24" name="Imagem 23" descr="nanox.jpg"/>
          <p:cNvPicPr>
            <a:picLocks noChangeAspect="1"/>
          </p:cNvPicPr>
          <p:nvPr/>
        </p:nvPicPr>
        <p:blipFill>
          <a:blip r:embed="rId15" cstate="print"/>
          <a:stretch>
            <a:fillRect/>
          </a:stretch>
        </p:blipFill>
        <p:spPr>
          <a:xfrm>
            <a:off x="4937336" y="5146886"/>
            <a:ext cx="1181100" cy="304800"/>
          </a:xfrm>
          <a:prstGeom prst="rect">
            <a:avLst/>
          </a:prstGeom>
        </p:spPr>
      </p:pic>
      <p:pic>
        <p:nvPicPr>
          <p:cNvPr id="25" name="Imagem 24" descr="natura.jpg"/>
          <p:cNvPicPr>
            <a:picLocks noChangeAspect="1"/>
          </p:cNvPicPr>
          <p:nvPr/>
        </p:nvPicPr>
        <p:blipFill>
          <a:blip r:embed="rId16" cstate="print"/>
          <a:stretch>
            <a:fillRect/>
          </a:stretch>
        </p:blipFill>
        <p:spPr>
          <a:xfrm>
            <a:off x="4820194" y="3937668"/>
            <a:ext cx="1227261" cy="920446"/>
          </a:xfrm>
          <a:prstGeom prst="rect">
            <a:avLst/>
          </a:prstGeom>
        </p:spPr>
      </p:pic>
      <p:pic>
        <p:nvPicPr>
          <p:cNvPr id="26" name="Imagem 25" descr="Nestlé.jpg"/>
          <p:cNvPicPr>
            <a:picLocks noChangeAspect="1"/>
          </p:cNvPicPr>
          <p:nvPr/>
        </p:nvPicPr>
        <p:blipFill>
          <a:blip r:embed="rId17" cstate="print"/>
          <a:stretch>
            <a:fillRect/>
          </a:stretch>
        </p:blipFill>
        <p:spPr>
          <a:xfrm>
            <a:off x="404949" y="3275077"/>
            <a:ext cx="880873" cy="873279"/>
          </a:xfrm>
          <a:prstGeom prst="rect">
            <a:avLst/>
          </a:prstGeom>
        </p:spPr>
      </p:pic>
      <p:pic>
        <p:nvPicPr>
          <p:cNvPr id="27" name="Imagem 26" descr="Oi.jpg"/>
          <p:cNvPicPr>
            <a:picLocks noChangeAspect="1"/>
          </p:cNvPicPr>
          <p:nvPr/>
        </p:nvPicPr>
        <p:blipFill>
          <a:blip r:embed="rId18" cstate="print"/>
          <a:stretch>
            <a:fillRect/>
          </a:stretch>
        </p:blipFill>
        <p:spPr>
          <a:xfrm>
            <a:off x="251520" y="4437112"/>
            <a:ext cx="619609" cy="608642"/>
          </a:xfrm>
          <a:prstGeom prst="rect">
            <a:avLst/>
          </a:prstGeom>
        </p:spPr>
      </p:pic>
      <p:pic>
        <p:nvPicPr>
          <p:cNvPr id="29" name="Imagem 28" descr="Petrobras.jpg"/>
          <p:cNvPicPr>
            <a:picLocks noChangeAspect="1"/>
          </p:cNvPicPr>
          <p:nvPr/>
        </p:nvPicPr>
        <p:blipFill>
          <a:blip r:embed="rId19" cstate="print"/>
          <a:stretch>
            <a:fillRect/>
          </a:stretch>
        </p:blipFill>
        <p:spPr>
          <a:xfrm>
            <a:off x="3309624" y="1616596"/>
            <a:ext cx="1390650" cy="876300"/>
          </a:xfrm>
          <a:prstGeom prst="rect">
            <a:avLst/>
          </a:prstGeom>
        </p:spPr>
      </p:pic>
      <p:pic>
        <p:nvPicPr>
          <p:cNvPr id="30" name="Imagem 29" descr="Pirelli.jpg"/>
          <p:cNvPicPr>
            <a:picLocks noChangeAspect="1"/>
          </p:cNvPicPr>
          <p:nvPr/>
        </p:nvPicPr>
        <p:blipFill>
          <a:blip r:embed="rId20" cstate="print"/>
          <a:stretch>
            <a:fillRect/>
          </a:stretch>
        </p:blipFill>
        <p:spPr>
          <a:xfrm>
            <a:off x="2422174" y="1965928"/>
            <a:ext cx="796696" cy="598976"/>
          </a:xfrm>
          <a:prstGeom prst="rect">
            <a:avLst/>
          </a:prstGeom>
        </p:spPr>
      </p:pic>
      <p:pic>
        <p:nvPicPr>
          <p:cNvPr id="31" name="Imagem 30" descr="Positivo.jpg"/>
          <p:cNvPicPr>
            <a:picLocks noChangeAspect="1"/>
          </p:cNvPicPr>
          <p:nvPr/>
        </p:nvPicPr>
        <p:blipFill>
          <a:blip r:embed="rId21" cstate="print"/>
          <a:stretch>
            <a:fillRect/>
          </a:stretch>
        </p:blipFill>
        <p:spPr>
          <a:xfrm>
            <a:off x="940526" y="5649687"/>
            <a:ext cx="820975" cy="820975"/>
          </a:xfrm>
          <a:prstGeom prst="rect">
            <a:avLst/>
          </a:prstGeom>
        </p:spPr>
      </p:pic>
      <p:pic>
        <p:nvPicPr>
          <p:cNvPr id="32" name="Imagem 31" descr="SABESP.jpg"/>
          <p:cNvPicPr>
            <a:picLocks noChangeAspect="1"/>
          </p:cNvPicPr>
          <p:nvPr/>
        </p:nvPicPr>
        <p:blipFill>
          <a:blip r:embed="rId22" cstate="print"/>
          <a:stretch>
            <a:fillRect/>
          </a:stretch>
        </p:blipFill>
        <p:spPr>
          <a:xfrm>
            <a:off x="4857176" y="2809743"/>
            <a:ext cx="938960" cy="825376"/>
          </a:xfrm>
          <a:prstGeom prst="rect">
            <a:avLst/>
          </a:prstGeom>
        </p:spPr>
      </p:pic>
      <p:pic>
        <p:nvPicPr>
          <p:cNvPr id="33" name="Imagem 32" descr="Sadia.jpg"/>
          <p:cNvPicPr>
            <a:picLocks noChangeAspect="1"/>
          </p:cNvPicPr>
          <p:nvPr/>
        </p:nvPicPr>
        <p:blipFill>
          <a:blip r:embed="rId23" cstate="print"/>
          <a:stretch>
            <a:fillRect/>
          </a:stretch>
        </p:blipFill>
        <p:spPr>
          <a:xfrm>
            <a:off x="5076056" y="5589240"/>
            <a:ext cx="1181100" cy="695325"/>
          </a:xfrm>
          <a:prstGeom prst="rect">
            <a:avLst/>
          </a:prstGeom>
        </p:spPr>
      </p:pic>
      <p:pic>
        <p:nvPicPr>
          <p:cNvPr id="35" name="Imagem 34" descr="Souza Cruz.jpg"/>
          <p:cNvPicPr>
            <a:picLocks noChangeAspect="1"/>
          </p:cNvPicPr>
          <p:nvPr/>
        </p:nvPicPr>
        <p:blipFill>
          <a:blip r:embed="rId24" cstate="print"/>
          <a:stretch>
            <a:fillRect/>
          </a:stretch>
        </p:blipFill>
        <p:spPr>
          <a:xfrm>
            <a:off x="7824652" y="5108989"/>
            <a:ext cx="778583" cy="546938"/>
          </a:xfrm>
          <a:prstGeom prst="rect">
            <a:avLst/>
          </a:prstGeom>
        </p:spPr>
      </p:pic>
      <p:pic>
        <p:nvPicPr>
          <p:cNvPr id="36" name="Imagem 35" descr="Susano.jpg"/>
          <p:cNvPicPr>
            <a:picLocks noChangeAspect="1"/>
          </p:cNvPicPr>
          <p:nvPr/>
        </p:nvPicPr>
        <p:blipFill>
          <a:blip r:embed="rId25" cstate="print"/>
          <a:stretch>
            <a:fillRect/>
          </a:stretch>
        </p:blipFill>
        <p:spPr>
          <a:xfrm>
            <a:off x="2639545" y="2723501"/>
            <a:ext cx="885825" cy="704850"/>
          </a:xfrm>
          <a:prstGeom prst="rect">
            <a:avLst/>
          </a:prstGeom>
        </p:spPr>
      </p:pic>
      <p:pic>
        <p:nvPicPr>
          <p:cNvPr id="37" name="Imagem 36" descr="Terra Forum.jpg"/>
          <p:cNvPicPr>
            <a:picLocks noChangeAspect="1"/>
          </p:cNvPicPr>
          <p:nvPr/>
        </p:nvPicPr>
        <p:blipFill>
          <a:blip r:embed="rId26" cstate="print"/>
          <a:stretch>
            <a:fillRect/>
          </a:stretch>
        </p:blipFill>
        <p:spPr>
          <a:xfrm>
            <a:off x="6278931" y="6070908"/>
            <a:ext cx="1461421" cy="382428"/>
          </a:xfrm>
          <a:prstGeom prst="rect">
            <a:avLst/>
          </a:prstGeom>
        </p:spPr>
      </p:pic>
      <p:pic>
        <p:nvPicPr>
          <p:cNvPr id="38" name="Imagem 37" descr="Tigre.jpg"/>
          <p:cNvPicPr>
            <a:picLocks noChangeAspect="1"/>
          </p:cNvPicPr>
          <p:nvPr/>
        </p:nvPicPr>
        <p:blipFill>
          <a:blip r:embed="rId27" cstate="print"/>
          <a:stretch>
            <a:fillRect/>
          </a:stretch>
        </p:blipFill>
        <p:spPr>
          <a:xfrm>
            <a:off x="6805749" y="2554236"/>
            <a:ext cx="696271" cy="617312"/>
          </a:xfrm>
          <a:prstGeom prst="rect">
            <a:avLst/>
          </a:prstGeom>
        </p:spPr>
      </p:pic>
      <p:pic>
        <p:nvPicPr>
          <p:cNvPr id="39" name="Imagem 38" descr="Totvs.jpg"/>
          <p:cNvPicPr>
            <a:picLocks noChangeAspect="1"/>
          </p:cNvPicPr>
          <p:nvPr/>
        </p:nvPicPr>
        <p:blipFill>
          <a:blip r:embed="rId28" cstate="print"/>
          <a:stretch>
            <a:fillRect/>
          </a:stretch>
        </p:blipFill>
        <p:spPr>
          <a:xfrm>
            <a:off x="7628709" y="3292924"/>
            <a:ext cx="729113" cy="678636"/>
          </a:xfrm>
          <a:prstGeom prst="rect">
            <a:avLst/>
          </a:prstGeom>
        </p:spPr>
      </p:pic>
      <p:pic>
        <p:nvPicPr>
          <p:cNvPr id="41" name="Imagem 40" descr="Vale.jpg"/>
          <p:cNvPicPr>
            <a:picLocks noChangeAspect="1"/>
          </p:cNvPicPr>
          <p:nvPr/>
        </p:nvPicPr>
        <p:blipFill>
          <a:blip r:embed="rId29" cstate="print"/>
          <a:stretch>
            <a:fillRect/>
          </a:stretch>
        </p:blipFill>
        <p:spPr>
          <a:xfrm>
            <a:off x="7810500" y="1939024"/>
            <a:ext cx="1333500" cy="847725"/>
          </a:xfrm>
          <a:prstGeom prst="rect">
            <a:avLst/>
          </a:prstGeom>
        </p:spPr>
      </p:pic>
      <p:pic>
        <p:nvPicPr>
          <p:cNvPr id="42" name="Imagem 41" descr="Weg.jpg"/>
          <p:cNvPicPr>
            <a:picLocks noChangeAspect="1"/>
          </p:cNvPicPr>
          <p:nvPr/>
        </p:nvPicPr>
        <p:blipFill>
          <a:blip r:embed="rId30" cstate="print"/>
          <a:stretch>
            <a:fillRect/>
          </a:stretch>
        </p:blipFill>
        <p:spPr>
          <a:xfrm>
            <a:off x="8331646" y="1608981"/>
            <a:ext cx="704850" cy="523875"/>
          </a:xfrm>
          <a:prstGeom prst="rect">
            <a:avLst/>
          </a:prstGeom>
        </p:spPr>
      </p:pic>
      <p:pic>
        <p:nvPicPr>
          <p:cNvPr id="43" name="Imagem 42" descr="Ultra.jpg"/>
          <p:cNvPicPr>
            <a:picLocks noChangeAspect="1"/>
          </p:cNvPicPr>
          <p:nvPr/>
        </p:nvPicPr>
        <p:blipFill>
          <a:blip r:embed="rId31" cstate="print"/>
          <a:stretch>
            <a:fillRect/>
          </a:stretch>
        </p:blipFill>
        <p:spPr>
          <a:xfrm>
            <a:off x="0" y="1484784"/>
            <a:ext cx="1161070" cy="741109"/>
          </a:xfrm>
          <a:prstGeom prst="rect">
            <a:avLst/>
          </a:prstGeom>
        </p:spPr>
      </p:pic>
      <p:pic>
        <p:nvPicPr>
          <p:cNvPr id="1026" name="Picture 2" descr="http://t3.gstatic.com/images?q=tbn:ANd9GcTz3BoDGHpS9eaT4od-ZoZag7S_CImHyz-cnYe-8MGfHq7vCtTh"/>
          <p:cNvPicPr>
            <a:picLocks noChangeAspect="1" noChangeArrowheads="1"/>
          </p:cNvPicPr>
          <p:nvPr/>
        </p:nvPicPr>
        <p:blipFill>
          <a:blip r:embed="rId32" cstate="print"/>
          <a:srcRect t="24519" b="42790"/>
          <a:stretch>
            <a:fillRect/>
          </a:stretch>
        </p:blipFill>
        <p:spPr bwMode="auto">
          <a:xfrm>
            <a:off x="3347864" y="3645024"/>
            <a:ext cx="1950244" cy="432048"/>
          </a:xfrm>
          <a:prstGeom prst="rect">
            <a:avLst/>
          </a:prstGeom>
          <a:noFill/>
        </p:spPr>
      </p:pic>
      <p:pic>
        <p:nvPicPr>
          <p:cNvPr id="1028" name="Picture 4" descr="http://t3.gstatic.com/images?q=tbn:ANd9GcQP2yrra1b0YcxKT_NLAe21t7p9ai3RdmA0gG-2h2aCMPGYj_Ad5Q"/>
          <p:cNvPicPr>
            <a:picLocks noChangeAspect="1" noChangeArrowheads="1"/>
          </p:cNvPicPr>
          <p:nvPr/>
        </p:nvPicPr>
        <p:blipFill>
          <a:blip r:embed="rId33" cstate="print"/>
          <a:srcRect t="24000" b="24001"/>
          <a:stretch>
            <a:fillRect/>
          </a:stretch>
        </p:blipFill>
        <p:spPr bwMode="auto">
          <a:xfrm>
            <a:off x="3563888" y="2492896"/>
            <a:ext cx="1369402" cy="504056"/>
          </a:xfrm>
          <a:prstGeom prst="rect">
            <a:avLst/>
          </a:prstGeom>
          <a:noFill/>
        </p:spPr>
      </p:pic>
      <p:pic>
        <p:nvPicPr>
          <p:cNvPr id="1030" name="Picture 6" descr="http://t0.gstatic.com/images?q=tbn:ANd9GcRQLd43HT8_AVNxdHXdjaQWcWEfgdvWqWA6Q9rezYCqWzvnlhEYYA"/>
          <p:cNvPicPr>
            <a:picLocks noChangeAspect="1" noChangeArrowheads="1"/>
          </p:cNvPicPr>
          <p:nvPr/>
        </p:nvPicPr>
        <p:blipFill>
          <a:blip r:embed="rId34" cstate="print"/>
          <a:srcRect t="31278" b="35648"/>
          <a:stretch>
            <a:fillRect/>
          </a:stretch>
        </p:blipFill>
        <p:spPr bwMode="auto">
          <a:xfrm>
            <a:off x="6030416" y="1628800"/>
            <a:ext cx="2286000" cy="504056"/>
          </a:xfrm>
          <a:prstGeom prst="rect">
            <a:avLst/>
          </a:prstGeom>
          <a:noFill/>
        </p:spPr>
      </p:pic>
      <p:pic>
        <p:nvPicPr>
          <p:cNvPr id="1032" name="Picture 8" descr="http://t2.gstatic.com/images?q=tbn:ANd9GcR4xdGVm9Ga0VI7RisSx21hkjRGj2eo4MVkCuSPBraumPFMgzcMOA"/>
          <p:cNvPicPr>
            <a:picLocks noChangeAspect="1" noChangeArrowheads="1"/>
          </p:cNvPicPr>
          <p:nvPr/>
        </p:nvPicPr>
        <p:blipFill>
          <a:blip r:embed="rId35" cstate="print"/>
          <a:srcRect t="16997" b="17265"/>
          <a:stretch>
            <a:fillRect/>
          </a:stretch>
        </p:blipFill>
        <p:spPr bwMode="auto">
          <a:xfrm>
            <a:off x="5868144" y="3573016"/>
            <a:ext cx="1311729" cy="576064"/>
          </a:xfrm>
          <a:prstGeom prst="rect">
            <a:avLst/>
          </a:prstGeom>
          <a:noFill/>
        </p:spPr>
      </p:pic>
      <p:pic>
        <p:nvPicPr>
          <p:cNvPr id="1034" name="Picture 10" descr="http://t3.gstatic.com/images?q=tbn:ANd9GcQ0liRNtt4W4xMBoVN_pBZbJb2YVYUB3r0L5c5nCrNhUgx_m0VR"/>
          <p:cNvPicPr>
            <a:picLocks noChangeAspect="1" noChangeArrowheads="1"/>
          </p:cNvPicPr>
          <p:nvPr/>
        </p:nvPicPr>
        <p:blipFill>
          <a:blip r:embed="rId36" cstate="print"/>
          <a:srcRect/>
          <a:stretch>
            <a:fillRect/>
          </a:stretch>
        </p:blipFill>
        <p:spPr bwMode="auto">
          <a:xfrm>
            <a:off x="5940152" y="4653288"/>
            <a:ext cx="1584176" cy="359888"/>
          </a:xfrm>
          <a:prstGeom prst="rect">
            <a:avLst/>
          </a:prstGeom>
          <a:noFill/>
        </p:spPr>
      </p:pic>
      <p:sp>
        <p:nvSpPr>
          <p:cNvPr id="48" name="Subtítulo 2"/>
          <p:cNvSpPr txBox="1">
            <a:spLocks/>
          </p:cNvSpPr>
          <p:nvPr/>
        </p:nvSpPr>
        <p:spPr>
          <a:xfrm>
            <a:off x="1835696" y="-27384"/>
            <a:ext cx="7308304"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accent1">
                    <a:lumMod val="75000"/>
                  </a:schemeClr>
                </a:solidFill>
                <a:uLnTx/>
                <a:uFillTx/>
                <a:latin typeface="Arial" pitchFamily="34" charset="0"/>
                <a:ea typeface="+mj-ea"/>
                <a:cs typeface="Arial" pitchFamily="34" charset="0"/>
              </a:rPr>
              <a:t>Associação reúne</a:t>
            </a:r>
            <a:r>
              <a:rPr kumimoji="0" lang="pt-BR" sz="3200" b="1" i="0" u="none" strike="noStrike" kern="1200" cap="none" spc="0" normalizeH="0" noProof="0" dirty="0" smtClean="0">
                <a:ln>
                  <a:noFill/>
                </a:ln>
                <a:solidFill>
                  <a:schemeClr val="accent1">
                    <a:lumMod val="75000"/>
                  </a:schemeClr>
                </a:solidFill>
                <a:uLnTx/>
                <a:uFillTx/>
                <a:latin typeface="Arial" pitchFamily="34" charset="0"/>
                <a:ea typeface="+mj-ea"/>
                <a:cs typeface="Arial" pitchFamily="34" charset="0"/>
              </a:rPr>
              <a:t> 2/3 do investimento privado em Inovação</a:t>
            </a:r>
            <a:endParaRPr kumimoji="0" lang="pt-BR" sz="3200" b="1" i="0" u="none" strike="noStrike" kern="1200" cap="none" spc="0" normalizeH="0" baseline="0" noProof="0" dirty="0">
              <a:ln>
                <a:noFill/>
              </a:ln>
              <a:solidFill>
                <a:schemeClr val="accent1">
                  <a:lumMod val="75000"/>
                </a:schemeClr>
              </a:solidFill>
              <a:uLnTx/>
              <a:uFillTx/>
              <a:latin typeface="Arial" pitchFamily="34" charset="0"/>
              <a:ea typeface="+mj-ea"/>
              <a:cs typeface="Arial" pitchFamily="34" charset="0"/>
            </a:endParaRPr>
          </a:p>
        </p:txBody>
      </p:sp>
      <p:pic>
        <p:nvPicPr>
          <p:cNvPr id="1035" name="Picture 11"/>
          <p:cNvPicPr>
            <a:picLocks noChangeAspect="1" noChangeArrowheads="1"/>
          </p:cNvPicPr>
          <p:nvPr/>
        </p:nvPicPr>
        <p:blipFill>
          <a:blip r:embed="rId37" cstate="print"/>
          <a:srcRect/>
          <a:stretch>
            <a:fillRect/>
          </a:stretch>
        </p:blipFill>
        <p:spPr bwMode="auto">
          <a:xfrm>
            <a:off x="4644008" y="1772816"/>
            <a:ext cx="1418018" cy="475109"/>
          </a:xfrm>
          <a:prstGeom prst="rect">
            <a:avLst/>
          </a:prstGeom>
          <a:noFill/>
          <a:ln w="9525">
            <a:noFill/>
            <a:miter lim="800000"/>
            <a:headEnd/>
            <a:tailEnd/>
          </a:ln>
        </p:spPr>
      </p:pic>
      <p:pic>
        <p:nvPicPr>
          <p:cNvPr id="1036" name="Picture 12"/>
          <p:cNvPicPr>
            <a:picLocks noChangeAspect="1" noChangeArrowheads="1"/>
          </p:cNvPicPr>
          <p:nvPr/>
        </p:nvPicPr>
        <p:blipFill>
          <a:blip r:embed="rId38" cstate="print"/>
          <a:srcRect t="32316" b="32316"/>
          <a:stretch>
            <a:fillRect/>
          </a:stretch>
        </p:blipFill>
        <p:spPr bwMode="auto">
          <a:xfrm>
            <a:off x="2195736" y="4221088"/>
            <a:ext cx="2800350" cy="5760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descr="TITULOS-1"/>
          <p:cNvPicPr>
            <a:picLocks noChangeAspect="1" noChangeArrowheads="1"/>
          </p:cNvPicPr>
          <p:nvPr/>
        </p:nvPicPr>
        <p:blipFill>
          <a:blip r:embed="rId2" cstate="print"/>
          <a:srcRect r="61024"/>
          <a:stretch>
            <a:fillRect/>
          </a:stretch>
        </p:blipFill>
        <p:spPr bwMode="auto">
          <a:xfrm>
            <a:off x="5580063" y="0"/>
            <a:ext cx="3563937" cy="1371600"/>
          </a:xfrm>
          <a:prstGeom prst="rect">
            <a:avLst/>
          </a:prstGeom>
          <a:noFill/>
          <a:ln w="9525">
            <a:noFill/>
            <a:miter lim="800000"/>
            <a:headEnd/>
            <a:tailEnd/>
          </a:ln>
        </p:spPr>
      </p:pic>
      <p:sp>
        <p:nvSpPr>
          <p:cNvPr id="19459" name="Rectangle 3"/>
          <p:cNvSpPr>
            <a:spLocks noChangeArrowheads="1"/>
          </p:cNvSpPr>
          <p:nvPr/>
        </p:nvSpPr>
        <p:spPr bwMode="auto">
          <a:xfrm>
            <a:off x="6084888" y="771525"/>
            <a:ext cx="2986087" cy="473075"/>
          </a:xfrm>
          <a:prstGeom prst="rect">
            <a:avLst/>
          </a:prstGeom>
          <a:noFill/>
          <a:ln w="9525" algn="ctr">
            <a:noFill/>
            <a:miter lim="800000"/>
            <a:headEnd/>
            <a:tailEnd/>
          </a:ln>
          <a:effectLst/>
        </p:spPr>
        <p:txBody>
          <a:bodyPr>
            <a:spAutoFit/>
          </a:bodyPr>
          <a:lstStyle/>
          <a:p>
            <a:pPr algn="r">
              <a:defRPr/>
            </a:pPr>
            <a:r>
              <a:rPr lang="pt-BR" sz="2500" b="1" i="1" dirty="0">
                <a:solidFill>
                  <a:srgbClr val="003399"/>
                </a:solidFill>
                <a:effectLst>
                  <a:outerShdw blurRad="38100" dist="38100" dir="2700000" algn="tl">
                    <a:srgbClr val="C0C0C0"/>
                  </a:outerShdw>
                </a:effectLst>
                <a:latin typeface="Trebuchet MS" pitchFamily="34" charset="0"/>
                <a:cs typeface="Arial" charset="0"/>
              </a:rPr>
              <a:t>REPRESENTAÇÃO</a:t>
            </a:r>
          </a:p>
        </p:txBody>
      </p:sp>
      <p:sp>
        <p:nvSpPr>
          <p:cNvPr id="19476" name="Text Box 20"/>
          <p:cNvSpPr txBox="1">
            <a:spLocks noChangeArrowheads="1"/>
          </p:cNvSpPr>
          <p:nvPr/>
        </p:nvSpPr>
        <p:spPr bwMode="auto">
          <a:xfrm>
            <a:off x="142875" y="1285875"/>
            <a:ext cx="8858250" cy="5275263"/>
          </a:xfrm>
          <a:prstGeom prst="rect">
            <a:avLst/>
          </a:prstGeom>
          <a:noFill/>
          <a:ln w="9525">
            <a:noFill/>
            <a:miter lim="800000"/>
            <a:headEnd/>
            <a:tailEnd/>
          </a:ln>
        </p:spPr>
        <p:txBody>
          <a:bodyPr lIns="54000" rIns="54000">
            <a:spAutoFit/>
          </a:bodyPr>
          <a:lstStyle/>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Conselho Temático Política Industrial e Desenvolvimento Tecnológico –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COPIN/CNI</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Conselho de Tecnologia –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CONTEC</a:t>
            </a:r>
            <a:r>
              <a:rPr lang="pt-BR" dirty="0">
                <a:solidFill>
                  <a:srgbClr val="0066CC"/>
                </a:solidFill>
                <a:latin typeface="Calibri" pitchFamily="34" charset="0"/>
                <a:cs typeface="Arial" charset="0"/>
              </a:rPr>
              <a:t>  e Depto. de Competitividade e Tecnologia –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FIESP</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 Conselho Consultivo –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FINEP</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 Comitê Estratégico e Comitê Executivo do Fórum Pró-Inova –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MCT</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 Comitê Gestor do Sistema Brasileiro de Tecnologia –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SIBRATEC</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 Conselho de Administração do Centro de Gestão e Estudos Estratégicos –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CGEE</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 Conselho de Desenvolvimento Tecnológico da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FIEMG</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 Conselho Deliberativo do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SEBRAE</a:t>
            </a:r>
            <a:r>
              <a:rPr lang="pt-BR" dirty="0">
                <a:solidFill>
                  <a:srgbClr val="0066CC"/>
                </a:solidFill>
                <a:latin typeface="Calibri" pitchFamily="34" charset="0"/>
                <a:cs typeface="Arial" charset="0"/>
              </a:rPr>
              <a:t> Nacional, São Paulo e Rio de Janeiro</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 Mobilização Empresarial pela Inovação –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MEI/CNI</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 Secretaria de Inovação Tecnológica –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SIT/MDIC</a:t>
            </a:r>
          </a:p>
          <a:p>
            <a:pPr marL="530225" indent="-354013">
              <a:spcBef>
                <a:spcPct val="60000"/>
              </a:spcBef>
              <a:buFont typeface="Wingdings" pitchFamily="2" charset="2"/>
              <a:buChar char="ü"/>
              <a:tabLst>
                <a:tab pos="530225" algn="l"/>
              </a:tabLst>
              <a:defRPr/>
            </a:pPr>
            <a:r>
              <a:rPr lang="pt-BR" dirty="0">
                <a:solidFill>
                  <a:srgbClr val="0066CC"/>
                </a:solidFill>
                <a:latin typeface="Calibri" pitchFamily="34" charset="0"/>
                <a:cs typeface="Arial" charset="0"/>
              </a:rPr>
              <a:t> Conselho Deliberativo </a:t>
            </a:r>
            <a:r>
              <a:rPr lang="pt-BR" sz="2000" dirty="0">
                <a:solidFill>
                  <a:srgbClr val="003399"/>
                </a:solidFill>
                <a:effectLst>
                  <a:outerShdw blurRad="38100" dist="38100" dir="2700000" algn="tl">
                    <a:srgbClr val="000000">
                      <a:alpha val="43137"/>
                    </a:srgbClr>
                  </a:outerShdw>
                </a:effectLst>
                <a:latin typeface="Calibri" pitchFamily="34" charset="0"/>
                <a:cs typeface="Arial" charset="0"/>
              </a:rPr>
              <a:t>PROTEC</a:t>
            </a:r>
            <a:r>
              <a:rPr lang="pt-BR" dirty="0">
                <a:solidFill>
                  <a:srgbClr val="003399"/>
                </a:solidFill>
                <a:effectLst>
                  <a:outerShdw blurRad="38100" dist="38100" dir="2700000" algn="tl">
                    <a:srgbClr val="000000">
                      <a:alpha val="43137"/>
                    </a:srgbClr>
                  </a:outerShdw>
                </a:effectLst>
                <a:latin typeface="Calibri" pitchFamily="34" charset="0"/>
                <a:cs typeface="Arial" charset="0"/>
              </a:rPr>
              <a:t> </a:t>
            </a:r>
            <a:r>
              <a:rPr lang="pt-BR" dirty="0">
                <a:solidFill>
                  <a:srgbClr val="0066CC"/>
                </a:solidFill>
                <a:latin typeface="Calibri" pitchFamily="34" charset="0"/>
                <a:cs typeface="Arial" charset="0"/>
              </a:rPr>
              <a:t>– Sociedade Bras. Pró-Inovação</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7" name="AutoShape 39"/>
          <p:cNvSpPr>
            <a:spLocks noChangeArrowheads="1"/>
          </p:cNvSpPr>
          <p:nvPr/>
        </p:nvSpPr>
        <p:spPr bwMode="auto">
          <a:xfrm>
            <a:off x="3193465" y="2418017"/>
            <a:ext cx="2056449" cy="983896"/>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sp>
        <p:nvSpPr>
          <p:cNvPr id="9228" name="AutoShape 70"/>
          <p:cNvSpPr>
            <a:spLocks noChangeArrowheads="1"/>
          </p:cNvSpPr>
          <p:nvPr/>
        </p:nvSpPr>
        <p:spPr bwMode="auto">
          <a:xfrm>
            <a:off x="3131840" y="1241673"/>
            <a:ext cx="2088232" cy="1114031"/>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grpSp>
        <p:nvGrpSpPr>
          <p:cNvPr id="3" name="Group 79"/>
          <p:cNvGrpSpPr>
            <a:grpSpLocks/>
          </p:cNvGrpSpPr>
          <p:nvPr/>
        </p:nvGrpSpPr>
        <p:grpSpPr bwMode="auto">
          <a:xfrm>
            <a:off x="6763317" y="5613456"/>
            <a:ext cx="2056449" cy="983896"/>
            <a:chOff x="4150" y="2886"/>
            <a:chExt cx="1043" cy="499"/>
          </a:xfrm>
        </p:grpSpPr>
        <p:sp>
          <p:nvSpPr>
            <p:cNvPr id="9252" name="AutoShape 62"/>
            <p:cNvSpPr>
              <a:spLocks noChangeArrowheads="1"/>
            </p:cNvSpPr>
            <p:nvPr/>
          </p:nvSpPr>
          <p:spPr bwMode="auto">
            <a:xfrm>
              <a:off x="4150" y="2886"/>
              <a:ext cx="1043" cy="499"/>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pic>
          <p:nvPicPr>
            <p:cNvPr id="9253" name="Imagem 5" descr="logo_fiep.jpg"/>
            <p:cNvPicPr>
              <a:picLocks noChangeAspect="1"/>
            </p:cNvPicPr>
            <p:nvPr/>
          </p:nvPicPr>
          <p:blipFill>
            <a:blip r:embed="rId2" cstate="print"/>
            <a:srcRect/>
            <a:stretch>
              <a:fillRect/>
            </a:stretch>
          </p:blipFill>
          <p:spPr bwMode="auto">
            <a:xfrm>
              <a:off x="4370" y="2980"/>
              <a:ext cx="605" cy="311"/>
            </a:xfrm>
            <a:prstGeom prst="rect">
              <a:avLst/>
            </a:prstGeom>
            <a:noFill/>
            <a:ln w="9525">
              <a:noFill/>
              <a:miter lim="800000"/>
              <a:headEnd/>
              <a:tailEnd/>
            </a:ln>
          </p:spPr>
        </p:pic>
      </p:grpSp>
      <p:sp>
        <p:nvSpPr>
          <p:cNvPr id="9230" name="AutoShape 61"/>
          <p:cNvSpPr>
            <a:spLocks noChangeArrowheads="1"/>
          </p:cNvSpPr>
          <p:nvPr/>
        </p:nvSpPr>
        <p:spPr bwMode="auto">
          <a:xfrm>
            <a:off x="4616171" y="5613456"/>
            <a:ext cx="2056449" cy="983896"/>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sp>
        <p:nvSpPr>
          <p:cNvPr id="9231" name="AutoShape 60"/>
          <p:cNvSpPr>
            <a:spLocks noChangeArrowheads="1"/>
          </p:cNvSpPr>
          <p:nvPr/>
        </p:nvSpPr>
        <p:spPr bwMode="auto">
          <a:xfrm>
            <a:off x="2469025" y="5613456"/>
            <a:ext cx="2056449" cy="983896"/>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grpSp>
        <p:nvGrpSpPr>
          <p:cNvPr id="4" name="Group 85"/>
          <p:cNvGrpSpPr>
            <a:grpSpLocks/>
          </p:cNvGrpSpPr>
          <p:nvPr/>
        </p:nvGrpSpPr>
        <p:grpSpPr bwMode="auto">
          <a:xfrm>
            <a:off x="323850" y="5613456"/>
            <a:ext cx="2056449" cy="983896"/>
            <a:chOff x="884" y="2886"/>
            <a:chExt cx="1043" cy="499"/>
          </a:xfrm>
        </p:grpSpPr>
        <p:sp>
          <p:nvSpPr>
            <p:cNvPr id="9250" name="AutoShape 59"/>
            <p:cNvSpPr>
              <a:spLocks noChangeArrowheads="1"/>
            </p:cNvSpPr>
            <p:nvPr/>
          </p:nvSpPr>
          <p:spPr bwMode="auto">
            <a:xfrm>
              <a:off x="884" y="2886"/>
              <a:ext cx="1043" cy="499"/>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pic>
          <p:nvPicPr>
            <p:cNvPr id="9251" name="Picture 2"/>
            <p:cNvPicPr>
              <a:picLocks noChangeAspect="1" noChangeArrowheads="1"/>
            </p:cNvPicPr>
            <p:nvPr/>
          </p:nvPicPr>
          <p:blipFill>
            <a:blip r:embed="rId3" cstate="print"/>
            <a:srcRect l="450" t="79840" r="75877" b="13480"/>
            <a:stretch>
              <a:fillRect/>
            </a:stretch>
          </p:blipFill>
          <p:spPr bwMode="auto">
            <a:xfrm>
              <a:off x="999" y="3052"/>
              <a:ext cx="790" cy="167"/>
            </a:xfrm>
            <a:prstGeom prst="rect">
              <a:avLst/>
            </a:prstGeom>
            <a:noFill/>
            <a:ln w="9525">
              <a:noFill/>
              <a:miter lim="800000"/>
              <a:headEnd/>
              <a:tailEnd/>
            </a:ln>
          </p:spPr>
        </p:pic>
      </p:grpSp>
      <p:sp>
        <p:nvSpPr>
          <p:cNvPr id="9233" name="AutoShape 58"/>
          <p:cNvSpPr>
            <a:spLocks noChangeArrowheads="1"/>
          </p:cNvSpPr>
          <p:nvPr/>
        </p:nvSpPr>
        <p:spPr bwMode="auto">
          <a:xfrm>
            <a:off x="6765289" y="4538860"/>
            <a:ext cx="2056449" cy="983896"/>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grpSp>
        <p:nvGrpSpPr>
          <p:cNvPr id="5" name="Group 81"/>
          <p:cNvGrpSpPr>
            <a:grpSpLocks/>
          </p:cNvGrpSpPr>
          <p:nvPr/>
        </p:nvGrpSpPr>
        <p:grpSpPr bwMode="auto">
          <a:xfrm>
            <a:off x="4620114" y="4538860"/>
            <a:ext cx="2056449" cy="983896"/>
            <a:chOff x="3063" y="2341"/>
            <a:chExt cx="1043" cy="499"/>
          </a:xfrm>
        </p:grpSpPr>
        <p:sp>
          <p:nvSpPr>
            <p:cNvPr id="9248" name="AutoShape 57"/>
            <p:cNvSpPr>
              <a:spLocks noChangeArrowheads="1"/>
            </p:cNvSpPr>
            <p:nvPr/>
          </p:nvSpPr>
          <p:spPr bwMode="auto">
            <a:xfrm>
              <a:off x="3063" y="2341"/>
              <a:ext cx="1043" cy="499"/>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pic>
          <p:nvPicPr>
            <p:cNvPr id="9249" name="Picture 2"/>
            <p:cNvPicPr>
              <a:picLocks noChangeAspect="1" noChangeArrowheads="1"/>
            </p:cNvPicPr>
            <p:nvPr/>
          </p:nvPicPr>
          <p:blipFill>
            <a:blip r:embed="rId3" cstate="print"/>
            <a:srcRect l="50494" t="46040" r="25891" b="45560"/>
            <a:stretch>
              <a:fillRect/>
            </a:stretch>
          </p:blipFill>
          <p:spPr bwMode="auto">
            <a:xfrm>
              <a:off x="3210" y="2487"/>
              <a:ext cx="788" cy="210"/>
            </a:xfrm>
            <a:prstGeom prst="rect">
              <a:avLst/>
            </a:prstGeom>
            <a:noFill/>
            <a:ln w="9525">
              <a:noFill/>
              <a:miter lim="800000"/>
              <a:headEnd/>
              <a:tailEnd/>
            </a:ln>
          </p:spPr>
        </p:pic>
      </p:grpSp>
      <p:grpSp>
        <p:nvGrpSpPr>
          <p:cNvPr id="6" name="Group 83"/>
          <p:cNvGrpSpPr>
            <a:grpSpLocks/>
          </p:cNvGrpSpPr>
          <p:nvPr/>
        </p:nvGrpSpPr>
        <p:grpSpPr bwMode="auto">
          <a:xfrm>
            <a:off x="2472968" y="4538860"/>
            <a:ext cx="2056449" cy="983896"/>
            <a:chOff x="1974" y="2341"/>
            <a:chExt cx="1043" cy="499"/>
          </a:xfrm>
        </p:grpSpPr>
        <p:sp>
          <p:nvSpPr>
            <p:cNvPr id="9246" name="AutoShape 56"/>
            <p:cNvSpPr>
              <a:spLocks noChangeArrowheads="1"/>
            </p:cNvSpPr>
            <p:nvPr/>
          </p:nvSpPr>
          <p:spPr bwMode="auto">
            <a:xfrm>
              <a:off x="1974" y="2341"/>
              <a:ext cx="1043" cy="499"/>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pic>
          <p:nvPicPr>
            <p:cNvPr id="9247" name="Picture 2"/>
            <p:cNvPicPr>
              <a:picLocks noChangeAspect="1" noChangeArrowheads="1"/>
            </p:cNvPicPr>
            <p:nvPr/>
          </p:nvPicPr>
          <p:blipFill>
            <a:blip r:embed="rId3" cstate="print"/>
            <a:srcRect l="28558" t="41721" r="53790" b="41919"/>
            <a:stretch>
              <a:fillRect/>
            </a:stretch>
          </p:blipFill>
          <p:spPr bwMode="auto">
            <a:xfrm>
              <a:off x="2233" y="2423"/>
              <a:ext cx="515" cy="358"/>
            </a:xfrm>
            <a:prstGeom prst="rect">
              <a:avLst/>
            </a:prstGeom>
            <a:noFill/>
            <a:ln w="9525">
              <a:noFill/>
              <a:miter lim="800000"/>
              <a:headEnd/>
              <a:tailEnd/>
            </a:ln>
          </p:spPr>
        </p:pic>
      </p:grpSp>
      <p:sp>
        <p:nvSpPr>
          <p:cNvPr id="9236" name="AutoShape 55"/>
          <p:cNvSpPr>
            <a:spLocks noChangeArrowheads="1"/>
          </p:cNvSpPr>
          <p:nvPr/>
        </p:nvSpPr>
        <p:spPr bwMode="auto">
          <a:xfrm>
            <a:off x="323850" y="4538860"/>
            <a:ext cx="2056449" cy="983896"/>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grpSp>
        <p:nvGrpSpPr>
          <p:cNvPr id="7" name="Group 77"/>
          <p:cNvGrpSpPr>
            <a:grpSpLocks/>
          </p:cNvGrpSpPr>
          <p:nvPr/>
        </p:nvGrpSpPr>
        <p:grpSpPr bwMode="auto">
          <a:xfrm>
            <a:off x="5337901" y="3466236"/>
            <a:ext cx="2056449" cy="983896"/>
            <a:chOff x="4151" y="1797"/>
            <a:chExt cx="1043" cy="499"/>
          </a:xfrm>
        </p:grpSpPr>
        <p:sp>
          <p:nvSpPr>
            <p:cNvPr id="9244" name="AutoShape 42"/>
            <p:cNvSpPr>
              <a:spLocks noChangeArrowheads="1"/>
            </p:cNvSpPr>
            <p:nvPr/>
          </p:nvSpPr>
          <p:spPr bwMode="auto">
            <a:xfrm>
              <a:off x="4151" y="1797"/>
              <a:ext cx="1043" cy="499"/>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pic>
          <p:nvPicPr>
            <p:cNvPr id="9245" name="Picture 2"/>
            <p:cNvPicPr>
              <a:picLocks noChangeAspect="1" noChangeArrowheads="1"/>
            </p:cNvPicPr>
            <p:nvPr/>
          </p:nvPicPr>
          <p:blipFill>
            <a:blip r:embed="rId3" cstate="print"/>
            <a:srcRect l="80191" t="9081" r="4855" b="74600"/>
            <a:stretch>
              <a:fillRect/>
            </a:stretch>
          </p:blipFill>
          <p:spPr bwMode="auto">
            <a:xfrm>
              <a:off x="4423" y="1853"/>
              <a:ext cx="499" cy="408"/>
            </a:xfrm>
            <a:prstGeom prst="rect">
              <a:avLst/>
            </a:prstGeom>
            <a:noFill/>
            <a:ln w="9525">
              <a:noFill/>
              <a:miter lim="800000"/>
              <a:headEnd/>
              <a:tailEnd/>
            </a:ln>
          </p:spPr>
        </p:pic>
      </p:grpSp>
      <p:grpSp>
        <p:nvGrpSpPr>
          <p:cNvPr id="8" name="Group 76"/>
          <p:cNvGrpSpPr>
            <a:grpSpLocks/>
          </p:cNvGrpSpPr>
          <p:nvPr/>
        </p:nvGrpSpPr>
        <p:grpSpPr bwMode="auto">
          <a:xfrm>
            <a:off x="3190754" y="3466236"/>
            <a:ext cx="2056449" cy="983896"/>
            <a:chOff x="3062" y="1797"/>
            <a:chExt cx="1043" cy="499"/>
          </a:xfrm>
        </p:grpSpPr>
        <p:sp>
          <p:nvSpPr>
            <p:cNvPr id="9242" name="AutoShape 41"/>
            <p:cNvSpPr>
              <a:spLocks noChangeArrowheads="1"/>
            </p:cNvSpPr>
            <p:nvPr/>
          </p:nvSpPr>
          <p:spPr bwMode="auto">
            <a:xfrm>
              <a:off x="3062" y="1797"/>
              <a:ext cx="1043" cy="499"/>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pic>
          <p:nvPicPr>
            <p:cNvPr id="9243" name="Picture 2"/>
            <p:cNvPicPr>
              <a:picLocks noChangeAspect="1" noChangeArrowheads="1"/>
            </p:cNvPicPr>
            <p:nvPr/>
          </p:nvPicPr>
          <p:blipFill>
            <a:blip r:embed="rId3" cstate="print"/>
            <a:srcRect l="50974" t="10880" r="26042" b="78241"/>
            <a:stretch>
              <a:fillRect/>
            </a:stretch>
          </p:blipFill>
          <p:spPr bwMode="auto">
            <a:xfrm>
              <a:off x="3221" y="1921"/>
              <a:ext cx="767" cy="272"/>
            </a:xfrm>
            <a:prstGeom prst="rect">
              <a:avLst/>
            </a:prstGeom>
            <a:noFill/>
            <a:ln w="9525">
              <a:noFill/>
              <a:miter lim="800000"/>
              <a:headEnd/>
              <a:tailEnd/>
            </a:ln>
          </p:spPr>
        </p:pic>
      </p:grpSp>
      <p:sp>
        <p:nvSpPr>
          <p:cNvPr id="9240" name="AutoShape 40"/>
          <p:cNvSpPr>
            <a:spLocks noChangeArrowheads="1"/>
          </p:cNvSpPr>
          <p:nvPr/>
        </p:nvSpPr>
        <p:spPr bwMode="auto">
          <a:xfrm>
            <a:off x="1043608" y="3466236"/>
            <a:ext cx="2056449" cy="983896"/>
          </a:xfrm>
          <a:prstGeom prst="roundRect">
            <a:avLst>
              <a:gd name="adj" fmla="val 16667"/>
            </a:avLst>
          </a:prstGeom>
          <a:solidFill>
            <a:schemeClr val="bg1"/>
          </a:solidFill>
          <a:ln w="9525">
            <a:solidFill>
              <a:srgbClr val="66CCFF"/>
            </a:solidFill>
            <a:round/>
            <a:headEnd/>
            <a:tailEnd/>
          </a:ln>
        </p:spPr>
        <p:txBody>
          <a:bodyPr wrap="none" anchor="ctr"/>
          <a:lstStyle/>
          <a:p>
            <a:endParaRPr lang="pt-BR"/>
          </a:p>
        </p:txBody>
      </p:sp>
      <p:pic>
        <p:nvPicPr>
          <p:cNvPr id="9241" name="Picture 2"/>
          <p:cNvPicPr>
            <a:picLocks noChangeAspect="1" noChangeArrowheads="1"/>
          </p:cNvPicPr>
          <p:nvPr/>
        </p:nvPicPr>
        <p:blipFill>
          <a:blip r:embed="rId3" cstate="print"/>
          <a:srcRect l="25832" t="9081" r="51064" b="72800"/>
          <a:stretch>
            <a:fillRect/>
          </a:stretch>
        </p:blipFill>
        <p:spPr bwMode="auto">
          <a:xfrm>
            <a:off x="3553505" y="2465809"/>
            <a:ext cx="1226506" cy="720080"/>
          </a:xfrm>
          <a:prstGeom prst="rect">
            <a:avLst/>
          </a:prstGeom>
          <a:noFill/>
          <a:ln w="9525">
            <a:noFill/>
            <a:miter lim="800000"/>
            <a:headEnd/>
            <a:tailEnd/>
          </a:ln>
        </p:spPr>
      </p:pic>
      <p:pic>
        <p:nvPicPr>
          <p:cNvPr id="9221" name="Imagem 44" descr="Marca_Eldorado_cdr10.jpg"/>
          <p:cNvPicPr>
            <a:picLocks noChangeAspect="1"/>
          </p:cNvPicPr>
          <p:nvPr/>
        </p:nvPicPr>
        <p:blipFill>
          <a:blip r:embed="rId4" cstate="print"/>
          <a:srcRect/>
          <a:stretch>
            <a:fillRect/>
          </a:stretch>
        </p:blipFill>
        <p:spPr bwMode="auto">
          <a:xfrm>
            <a:off x="4786313" y="5763915"/>
            <a:ext cx="1835150" cy="492125"/>
          </a:xfrm>
          <a:prstGeom prst="rect">
            <a:avLst/>
          </a:prstGeom>
          <a:noFill/>
          <a:ln w="9525">
            <a:noFill/>
            <a:miter lim="800000"/>
            <a:headEnd/>
            <a:tailEnd/>
          </a:ln>
        </p:spPr>
      </p:pic>
      <p:pic>
        <p:nvPicPr>
          <p:cNvPr id="9222" name="Imagem 41" descr="Ideom - Braskem cópia.jpg"/>
          <p:cNvPicPr>
            <a:picLocks noChangeAspect="1"/>
          </p:cNvPicPr>
          <p:nvPr/>
        </p:nvPicPr>
        <p:blipFill>
          <a:blip r:embed="rId5" cstate="print"/>
          <a:srcRect t="17708" r="8347" b="23264"/>
          <a:stretch>
            <a:fillRect/>
          </a:stretch>
        </p:blipFill>
        <p:spPr bwMode="auto">
          <a:xfrm>
            <a:off x="3559781" y="1299989"/>
            <a:ext cx="1500187" cy="1000125"/>
          </a:xfrm>
          <a:prstGeom prst="rect">
            <a:avLst/>
          </a:prstGeom>
          <a:noFill/>
          <a:ln w="9525">
            <a:noFill/>
            <a:miter lim="800000"/>
            <a:headEnd/>
            <a:tailEnd/>
          </a:ln>
        </p:spPr>
      </p:pic>
      <p:pic>
        <p:nvPicPr>
          <p:cNvPr id="9223" name="Picture 42"/>
          <p:cNvPicPr>
            <a:picLocks noChangeAspect="1" noChangeArrowheads="1"/>
          </p:cNvPicPr>
          <p:nvPr/>
        </p:nvPicPr>
        <p:blipFill>
          <a:blip r:embed="rId6" cstate="print"/>
          <a:srcRect l="52325" t="57777" r="17149" b="30232"/>
          <a:stretch>
            <a:fillRect/>
          </a:stretch>
        </p:blipFill>
        <p:spPr bwMode="auto">
          <a:xfrm>
            <a:off x="1144362" y="3692227"/>
            <a:ext cx="1857375" cy="584200"/>
          </a:xfrm>
          <a:prstGeom prst="rect">
            <a:avLst/>
          </a:prstGeom>
          <a:noFill/>
          <a:ln w="9525">
            <a:noFill/>
            <a:miter lim="800000"/>
            <a:headEnd/>
            <a:tailEnd/>
          </a:ln>
        </p:spPr>
      </p:pic>
      <p:pic>
        <p:nvPicPr>
          <p:cNvPr id="9224" name="Picture 43"/>
          <p:cNvPicPr>
            <a:picLocks noChangeAspect="1" noChangeArrowheads="1"/>
          </p:cNvPicPr>
          <p:nvPr/>
        </p:nvPicPr>
        <p:blipFill>
          <a:blip r:embed="rId7" cstate="print"/>
          <a:srcRect l="24835" t="36011" r="42383" b="35953"/>
          <a:stretch>
            <a:fillRect/>
          </a:stretch>
        </p:blipFill>
        <p:spPr bwMode="auto">
          <a:xfrm>
            <a:off x="7143750" y="4549477"/>
            <a:ext cx="1357313" cy="928688"/>
          </a:xfrm>
          <a:prstGeom prst="rect">
            <a:avLst/>
          </a:prstGeom>
          <a:noFill/>
          <a:ln w="9525">
            <a:noFill/>
            <a:miter lim="800000"/>
            <a:headEnd/>
            <a:tailEnd/>
          </a:ln>
        </p:spPr>
      </p:pic>
      <p:pic>
        <p:nvPicPr>
          <p:cNvPr id="9225" name="Imagem 44" descr="logo_24x7.jpg"/>
          <p:cNvPicPr>
            <a:picLocks noChangeAspect="1"/>
          </p:cNvPicPr>
          <p:nvPr/>
        </p:nvPicPr>
        <p:blipFill>
          <a:blip r:embed="rId8" cstate="print"/>
          <a:srcRect/>
          <a:stretch>
            <a:fillRect/>
          </a:stretch>
        </p:blipFill>
        <p:spPr bwMode="auto">
          <a:xfrm>
            <a:off x="785813" y="4763790"/>
            <a:ext cx="1066800" cy="520700"/>
          </a:xfrm>
          <a:prstGeom prst="rect">
            <a:avLst/>
          </a:prstGeom>
          <a:noFill/>
          <a:ln w="9525">
            <a:noFill/>
            <a:miter lim="800000"/>
            <a:headEnd/>
            <a:tailEnd/>
          </a:ln>
        </p:spPr>
      </p:pic>
      <p:pic>
        <p:nvPicPr>
          <p:cNvPr id="9226" name="Imagem 45" descr="logo_iel_final.jpg"/>
          <p:cNvPicPr>
            <a:picLocks noChangeAspect="1"/>
          </p:cNvPicPr>
          <p:nvPr/>
        </p:nvPicPr>
        <p:blipFill>
          <a:blip r:embed="rId9" cstate="print"/>
          <a:srcRect l="4688" t="11250" r="1563" b="9999"/>
          <a:stretch>
            <a:fillRect/>
          </a:stretch>
        </p:blipFill>
        <p:spPr bwMode="auto">
          <a:xfrm>
            <a:off x="2857500" y="5906790"/>
            <a:ext cx="1428750" cy="500062"/>
          </a:xfrm>
          <a:prstGeom prst="rect">
            <a:avLst/>
          </a:prstGeom>
          <a:noFill/>
          <a:ln w="9525">
            <a:noFill/>
            <a:miter lim="800000"/>
            <a:headEnd/>
            <a:tailEnd/>
          </a:ln>
        </p:spPr>
      </p:pic>
      <p:pic>
        <p:nvPicPr>
          <p:cNvPr id="38" name="Picture 2" descr="http://t3.gstatic.com/images?q=tbn:ANd9GcTz3BoDGHpS9eaT4od-ZoZag7S_CImHyz-cnYe-8MGfHq7vCtTh"/>
          <p:cNvPicPr>
            <a:picLocks noChangeAspect="1" noChangeArrowheads="1"/>
          </p:cNvPicPr>
          <p:nvPr/>
        </p:nvPicPr>
        <p:blipFill>
          <a:blip r:embed="rId10" cstate="print"/>
          <a:srcRect t="24519" b="42790"/>
          <a:stretch>
            <a:fillRect/>
          </a:stretch>
        </p:blipFill>
        <p:spPr bwMode="auto">
          <a:xfrm>
            <a:off x="3337481" y="2969865"/>
            <a:ext cx="1625203" cy="360040"/>
          </a:xfrm>
          <a:prstGeom prst="rect">
            <a:avLst/>
          </a:prstGeom>
          <a:noFill/>
        </p:spPr>
      </p:pic>
      <p:sp>
        <p:nvSpPr>
          <p:cNvPr id="39" name="Subtítulo 2"/>
          <p:cNvSpPr txBox="1">
            <a:spLocks/>
          </p:cNvSpPr>
          <p:nvPr/>
        </p:nvSpPr>
        <p:spPr>
          <a:xfrm>
            <a:off x="1835696" y="-27384"/>
            <a:ext cx="7308304"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accent1">
                    <a:lumMod val="75000"/>
                  </a:schemeClr>
                </a:solidFill>
                <a:uLnTx/>
                <a:uFillTx/>
                <a:latin typeface="Arial" pitchFamily="34" charset="0"/>
                <a:ea typeface="+mj-ea"/>
                <a:cs typeface="Arial" pitchFamily="34" charset="0"/>
              </a:rPr>
              <a:t>Diretoria</a:t>
            </a:r>
            <a:endParaRPr kumimoji="0" lang="pt-BR" sz="3200" b="1" i="0" u="none" strike="noStrike" kern="1200" cap="none" spc="0" normalizeH="0" baseline="0" noProof="0" dirty="0">
              <a:ln>
                <a:noFill/>
              </a:ln>
              <a:solidFill>
                <a:schemeClr val="accent1">
                  <a:lumMod val="75000"/>
                </a:schemeClr>
              </a:solidFill>
              <a:uLnTx/>
              <a:uFillTx/>
              <a:latin typeface="Arial" pitchFamily="34" charset="0"/>
              <a:ea typeface="+mj-ea"/>
              <a:cs typeface="Arial"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EA7F305F-FC8B-4FF0-A1F3-645301F158D2}" type="slidenum">
              <a:rPr lang="pt-BR" smtClean="0"/>
              <a:pPr/>
              <a:t>18</a:t>
            </a:fld>
            <a:endParaRPr lang="pt-BR"/>
          </a:p>
        </p:txBody>
      </p:sp>
      <p:grpSp>
        <p:nvGrpSpPr>
          <p:cNvPr id="11" name="Group 29"/>
          <p:cNvGrpSpPr>
            <a:grpSpLocks/>
          </p:cNvGrpSpPr>
          <p:nvPr/>
        </p:nvGrpSpPr>
        <p:grpSpPr bwMode="auto">
          <a:xfrm>
            <a:off x="638870" y="2210544"/>
            <a:ext cx="7965578" cy="4242792"/>
            <a:chOff x="351419" y="1442257"/>
            <a:chExt cx="8373481" cy="4501343"/>
          </a:xfrm>
        </p:grpSpPr>
        <p:sp>
          <p:nvSpPr>
            <p:cNvPr id="12" name="Rectangle 3"/>
            <p:cNvSpPr>
              <a:spLocks noChangeArrowheads="1"/>
            </p:cNvSpPr>
            <p:nvPr/>
          </p:nvSpPr>
          <p:spPr bwMode="auto">
            <a:xfrm>
              <a:off x="351419" y="1442257"/>
              <a:ext cx="4855825" cy="687506"/>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pt-BR" sz="2900" b="1" baseline="30000" dirty="0">
                  <a:solidFill>
                    <a:schemeClr val="tx2">
                      <a:lumMod val="75000"/>
                    </a:schemeClr>
                  </a:solidFill>
                  <a:latin typeface="+mj-lt"/>
                  <a:cs typeface="Arial"/>
                </a:rPr>
                <a:t>Distribuição das empresas associadas </a:t>
              </a:r>
              <a:br>
                <a:rPr lang="pt-BR" sz="2900" b="1" baseline="30000" dirty="0">
                  <a:solidFill>
                    <a:schemeClr val="tx2">
                      <a:lumMod val="75000"/>
                    </a:schemeClr>
                  </a:solidFill>
                  <a:latin typeface="+mj-lt"/>
                  <a:cs typeface="Arial"/>
                </a:rPr>
              </a:br>
              <a:r>
                <a:rPr lang="pt-BR" sz="2900" b="1" baseline="30000" dirty="0">
                  <a:solidFill>
                    <a:schemeClr val="tx2">
                      <a:lumMod val="75000"/>
                    </a:schemeClr>
                  </a:solidFill>
                  <a:latin typeface="+mj-lt"/>
                  <a:cs typeface="Arial"/>
                </a:rPr>
                <a:t>por porte e região</a:t>
              </a:r>
            </a:p>
          </p:txBody>
        </p:sp>
        <p:grpSp>
          <p:nvGrpSpPr>
            <p:cNvPr id="13" name="Group 28"/>
            <p:cNvGrpSpPr>
              <a:grpSpLocks/>
            </p:cNvGrpSpPr>
            <p:nvPr/>
          </p:nvGrpSpPr>
          <p:grpSpPr bwMode="auto">
            <a:xfrm>
              <a:off x="401078" y="1625600"/>
              <a:ext cx="8323822" cy="4318000"/>
              <a:chOff x="401078" y="1625600"/>
              <a:chExt cx="8323822" cy="4318000"/>
            </a:xfrm>
          </p:grpSpPr>
          <p:grpSp>
            <p:nvGrpSpPr>
              <p:cNvPr id="14" name="Group 26"/>
              <p:cNvGrpSpPr>
                <a:grpSpLocks/>
              </p:cNvGrpSpPr>
              <p:nvPr/>
            </p:nvGrpSpPr>
            <p:grpSpPr bwMode="auto">
              <a:xfrm>
                <a:off x="4664706" y="1625600"/>
                <a:ext cx="4060194" cy="3216142"/>
                <a:chOff x="4664706" y="1625600"/>
                <a:chExt cx="4060194" cy="3216142"/>
              </a:xfrm>
            </p:grpSpPr>
            <p:pic>
              <p:nvPicPr>
                <p:cNvPr id="16" name="Picture 14"/>
                <p:cNvPicPr>
                  <a:picLocks noChangeAspect="1"/>
                </p:cNvPicPr>
                <p:nvPr/>
              </p:nvPicPr>
              <p:blipFill>
                <a:blip r:embed="rId2" cstate="print"/>
                <a:srcRect/>
                <a:stretch>
                  <a:fillRect/>
                </a:stretch>
              </p:blipFill>
              <p:spPr bwMode="auto">
                <a:xfrm>
                  <a:off x="5746250" y="2064586"/>
                  <a:ext cx="2041910" cy="2050313"/>
                </a:xfrm>
                <a:prstGeom prst="rect">
                  <a:avLst/>
                </a:prstGeom>
                <a:noFill/>
                <a:ln w="9525">
                  <a:noFill/>
                  <a:miter lim="800000"/>
                  <a:headEnd/>
                  <a:tailEnd/>
                </a:ln>
              </p:spPr>
            </p:pic>
            <p:sp>
              <p:nvSpPr>
                <p:cNvPr id="17" name="TextBox 16"/>
                <p:cNvSpPr txBox="1"/>
                <p:nvPr/>
              </p:nvSpPr>
              <p:spPr>
                <a:xfrm>
                  <a:off x="5365983" y="1624851"/>
                  <a:ext cx="898463" cy="584301"/>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cs typeface="Arial"/>
                    </a:rPr>
                    <a:t>16% </a:t>
                  </a:r>
                </a:p>
                <a:p>
                  <a:pPr algn="ctr" fontAlgn="auto">
                    <a:spcBef>
                      <a:spcPts val="0"/>
                    </a:spcBef>
                    <a:spcAft>
                      <a:spcPts val="0"/>
                    </a:spcAft>
                    <a:defRPr/>
                  </a:pPr>
                  <a:r>
                    <a:rPr lang="en-US" sz="1600" dirty="0" err="1">
                      <a:solidFill>
                        <a:schemeClr val="tx1">
                          <a:lumMod val="65000"/>
                          <a:lumOff val="35000"/>
                        </a:schemeClr>
                      </a:solidFill>
                      <a:latin typeface="+mj-lt"/>
                      <a:cs typeface="Arial"/>
                    </a:rPr>
                    <a:t>Média</a:t>
                  </a:r>
                  <a:endParaRPr lang="en-US" sz="1600" dirty="0">
                    <a:solidFill>
                      <a:schemeClr val="tx1">
                        <a:lumMod val="65000"/>
                        <a:lumOff val="35000"/>
                      </a:schemeClr>
                    </a:solidFill>
                    <a:latin typeface="+mj-lt"/>
                    <a:cs typeface="Arial"/>
                  </a:endParaRPr>
                </a:p>
              </p:txBody>
            </p:sp>
            <p:sp>
              <p:nvSpPr>
                <p:cNvPr id="18" name="TextBox 18"/>
                <p:cNvSpPr txBox="1"/>
                <p:nvPr/>
              </p:nvSpPr>
              <p:spPr>
                <a:xfrm>
                  <a:off x="4664357" y="2748996"/>
                  <a:ext cx="1015929" cy="585890"/>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cs typeface="Arial"/>
                    </a:rPr>
                    <a:t>16% </a:t>
                  </a:r>
                </a:p>
                <a:p>
                  <a:pPr algn="ctr" fontAlgn="auto">
                    <a:spcBef>
                      <a:spcPts val="0"/>
                    </a:spcBef>
                    <a:spcAft>
                      <a:spcPts val="0"/>
                    </a:spcAft>
                    <a:defRPr/>
                  </a:pPr>
                  <a:r>
                    <a:rPr lang="en-US" sz="1600" dirty="0" err="1">
                      <a:solidFill>
                        <a:schemeClr val="tx1">
                          <a:lumMod val="65000"/>
                          <a:lumOff val="35000"/>
                        </a:schemeClr>
                      </a:solidFill>
                      <a:latin typeface="+mj-lt"/>
                      <a:cs typeface="Arial"/>
                    </a:rPr>
                    <a:t>Pequena</a:t>
                  </a:r>
                  <a:endParaRPr lang="en-US" sz="1600" dirty="0">
                    <a:solidFill>
                      <a:schemeClr val="tx1">
                        <a:lumMod val="65000"/>
                        <a:lumOff val="35000"/>
                      </a:schemeClr>
                    </a:solidFill>
                    <a:latin typeface="+mj-lt"/>
                    <a:cs typeface="Arial"/>
                  </a:endParaRPr>
                </a:p>
              </p:txBody>
            </p:sp>
            <p:sp>
              <p:nvSpPr>
                <p:cNvPr id="19" name="TextBox 19"/>
                <p:cNvSpPr txBox="1"/>
                <p:nvPr/>
              </p:nvSpPr>
              <p:spPr>
                <a:xfrm>
                  <a:off x="7826437" y="2733118"/>
                  <a:ext cx="898463" cy="584301"/>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cs typeface="Arial"/>
                    </a:rPr>
                    <a:t>45% </a:t>
                  </a:r>
                </a:p>
                <a:p>
                  <a:pPr algn="ctr" fontAlgn="auto">
                    <a:spcBef>
                      <a:spcPts val="0"/>
                    </a:spcBef>
                    <a:spcAft>
                      <a:spcPts val="0"/>
                    </a:spcAft>
                    <a:defRPr/>
                  </a:pPr>
                  <a:r>
                    <a:rPr lang="en-US" sz="1600" dirty="0">
                      <a:solidFill>
                        <a:schemeClr val="tx1">
                          <a:lumMod val="65000"/>
                          <a:lumOff val="35000"/>
                        </a:schemeClr>
                      </a:solidFill>
                      <a:latin typeface="+mj-lt"/>
                      <a:cs typeface="Arial"/>
                    </a:rPr>
                    <a:t>Grande</a:t>
                  </a:r>
                </a:p>
              </p:txBody>
            </p:sp>
            <p:sp>
              <p:nvSpPr>
                <p:cNvPr id="20" name="TextBox 20"/>
                <p:cNvSpPr txBox="1"/>
                <p:nvPr/>
              </p:nvSpPr>
              <p:spPr>
                <a:xfrm>
                  <a:off x="6313655" y="4257383"/>
                  <a:ext cx="898463" cy="584301"/>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cs typeface="Arial"/>
                    </a:rPr>
                    <a:t>10% </a:t>
                  </a:r>
                </a:p>
                <a:p>
                  <a:pPr algn="ctr" fontAlgn="auto">
                    <a:spcBef>
                      <a:spcPts val="0"/>
                    </a:spcBef>
                    <a:spcAft>
                      <a:spcPts val="0"/>
                    </a:spcAft>
                    <a:defRPr/>
                  </a:pPr>
                  <a:r>
                    <a:rPr lang="en-US" sz="1600" dirty="0">
                      <a:solidFill>
                        <a:schemeClr val="tx1">
                          <a:lumMod val="65000"/>
                          <a:lumOff val="35000"/>
                        </a:schemeClr>
                      </a:solidFill>
                      <a:latin typeface="+mj-lt"/>
                      <a:cs typeface="Arial"/>
                    </a:rPr>
                    <a:t>Mega</a:t>
                  </a:r>
                </a:p>
              </p:txBody>
            </p:sp>
            <p:sp>
              <p:nvSpPr>
                <p:cNvPr id="21" name="TextBox 21"/>
                <p:cNvSpPr txBox="1"/>
                <p:nvPr/>
              </p:nvSpPr>
              <p:spPr>
                <a:xfrm>
                  <a:off x="5158036" y="3754058"/>
                  <a:ext cx="898463" cy="584301"/>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cs typeface="Arial"/>
                    </a:rPr>
                    <a:t>13% </a:t>
                  </a:r>
                </a:p>
                <a:p>
                  <a:pPr algn="ctr" fontAlgn="auto">
                    <a:spcBef>
                      <a:spcPts val="0"/>
                    </a:spcBef>
                    <a:spcAft>
                      <a:spcPts val="0"/>
                    </a:spcAft>
                    <a:defRPr/>
                  </a:pPr>
                  <a:r>
                    <a:rPr lang="en-US" sz="1600" dirty="0">
                      <a:solidFill>
                        <a:schemeClr val="tx1">
                          <a:lumMod val="65000"/>
                          <a:lumOff val="35000"/>
                        </a:schemeClr>
                      </a:solidFill>
                      <a:latin typeface="+mj-lt"/>
                      <a:cs typeface="Arial"/>
                    </a:rPr>
                    <a:t>Micro</a:t>
                  </a:r>
                </a:p>
              </p:txBody>
            </p:sp>
          </p:grpSp>
          <p:pic>
            <p:nvPicPr>
              <p:cNvPr id="15" name="Picture 25"/>
              <p:cNvPicPr>
                <a:picLocks noChangeAspect="1"/>
              </p:cNvPicPr>
              <p:nvPr/>
            </p:nvPicPr>
            <p:blipFill>
              <a:blip r:embed="rId3" cstate="print"/>
              <a:srcRect/>
              <a:stretch>
                <a:fillRect/>
              </a:stretch>
            </p:blipFill>
            <p:spPr bwMode="auto">
              <a:xfrm>
                <a:off x="401078" y="2266950"/>
                <a:ext cx="3688322" cy="3676650"/>
              </a:xfrm>
              <a:prstGeom prst="rect">
                <a:avLst/>
              </a:prstGeom>
              <a:noFill/>
              <a:ln w="9525">
                <a:noFill/>
                <a:miter lim="800000"/>
                <a:headEnd/>
                <a:tailEnd/>
              </a:ln>
            </p:spPr>
          </p:pic>
        </p:grpSp>
      </p:grpSp>
      <p:sp>
        <p:nvSpPr>
          <p:cNvPr id="22" name="Subtítulo 2"/>
          <p:cNvSpPr txBox="1">
            <a:spLocks/>
          </p:cNvSpPr>
          <p:nvPr/>
        </p:nvSpPr>
        <p:spPr>
          <a:xfrm>
            <a:off x="2344216" y="-27384"/>
            <a:ext cx="777240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pt-BR" sz="3200" b="1" dirty="0" smtClean="0">
                <a:solidFill>
                  <a:schemeClr val="accent1">
                    <a:lumMod val="75000"/>
                  </a:schemeClr>
                </a:solidFill>
                <a:latin typeface="Arial" pitchFamily="34" charset="0"/>
                <a:ea typeface="+mj-ea"/>
                <a:cs typeface="Arial" pitchFamily="34" charset="0"/>
              </a:rPr>
              <a:t>Perfil ANPEI</a:t>
            </a:r>
            <a:endParaRPr kumimoji="0" lang="pt-BR" sz="3200" b="1" i="0"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5030368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15"/>
          <p:cNvSpPr>
            <a:spLocks noGrp="1"/>
          </p:cNvSpPr>
          <p:nvPr>
            <p:ph type="sldNum" sz="quarter" idx="12"/>
          </p:nvPr>
        </p:nvSpPr>
        <p:spPr/>
        <p:txBody>
          <a:bodyPr/>
          <a:lstStyle/>
          <a:p>
            <a:fld id="{EA7F305F-FC8B-4FF0-A1F3-645301F158D2}" type="slidenum">
              <a:rPr lang="pt-BR" smtClean="0"/>
              <a:pPr/>
              <a:t>19</a:t>
            </a:fld>
            <a:endParaRPr lang="pt-BR"/>
          </a:p>
        </p:txBody>
      </p:sp>
      <p:pic>
        <p:nvPicPr>
          <p:cNvPr id="17" name="Picture 2"/>
          <p:cNvPicPr>
            <a:picLocks noChangeAspect="1" noChangeArrowheads="1"/>
          </p:cNvPicPr>
          <p:nvPr/>
        </p:nvPicPr>
        <p:blipFill>
          <a:blip r:embed="rId2" cstate="print"/>
          <a:srcRect/>
          <a:stretch>
            <a:fillRect/>
          </a:stretch>
        </p:blipFill>
        <p:spPr bwMode="auto">
          <a:xfrm>
            <a:off x="659747" y="1772816"/>
            <a:ext cx="7939569" cy="4968552"/>
          </a:xfrm>
          <a:prstGeom prst="rect">
            <a:avLst/>
          </a:prstGeom>
          <a:noFill/>
          <a:ln w="9525">
            <a:noFill/>
            <a:miter lim="800000"/>
            <a:headEnd/>
            <a:tailEnd/>
          </a:ln>
        </p:spPr>
      </p:pic>
      <p:sp>
        <p:nvSpPr>
          <p:cNvPr id="19" name="Retângulo 18"/>
          <p:cNvSpPr/>
          <p:nvPr/>
        </p:nvSpPr>
        <p:spPr>
          <a:xfrm>
            <a:off x="2555776" y="1700808"/>
            <a:ext cx="47525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solidFill>
                  <a:schemeClr val="bg1"/>
                </a:solidFill>
                <a:latin typeface="Arial" pitchFamily="34" charset="0"/>
                <a:cs typeface="Arial" pitchFamily="34" charset="0"/>
              </a:rPr>
              <a:t>NUMERO DE PARTICIPANTES</a:t>
            </a:r>
            <a:endParaRPr lang="pt-BR" sz="2400" dirty="0">
              <a:solidFill>
                <a:schemeClr val="bg1"/>
              </a:solidFill>
              <a:latin typeface="Arial" pitchFamily="34" charset="0"/>
              <a:cs typeface="Arial" pitchFamily="34" charset="0"/>
            </a:endParaRPr>
          </a:p>
        </p:txBody>
      </p:sp>
      <p:sp>
        <p:nvSpPr>
          <p:cNvPr id="8" name="Subtítulo 2"/>
          <p:cNvSpPr txBox="1">
            <a:spLocks/>
          </p:cNvSpPr>
          <p:nvPr/>
        </p:nvSpPr>
        <p:spPr>
          <a:xfrm>
            <a:off x="2344216" y="-27384"/>
            <a:ext cx="777240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err="1" smtClean="0">
                <a:ln>
                  <a:noFill/>
                </a:ln>
                <a:solidFill>
                  <a:schemeClr val="accent1">
                    <a:lumMod val="75000"/>
                  </a:schemeClr>
                </a:solidFill>
                <a:effectLst/>
                <a:uLnTx/>
                <a:uFillTx/>
                <a:latin typeface="Arial" pitchFamily="34" charset="0"/>
                <a:ea typeface="+mj-ea"/>
                <a:cs typeface="Arial" pitchFamily="34" charset="0"/>
              </a:rPr>
              <a:t>Confe</a:t>
            </a:r>
            <a:r>
              <a:rPr lang="pt-BR" sz="3200" b="1" dirty="0" err="1" smtClean="0">
                <a:solidFill>
                  <a:schemeClr val="accent1">
                    <a:lumMod val="75000"/>
                  </a:schemeClr>
                </a:solidFill>
                <a:latin typeface="Arial" pitchFamily="34" charset="0"/>
                <a:ea typeface="+mj-ea"/>
                <a:cs typeface="Arial" pitchFamily="34" charset="0"/>
              </a:rPr>
              <a:t>rência</a:t>
            </a:r>
            <a:r>
              <a:rPr lang="pt-BR" sz="3200" b="1" dirty="0" smtClean="0">
                <a:solidFill>
                  <a:schemeClr val="accent1">
                    <a:lumMod val="75000"/>
                  </a:schemeClr>
                </a:solidFill>
                <a:latin typeface="Arial" pitchFamily="34" charset="0"/>
                <a:ea typeface="+mj-ea"/>
                <a:cs typeface="Arial" pitchFamily="34" charset="0"/>
              </a:rPr>
              <a:t> ANPEI</a:t>
            </a:r>
            <a:endParaRPr kumimoji="0" lang="pt-BR" sz="3200" b="1" i="0"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3838" y="2526632"/>
            <a:ext cx="8736012" cy="922087"/>
          </a:xfrm>
        </p:spPr>
        <p:txBody>
          <a:bodyPr>
            <a:noAutofit/>
          </a:bodyPr>
          <a:lstStyle/>
          <a:p>
            <a:pPr algn="ctr">
              <a:buNone/>
            </a:pPr>
            <a:r>
              <a:rPr lang="pt-BR" sz="2400" b="1" dirty="0" smtClean="0"/>
              <a:t>INOVAÇÃO NO BRASIL</a:t>
            </a:r>
          </a:p>
          <a:p>
            <a:pPr algn="ctr">
              <a:buNone/>
            </a:pPr>
            <a:endParaRPr lang="pt-BR" sz="2400" b="1" dirty="0" smtClean="0"/>
          </a:p>
          <a:p>
            <a:pPr algn="ctr">
              <a:buNone/>
            </a:pPr>
            <a:r>
              <a:rPr lang="pt-BR" sz="2400" b="1" dirty="0" smtClean="0"/>
              <a:t>“Em uma análise absoluta o Brasil avança, agora em uma análise relativa é preciso avançar muito mais rápido...”</a:t>
            </a:r>
            <a:endParaRPr lang="pt-BR" sz="2400" b="1" dirty="0"/>
          </a:p>
        </p:txBody>
      </p:sp>
      <p:sp>
        <p:nvSpPr>
          <p:cNvPr id="4" name="Espaço Reservado para Número de Slide 3"/>
          <p:cNvSpPr>
            <a:spLocks noGrp="1"/>
          </p:cNvSpPr>
          <p:nvPr>
            <p:ph type="sldNum" sz="quarter" idx="12"/>
          </p:nvPr>
        </p:nvSpPr>
        <p:spPr/>
        <p:txBody>
          <a:bodyPr/>
          <a:lstStyle/>
          <a:p>
            <a:pPr>
              <a:defRPr/>
            </a:pPr>
            <a:fld id="{CA565E7F-7199-439C-BEC3-19D1F6C97CC8}" type="slidenum">
              <a:rPr lang="pt-BR" smtClean="0"/>
              <a:pPr>
                <a:defRPr/>
              </a:pPr>
              <a:t>2</a:t>
            </a:fld>
            <a:endParaRPr lang="pt-B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243993" y="1412776"/>
            <a:ext cx="6927794"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I A ALAVANCAGEM DA INOVAÇÃO TECNOLOGICA EMPRESARIAL</a:t>
            </a:r>
            <a:endParaRPr lang="pt-BR" sz="2000" b="1" dirty="0"/>
          </a:p>
        </p:txBody>
      </p:sp>
      <p:sp>
        <p:nvSpPr>
          <p:cNvPr id="4" name="CaixaDeTexto 8"/>
          <p:cNvSpPr txBox="1"/>
          <p:nvPr/>
        </p:nvSpPr>
        <p:spPr>
          <a:xfrm>
            <a:off x="1243993" y="1772816"/>
            <a:ext cx="5543633"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II A ALAVANCAGEM DA INOVAÇÃO TECNOLOGICA</a:t>
            </a:r>
            <a:endParaRPr lang="pt-BR" sz="2000" b="1" dirty="0"/>
          </a:p>
        </p:txBody>
      </p:sp>
      <p:sp>
        <p:nvSpPr>
          <p:cNvPr id="5" name="CaixaDeTexto 9"/>
          <p:cNvSpPr txBox="1"/>
          <p:nvPr/>
        </p:nvSpPr>
        <p:spPr>
          <a:xfrm>
            <a:off x="1279317" y="4561964"/>
            <a:ext cx="6722033"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IX A INOVAÇÃO SUSTENTANDO SUA EMPRESA E SEU PLANETA</a:t>
            </a:r>
            <a:endParaRPr lang="pt-BR" sz="2000" b="1" dirty="0"/>
          </a:p>
        </p:txBody>
      </p:sp>
      <p:sp>
        <p:nvSpPr>
          <p:cNvPr id="6" name="CaixaDeTexto 10"/>
          <p:cNvSpPr txBox="1"/>
          <p:nvPr/>
        </p:nvSpPr>
        <p:spPr>
          <a:xfrm>
            <a:off x="1248510" y="2132856"/>
            <a:ext cx="7065652"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III A ALAVANCAGEM DA INOVAÇÃO TECNOLOGICA EMPRESARIAL</a:t>
            </a:r>
            <a:endParaRPr lang="pt-BR" sz="2000" b="1" dirty="0"/>
          </a:p>
        </p:txBody>
      </p:sp>
      <p:sp>
        <p:nvSpPr>
          <p:cNvPr id="7" name="CaixaDeTexto 12"/>
          <p:cNvSpPr txBox="1"/>
          <p:nvPr/>
        </p:nvSpPr>
        <p:spPr>
          <a:xfrm>
            <a:off x="1265877" y="2492896"/>
            <a:ext cx="5700728"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IV A ALAVANCAGEM DA INOVAÇÃO TECNOLOGICA</a:t>
            </a:r>
            <a:endParaRPr lang="pt-BR" sz="2000" b="1" dirty="0"/>
          </a:p>
        </p:txBody>
      </p:sp>
      <p:sp>
        <p:nvSpPr>
          <p:cNvPr id="8" name="CaixaDeTexto 13"/>
          <p:cNvSpPr txBox="1"/>
          <p:nvPr/>
        </p:nvSpPr>
        <p:spPr>
          <a:xfrm>
            <a:off x="1265877" y="2852936"/>
            <a:ext cx="5449056"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V A ALAVANCAGEM DA INOVAÇÃO TECNOLOGICA</a:t>
            </a:r>
            <a:endParaRPr lang="pt-BR" sz="2000" b="1" dirty="0"/>
          </a:p>
        </p:txBody>
      </p:sp>
      <p:sp>
        <p:nvSpPr>
          <p:cNvPr id="9" name="CaixaDeTexto 14"/>
          <p:cNvSpPr txBox="1"/>
          <p:nvPr/>
        </p:nvSpPr>
        <p:spPr>
          <a:xfrm>
            <a:off x="1263480" y="3212976"/>
            <a:ext cx="5517985"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VI A ALAVANCAGEM DA INOVAÇÃO TECNOLOGICA</a:t>
            </a:r>
            <a:endParaRPr lang="pt-BR" sz="2000" b="1" dirty="0"/>
          </a:p>
        </p:txBody>
      </p:sp>
      <p:sp>
        <p:nvSpPr>
          <p:cNvPr id="10" name="CaixaDeTexto 16"/>
          <p:cNvSpPr txBox="1"/>
          <p:nvPr/>
        </p:nvSpPr>
        <p:spPr>
          <a:xfrm>
            <a:off x="1248966" y="3553852"/>
            <a:ext cx="6726072"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VII INOVAÇÃO, COMPETITIVIDADE E INSERÇÃO  TECNOLOGICA</a:t>
            </a:r>
            <a:endParaRPr lang="pt-BR" sz="2000" b="1" dirty="0"/>
          </a:p>
        </p:txBody>
      </p:sp>
      <p:sp>
        <p:nvSpPr>
          <p:cNvPr id="11" name="CaixaDeTexto 17"/>
          <p:cNvSpPr txBox="1"/>
          <p:nvPr/>
        </p:nvSpPr>
        <p:spPr>
          <a:xfrm>
            <a:off x="1261874" y="3913892"/>
            <a:ext cx="5305555" cy="707886"/>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VIII ESTRUTURANDO E INSERINDO A INOVAÇÃO </a:t>
            </a:r>
          </a:p>
          <a:p>
            <a:r>
              <a:rPr lang="pt-BR" sz="2000" b="1" dirty="0"/>
              <a:t> </a:t>
            </a:r>
            <a:r>
              <a:rPr lang="pt-BR" sz="2000" b="1" dirty="0" smtClean="0"/>
              <a:t>       TECNOLOGICA NA EMPRESA</a:t>
            </a:r>
            <a:endParaRPr lang="pt-BR" sz="2000" b="1" dirty="0"/>
          </a:p>
        </p:txBody>
      </p:sp>
      <p:sp>
        <p:nvSpPr>
          <p:cNvPr id="12" name="CaixaDeTexto 18"/>
          <p:cNvSpPr txBox="1"/>
          <p:nvPr/>
        </p:nvSpPr>
        <p:spPr>
          <a:xfrm>
            <a:off x="1250801" y="4922004"/>
            <a:ext cx="5252207"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X COOPERAÇÃO PARA INOVAÇÃO SUSTENTAVEL</a:t>
            </a:r>
            <a:endParaRPr lang="pt-BR" sz="2000" b="1" dirty="0"/>
          </a:p>
        </p:txBody>
      </p:sp>
      <p:sp>
        <p:nvSpPr>
          <p:cNvPr id="13" name="CaixaDeTexto 19"/>
          <p:cNvSpPr txBox="1"/>
          <p:nvPr/>
        </p:nvSpPr>
        <p:spPr>
          <a:xfrm>
            <a:off x="1259632" y="5261138"/>
            <a:ext cx="5303118" cy="400110"/>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t>XI REDES DE INOVAÇÃO E CADEIAS PRODUTIVAS</a:t>
            </a:r>
            <a:endParaRPr lang="pt-BR" sz="2000" b="1" dirty="0"/>
          </a:p>
        </p:txBody>
      </p:sp>
      <p:sp>
        <p:nvSpPr>
          <p:cNvPr id="14" name="Subtítulo 4"/>
          <p:cNvSpPr txBox="1">
            <a:spLocks/>
          </p:cNvSpPr>
          <p:nvPr/>
        </p:nvSpPr>
        <p:spPr>
          <a:xfrm>
            <a:off x="971600" y="836712"/>
            <a:ext cx="8424936" cy="648072"/>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r>
              <a:rPr kumimoji="0" lang="pt-BR"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Conferência principal evento</a:t>
            </a:r>
            <a:r>
              <a:rPr kumimoji="0" lang="pt-BR" sz="2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associativo:</a:t>
            </a:r>
            <a:endParaRPr kumimoji="0" lang="pt-BR"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5" name="Retângulo 14"/>
          <p:cNvSpPr/>
          <p:nvPr/>
        </p:nvSpPr>
        <p:spPr>
          <a:xfrm>
            <a:off x="899592" y="5517232"/>
            <a:ext cx="6948264" cy="1384995"/>
          </a:xfrm>
          <a:prstGeom prst="rect">
            <a:avLst/>
          </a:prstGeom>
        </p:spPr>
        <p:txBody>
          <a:bodyPr wrap="square">
            <a:spAutoFit/>
          </a:bodyPr>
          <a:lstStyle/>
          <a:p>
            <a:pPr algn="ctr"/>
            <a:r>
              <a:rPr lang="pt-BR" sz="2800" b="1" dirty="0" smtClean="0">
                <a:solidFill>
                  <a:srgbClr val="FF0000"/>
                </a:solidFill>
                <a:latin typeface="Arial" pitchFamily="34" charset="0"/>
                <a:cs typeface="Arial" pitchFamily="34" charset="0"/>
              </a:rPr>
              <a:t> XII “Inovar Agora: Competição Global e Sobrevivência Local “</a:t>
            </a:r>
          </a:p>
          <a:p>
            <a:pPr algn="ctr"/>
            <a:endParaRPr lang="pt-BR" sz="2800" dirty="0">
              <a:solidFill>
                <a:srgbClr val="FF0000"/>
              </a:solidFill>
            </a:endParaRPr>
          </a:p>
        </p:txBody>
      </p:sp>
      <p:sp>
        <p:nvSpPr>
          <p:cNvPr id="16" name="Espaço Reservado para Número de Slide 15"/>
          <p:cNvSpPr>
            <a:spLocks noGrp="1"/>
          </p:cNvSpPr>
          <p:nvPr>
            <p:ph type="sldNum" sz="quarter" idx="12"/>
          </p:nvPr>
        </p:nvSpPr>
        <p:spPr>
          <a:xfrm>
            <a:off x="6553200" y="6068318"/>
            <a:ext cx="2133600" cy="365125"/>
          </a:xfrm>
        </p:spPr>
        <p:txBody>
          <a:bodyPr/>
          <a:lstStyle/>
          <a:p>
            <a:fld id="{EA7F305F-FC8B-4FF0-A1F3-645301F158D2}" type="slidenum">
              <a:rPr lang="pt-BR" smtClean="0"/>
              <a:pPr/>
              <a:t>20</a:t>
            </a:fld>
            <a:endParaRPr lang="pt-BR"/>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7544" y="2348880"/>
            <a:ext cx="3600400" cy="646331"/>
          </a:xfrm>
          <a:prstGeom prst="rect">
            <a:avLst/>
          </a:prstGeom>
        </p:spPr>
        <p:txBody>
          <a:bodyPr wrap="square">
            <a:spAutoFit/>
          </a:bodyPr>
          <a:lstStyle/>
          <a:p>
            <a:r>
              <a:rPr lang="pt-BR" b="1" dirty="0" smtClean="0">
                <a:latin typeface="Arial" pitchFamily="34" charset="0"/>
                <a:cs typeface="Arial" pitchFamily="34" charset="0"/>
              </a:rPr>
              <a:t>Do discurso de posse o Ministro Marco Antonio </a:t>
            </a:r>
            <a:r>
              <a:rPr lang="pt-BR" b="1" dirty="0" err="1" smtClean="0">
                <a:latin typeface="Arial" pitchFamily="34" charset="0"/>
                <a:cs typeface="Arial" pitchFamily="34" charset="0"/>
              </a:rPr>
              <a:t>Raupp</a:t>
            </a:r>
            <a:endParaRPr lang="pt-BR" b="1" dirty="0" smtClean="0">
              <a:latin typeface="Arial" pitchFamily="34" charset="0"/>
              <a:cs typeface="Arial" pitchFamily="34" charset="0"/>
            </a:endParaRPr>
          </a:p>
        </p:txBody>
      </p:sp>
      <p:sp>
        <p:nvSpPr>
          <p:cNvPr id="4" name="Retângulo 3"/>
          <p:cNvSpPr/>
          <p:nvPr/>
        </p:nvSpPr>
        <p:spPr>
          <a:xfrm>
            <a:off x="395536" y="3517596"/>
            <a:ext cx="3024336" cy="2062103"/>
          </a:xfrm>
          <a:prstGeom prst="rect">
            <a:avLst/>
          </a:prstGeom>
        </p:spPr>
        <p:txBody>
          <a:bodyPr wrap="square">
            <a:spAutoFit/>
          </a:bodyPr>
          <a:lstStyle/>
          <a:p>
            <a:r>
              <a:rPr lang="pt-BR" sz="1600" dirty="0" smtClean="0"/>
              <a:t>....(É) REDUZIDO O NÚMERO DE EMPRESAS BRASILEIRAS QUE </a:t>
            </a:r>
          </a:p>
          <a:p>
            <a:r>
              <a:rPr lang="pt-BR" sz="1600" dirty="0" smtClean="0"/>
              <a:t>INVESTEM NA PESQUISA E NO DESENVOLVIMENTO DE NOVOS  PRODUTOS OU NOVOS SERVIÇOS PARA O MERCADO. SEM INVES-TIMENTOS EM </a:t>
            </a:r>
            <a:r>
              <a:rPr lang="pt-BR" sz="1600" dirty="0" err="1" smtClean="0"/>
              <a:t>P&amp;D</a:t>
            </a:r>
            <a:r>
              <a:rPr lang="pt-BR" sz="1600" dirty="0" smtClean="0"/>
              <a:t>,  AS EMPRE-SAS BRASILEIRAS NÃO INOVAM....</a:t>
            </a:r>
            <a:endParaRPr lang="pt-BR" sz="1600" dirty="0"/>
          </a:p>
        </p:txBody>
      </p:sp>
      <p:sp>
        <p:nvSpPr>
          <p:cNvPr id="5" name="Retângulo 4"/>
          <p:cNvSpPr/>
          <p:nvPr/>
        </p:nvSpPr>
        <p:spPr>
          <a:xfrm>
            <a:off x="3538911" y="4260865"/>
            <a:ext cx="2664296" cy="1400383"/>
          </a:xfrm>
          <a:prstGeom prst="rect">
            <a:avLst/>
          </a:prstGeom>
        </p:spPr>
        <p:txBody>
          <a:bodyPr wrap="square">
            <a:spAutoFit/>
          </a:bodyPr>
          <a:lstStyle/>
          <a:p>
            <a:pPr>
              <a:spcBef>
                <a:spcPts val="600"/>
              </a:spcBef>
            </a:pPr>
            <a:r>
              <a:rPr lang="pt-BR" sz="1600" dirty="0" smtClean="0"/>
              <a:t>AS EMPRESAS BRASILEIRAS NÃO INOVAM, .........</a:t>
            </a:r>
          </a:p>
          <a:p>
            <a:pPr>
              <a:spcBef>
                <a:spcPts val="600"/>
              </a:spcBef>
            </a:pPr>
            <a:r>
              <a:rPr lang="pt-BR" sz="1600" dirty="0" smtClean="0"/>
              <a:t>PERDEM COMPETITIVIDADE. </a:t>
            </a:r>
          </a:p>
          <a:p>
            <a:r>
              <a:rPr lang="pt-BR" sz="1600" dirty="0" smtClean="0"/>
              <a:t>AFINAL O MERCADO GLOBAL TAMBÉM É AQUI....</a:t>
            </a:r>
            <a:endParaRPr lang="pt-BR" sz="1600" dirty="0"/>
          </a:p>
        </p:txBody>
      </p:sp>
      <p:sp>
        <p:nvSpPr>
          <p:cNvPr id="6" name="CaixaDeTexto 5"/>
          <p:cNvSpPr txBox="1"/>
          <p:nvPr/>
        </p:nvSpPr>
        <p:spPr>
          <a:xfrm>
            <a:off x="6372200" y="4221088"/>
            <a:ext cx="2402389" cy="369332"/>
          </a:xfrm>
          <a:prstGeom prst="rect">
            <a:avLst/>
          </a:prstGeom>
          <a:noFill/>
        </p:spPr>
        <p:txBody>
          <a:bodyPr wrap="none" rtlCol="0">
            <a:spAutoFit/>
          </a:bodyPr>
          <a:lstStyle/>
          <a:p>
            <a:r>
              <a:rPr lang="pt-BR" b="1" dirty="0" smtClean="0"/>
              <a:t>SOBREVIVÊNCIA LOCAL</a:t>
            </a:r>
            <a:endParaRPr lang="pt-BR" b="1" dirty="0"/>
          </a:p>
        </p:txBody>
      </p:sp>
      <p:sp>
        <p:nvSpPr>
          <p:cNvPr id="7" name="Retângulo 6"/>
          <p:cNvSpPr/>
          <p:nvPr/>
        </p:nvSpPr>
        <p:spPr>
          <a:xfrm>
            <a:off x="6336704" y="4584030"/>
            <a:ext cx="2699792" cy="1077218"/>
          </a:xfrm>
          <a:prstGeom prst="rect">
            <a:avLst/>
          </a:prstGeom>
        </p:spPr>
        <p:txBody>
          <a:bodyPr wrap="square">
            <a:spAutoFit/>
          </a:bodyPr>
          <a:lstStyle/>
          <a:p>
            <a:pPr>
              <a:spcBef>
                <a:spcPts val="600"/>
              </a:spcBef>
            </a:pPr>
            <a:r>
              <a:rPr lang="pt-BR" sz="1600" dirty="0" smtClean="0"/>
              <a:t>....(EMPESAS) CORREM O RISCO DE SER ENGOLIDAS OU TRUCIDADAS PELAS CONCOR-RENTES DE OUTROS PAÍSES...</a:t>
            </a:r>
            <a:endParaRPr lang="pt-BR" sz="1600" dirty="0"/>
          </a:p>
        </p:txBody>
      </p:sp>
      <p:sp>
        <p:nvSpPr>
          <p:cNvPr id="8" name="Retângulo 7"/>
          <p:cNvSpPr/>
          <p:nvPr/>
        </p:nvSpPr>
        <p:spPr>
          <a:xfrm>
            <a:off x="4860032" y="2852936"/>
            <a:ext cx="4032448" cy="1323439"/>
          </a:xfrm>
          <a:prstGeom prst="rect">
            <a:avLst/>
          </a:prstGeom>
          <a:effectLst>
            <a:outerShdw blurRad="50800" dist="38100" dir="2700000" algn="tl" rotWithShape="0">
              <a:prstClr val="black">
                <a:alpha val="40000"/>
              </a:prstClr>
            </a:outerShdw>
          </a:effectLst>
        </p:spPr>
        <p:txBody>
          <a:bodyPr wrap="square">
            <a:spAutoFit/>
          </a:bodyPr>
          <a:lstStyle/>
          <a:p>
            <a:pPr algn="r"/>
            <a:r>
              <a:rPr lang="pt-BR" sz="2000" dirty="0" smtClean="0">
                <a:solidFill>
                  <a:schemeClr val="accent1">
                    <a:lumMod val="50000"/>
                  </a:schemeClr>
                </a:solidFill>
              </a:rPr>
              <a:t>LEMA DO PLANO BRASIL MAIOR É </a:t>
            </a:r>
          </a:p>
          <a:p>
            <a:pPr algn="r"/>
            <a:r>
              <a:rPr lang="pt-BR" sz="2000" b="1" dirty="0" smtClean="0">
                <a:solidFill>
                  <a:schemeClr val="accent1">
                    <a:lumMod val="50000"/>
                  </a:schemeClr>
                </a:solidFill>
              </a:rPr>
              <a:t>“INOVAR PARA COMPETIR. </a:t>
            </a:r>
          </a:p>
          <a:p>
            <a:pPr algn="r"/>
            <a:r>
              <a:rPr lang="pt-BR" sz="2000" b="1" dirty="0" smtClean="0">
                <a:solidFill>
                  <a:schemeClr val="accent1">
                    <a:lumMod val="50000"/>
                  </a:schemeClr>
                </a:solidFill>
              </a:rPr>
              <a:t>COMPETIR PARA </a:t>
            </a:r>
          </a:p>
          <a:p>
            <a:pPr algn="r"/>
            <a:r>
              <a:rPr lang="pt-BR" sz="2000" b="1" dirty="0" smtClean="0">
                <a:solidFill>
                  <a:schemeClr val="accent1">
                    <a:lumMod val="50000"/>
                  </a:schemeClr>
                </a:solidFill>
              </a:rPr>
              <a:t>CRESCER”</a:t>
            </a:r>
            <a:endParaRPr lang="pt-BR" sz="2000" b="1" dirty="0">
              <a:solidFill>
                <a:schemeClr val="accent1">
                  <a:lumMod val="50000"/>
                </a:schemeClr>
              </a:solidFill>
            </a:endParaRPr>
          </a:p>
        </p:txBody>
      </p:sp>
      <p:sp>
        <p:nvSpPr>
          <p:cNvPr id="9" name="Retângulo de cantos arredondados 8"/>
          <p:cNvSpPr/>
          <p:nvPr/>
        </p:nvSpPr>
        <p:spPr>
          <a:xfrm>
            <a:off x="251520" y="3085548"/>
            <a:ext cx="3240360" cy="25922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de cantos arredondados 9"/>
          <p:cNvSpPr/>
          <p:nvPr/>
        </p:nvSpPr>
        <p:spPr>
          <a:xfrm>
            <a:off x="3347864" y="3717032"/>
            <a:ext cx="2952328" cy="201622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de cantos arredondados 10"/>
          <p:cNvSpPr/>
          <p:nvPr/>
        </p:nvSpPr>
        <p:spPr>
          <a:xfrm>
            <a:off x="6156176" y="4149080"/>
            <a:ext cx="2808312" cy="15121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ubtítulo 4"/>
          <p:cNvSpPr txBox="1">
            <a:spLocks/>
          </p:cNvSpPr>
          <p:nvPr/>
        </p:nvSpPr>
        <p:spPr>
          <a:xfrm>
            <a:off x="720080" y="1052736"/>
            <a:ext cx="7884368" cy="1080120"/>
          </a:xfrm>
          <a:prstGeom prst="rect">
            <a:avLst/>
          </a:prstGeom>
        </p:spPr>
        <p:txBody>
          <a:bodyPr vert="horz" lIns="91440" tIns="45720" rIns="91440" bIns="45720" rtlCol="0">
            <a:noAutofit/>
          </a:bodyPr>
          <a:lstStyle/>
          <a:p>
            <a:pPr lvl="0"/>
            <a:r>
              <a:rPr lang="pt-BR" sz="2800" b="1" dirty="0" smtClean="0">
                <a:solidFill>
                  <a:schemeClr val="tx1"/>
                </a:solidFill>
                <a:latin typeface="Arial" pitchFamily="34" charset="0"/>
                <a:cs typeface="Arial" pitchFamily="34" charset="0"/>
              </a:rPr>
              <a:t>Construção dos conceitos: “Inovar Agora: Competição Global e Sobrevivência Local</a:t>
            </a:r>
            <a:endParaRPr kumimoji="0" lang="pt-BR"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3" name="Espaço Reservado para Número de Slide 12"/>
          <p:cNvSpPr>
            <a:spLocks noGrp="1"/>
          </p:cNvSpPr>
          <p:nvPr>
            <p:ph type="sldNum" sz="quarter" idx="12"/>
          </p:nvPr>
        </p:nvSpPr>
        <p:spPr/>
        <p:txBody>
          <a:bodyPr/>
          <a:lstStyle/>
          <a:p>
            <a:fld id="{EA7F305F-FC8B-4FF0-A1F3-645301F158D2}" type="slidenum">
              <a:rPr lang="pt-BR" smtClean="0"/>
              <a:pPr/>
              <a:t>21</a:t>
            </a:fld>
            <a:endParaRPr lang="pt-BR"/>
          </a:p>
        </p:txBody>
      </p:sp>
      <p:sp>
        <p:nvSpPr>
          <p:cNvPr id="14" name="CaixaDeTexto 13"/>
          <p:cNvSpPr txBox="1"/>
          <p:nvPr/>
        </p:nvSpPr>
        <p:spPr>
          <a:xfrm>
            <a:off x="971600" y="3140968"/>
            <a:ext cx="1704441" cy="369332"/>
          </a:xfrm>
          <a:prstGeom prst="rect">
            <a:avLst/>
          </a:prstGeom>
          <a:noFill/>
        </p:spPr>
        <p:txBody>
          <a:bodyPr wrap="none" rtlCol="0">
            <a:spAutoFit/>
          </a:bodyPr>
          <a:lstStyle/>
          <a:p>
            <a:r>
              <a:rPr lang="pt-BR" b="1" dirty="0" smtClean="0"/>
              <a:t>INOVAR AGORA</a:t>
            </a:r>
            <a:endParaRPr lang="pt-BR" b="1" dirty="0"/>
          </a:p>
        </p:txBody>
      </p:sp>
      <p:sp>
        <p:nvSpPr>
          <p:cNvPr id="15" name="CaixaDeTexto 14"/>
          <p:cNvSpPr txBox="1"/>
          <p:nvPr/>
        </p:nvSpPr>
        <p:spPr>
          <a:xfrm>
            <a:off x="3711402" y="3851756"/>
            <a:ext cx="2300758" cy="369332"/>
          </a:xfrm>
          <a:prstGeom prst="rect">
            <a:avLst/>
          </a:prstGeom>
          <a:noFill/>
        </p:spPr>
        <p:txBody>
          <a:bodyPr wrap="none" rtlCol="0">
            <a:spAutoFit/>
          </a:bodyPr>
          <a:lstStyle/>
          <a:p>
            <a:r>
              <a:rPr lang="pt-BR" b="1" dirty="0" smtClean="0"/>
              <a:t>COMPETIÇÃO GLOBAL</a:t>
            </a:r>
            <a:endParaRPr lang="pt-BR" b="1" dirty="0"/>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rio Barra\Documents\XI Conferencia\Fotos da Conferencia\DSC_3076 Alta Resolução Palco.jpg"/>
          <p:cNvPicPr>
            <a:picLocks noChangeAspect="1" noChangeArrowheads="1"/>
          </p:cNvPicPr>
          <p:nvPr/>
        </p:nvPicPr>
        <p:blipFill>
          <a:blip r:embed="rId2" cstate="print"/>
          <a:srcRect/>
          <a:stretch>
            <a:fillRect/>
          </a:stretch>
        </p:blipFill>
        <p:spPr bwMode="auto">
          <a:xfrm>
            <a:off x="1115617" y="2113510"/>
            <a:ext cx="6696744" cy="4447838"/>
          </a:xfrm>
          <a:prstGeom prst="rect">
            <a:avLst/>
          </a:prstGeom>
          <a:noFill/>
        </p:spPr>
      </p:pic>
      <p:sp>
        <p:nvSpPr>
          <p:cNvPr id="5" name="CaixaDeTexto 4"/>
          <p:cNvSpPr txBox="1"/>
          <p:nvPr/>
        </p:nvSpPr>
        <p:spPr>
          <a:xfrm>
            <a:off x="3923928" y="6093296"/>
            <a:ext cx="4654785" cy="369332"/>
          </a:xfrm>
          <a:prstGeom prst="rect">
            <a:avLst/>
          </a:prstGeom>
          <a:noFill/>
        </p:spPr>
        <p:txBody>
          <a:bodyPr wrap="square" rtlCol="0">
            <a:spAutoFit/>
          </a:bodyPr>
          <a:lstStyle/>
          <a:p>
            <a:r>
              <a:rPr lang="pt-BR" b="1" dirty="0" smtClean="0">
                <a:solidFill>
                  <a:schemeClr val="bg1"/>
                </a:solidFill>
                <a:latin typeface="Arial" pitchFamily="34" charset="0"/>
                <a:cs typeface="Arial" pitchFamily="34" charset="0"/>
              </a:rPr>
              <a:t>Solenidade de abertura 2011</a:t>
            </a:r>
            <a:endParaRPr lang="pt-BR" b="1" dirty="0">
              <a:solidFill>
                <a:schemeClr val="bg1"/>
              </a:solidFill>
              <a:latin typeface="Arial" pitchFamily="34" charset="0"/>
              <a:cs typeface="Arial" pitchFamily="34" charset="0"/>
            </a:endParaRPr>
          </a:p>
        </p:txBody>
      </p:sp>
      <p:sp>
        <p:nvSpPr>
          <p:cNvPr id="6" name="Subtítulo 4"/>
          <p:cNvSpPr txBox="1">
            <a:spLocks/>
          </p:cNvSpPr>
          <p:nvPr/>
        </p:nvSpPr>
        <p:spPr>
          <a:xfrm>
            <a:off x="215008" y="1124744"/>
            <a:ext cx="8928992" cy="1080120"/>
          </a:xfrm>
          <a:prstGeom prst="rect">
            <a:avLst/>
          </a:prstGeom>
        </p:spPr>
        <p:txBody>
          <a:bodyPr vert="horz" lIns="91440" tIns="45720" rIns="91440" bIns="45720" rtlCol="0">
            <a:normAutofit/>
          </a:bodyPr>
          <a:lstStyle/>
          <a:p>
            <a:pPr algn="ctr"/>
            <a:r>
              <a:rPr lang="pt-BR" sz="2600" b="1" dirty="0" smtClean="0"/>
              <a:t>Joinville – Santa Catarina</a:t>
            </a:r>
          </a:p>
          <a:p>
            <a:pPr algn="ctr"/>
            <a:r>
              <a:rPr lang="pt-BR" sz="2600" b="1" dirty="0" smtClean="0"/>
              <a:t>11 A 13 de Junho de 2012</a:t>
            </a:r>
          </a:p>
          <a:p>
            <a:endParaRPr lang="pt-BR" sz="2600" b="1" dirty="0"/>
          </a:p>
        </p:txBody>
      </p:sp>
      <p:sp>
        <p:nvSpPr>
          <p:cNvPr id="8" name="Subtítulo 2"/>
          <p:cNvSpPr txBox="1">
            <a:spLocks/>
          </p:cNvSpPr>
          <p:nvPr/>
        </p:nvSpPr>
        <p:spPr>
          <a:xfrm>
            <a:off x="2920280" y="-243408"/>
            <a:ext cx="777240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r>
              <a:rPr lang="pt-BR" sz="3200" b="1" dirty="0" smtClean="0">
                <a:solidFill>
                  <a:schemeClr val="accent1">
                    <a:lumMod val="75000"/>
                  </a:schemeClr>
                </a:solidFill>
                <a:latin typeface="Arial" pitchFamily="34" charset="0"/>
                <a:ea typeface="+mj-ea"/>
                <a:cs typeface="Arial" pitchFamily="34" charset="0"/>
              </a:rPr>
              <a:t>XII CONFERENCIA ANPEI</a:t>
            </a:r>
          </a:p>
        </p:txBody>
      </p:sp>
      <p:sp>
        <p:nvSpPr>
          <p:cNvPr id="9" name="Espaço Reservado para Número de Slide 8"/>
          <p:cNvSpPr>
            <a:spLocks noGrp="1"/>
          </p:cNvSpPr>
          <p:nvPr>
            <p:ph type="sldNum" sz="quarter" idx="12"/>
          </p:nvPr>
        </p:nvSpPr>
        <p:spPr/>
        <p:txBody>
          <a:bodyPr/>
          <a:lstStyle/>
          <a:p>
            <a:fld id="{EA7F305F-FC8B-4FF0-A1F3-645301F158D2}" type="slidenum">
              <a:rPr lang="pt-BR" smtClean="0"/>
              <a:pPr/>
              <a:t>22</a:t>
            </a:fld>
            <a:endParaRPr lang="pt-BR"/>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A7F305F-FC8B-4FF0-A1F3-645301F158D2}" type="slidenum">
              <a:rPr lang="pt-BR" smtClean="0"/>
              <a:pPr/>
              <a:t>23</a:t>
            </a:fld>
            <a:endParaRPr lang="pt-BR"/>
          </a:p>
        </p:txBody>
      </p:sp>
      <p:pic>
        <p:nvPicPr>
          <p:cNvPr id="1026" name="Picture 2"/>
          <p:cNvPicPr>
            <a:picLocks noChangeAspect="1" noChangeArrowheads="1"/>
          </p:cNvPicPr>
          <p:nvPr/>
        </p:nvPicPr>
        <p:blipFill>
          <a:blip r:embed="rId2" cstate="print"/>
          <a:srcRect/>
          <a:stretch>
            <a:fillRect/>
          </a:stretch>
        </p:blipFill>
        <p:spPr bwMode="auto">
          <a:xfrm>
            <a:off x="0" y="1423406"/>
            <a:ext cx="9144000" cy="5389970"/>
          </a:xfrm>
          <a:prstGeom prst="rect">
            <a:avLst/>
          </a:prstGeom>
          <a:noFill/>
          <a:ln w="9525">
            <a:noFill/>
            <a:miter lim="800000"/>
            <a:headEnd/>
            <a:tailEnd/>
          </a:ln>
        </p:spPr>
      </p:pic>
      <p:sp>
        <p:nvSpPr>
          <p:cNvPr id="6" name="Subtítulo 2"/>
          <p:cNvSpPr txBox="1">
            <a:spLocks/>
          </p:cNvSpPr>
          <p:nvPr/>
        </p:nvSpPr>
        <p:spPr>
          <a:xfrm>
            <a:off x="2920280" y="-243408"/>
            <a:ext cx="777240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r>
              <a:rPr lang="pt-BR" sz="3200" b="1" dirty="0" smtClean="0">
                <a:solidFill>
                  <a:schemeClr val="accent1">
                    <a:lumMod val="75000"/>
                  </a:schemeClr>
                </a:solidFill>
                <a:latin typeface="Arial" pitchFamily="34" charset="0"/>
                <a:ea typeface="+mj-ea"/>
                <a:cs typeface="Arial" pitchFamily="34" charset="0"/>
              </a:rPr>
              <a:t>XII CONFERENCIA ANPEI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A7F305F-FC8B-4FF0-A1F3-645301F158D2}" type="slidenum">
              <a:rPr lang="pt-BR" smtClean="0"/>
              <a:pPr/>
              <a:t>24</a:t>
            </a:fld>
            <a:endParaRPr lang="pt-BR"/>
          </a:p>
        </p:txBody>
      </p:sp>
      <p:pic>
        <p:nvPicPr>
          <p:cNvPr id="34818" name="Picture 2"/>
          <p:cNvPicPr>
            <a:picLocks noChangeAspect="1" noChangeArrowheads="1"/>
          </p:cNvPicPr>
          <p:nvPr/>
        </p:nvPicPr>
        <p:blipFill>
          <a:blip r:embed="rId2" cstate="print"/>
          <a:srcRect/>
          <a:stretch>
            <a:fillRect/>
          </a:stretch>
        </p:blipFill>
        <p:spPr bwMode="auto">
          <a:xfrm>
            <a:off x="251520" y="3140968"/>
            <a:ext cx="2114550" cy="2647950"/>
          </a:xfrm>
          <a:prstGeom prst="rect">
            <a:avLst/>
          </a:prstGeom>
          <a:noFill/>
          <a:ln w="9525">
            <a:noFill/>
            <a:miter lim="800000"/>
            <a:headEnd/>
            <a:tailEnd/>
          </a:ln>
        </p:spPr>
      </p:pic>
      <p:sp>
        <p:nvSpPr>
          <p:cNvPr id="6" name="Retângulo 5"/>
          <p:cNvSpPr/>
          <p:nvPr/>
        </p:nvSpPr>
        <p:spPr>
          <a:xfrm>
            <a:off x="2771800" y="1917407"/>
            <a:ext cx="5760640" cy="4031873"/>
          </a:xfrm>
          <a:prstGeom prst="rect">
            <a:avLst/>
          </a:prstGeom>
        </p:spPr>
        <p:txBody>
          <a:bodyPr wrap="square">
            <a:spAutoFit/>
          </a:bodyPr>
          <a:lstStyle/>
          <a:p>
            <a:r>
              <a:rPr lang="pt-PT" sz="1600" b="1" dirty="0" smtClean="0"/>
              <a:t>Tapscott é autor ou co-autor de 13 livros sobre a aplicação de novas tecnologias na dinâmica de condução de negócios</a:t>
            </a:r>
            <a:r>
              <a:rPr lang="pt-PT" sz="1600" dirty="0" smtClean="0"/>
              <a:t>. Sua obra mais recente é "</a:t>
            </a:r>
            <a:r>
              <a:rPr lang="pt-PT" sz="1600" i="1" dirty="0" smtClean="0"/>
              <a:t>Grown Up Digital</a:t>
            </a:r>
            <a:r>
              <a:rPr lang="pt-PT" sz="1600" dirty="0" smtClean="0"/>
              <a:t>", ou em português, "</a:t>
            </a:r>
            <a:r>
              <a:rPr lang="pt-PT" sz="1600" i="1" dirty="0" smtClean="0"/>
              <a:t>A Hora da Geração Digital</a:t>
            </a:r>
            <a:r>
              <a:rPr lang="pt-PT" sz="1600" dirty="0" smtClean="0"/>
              <a:t>", lançado em outubro de 2008 na América do Norte e na Europa, e em junho de 2010 no Brasil. Com sua empresa, nGenera, Tapscott realizou uma pesquisa com cerca de dez mil jovens, conduzindo entrevistas que resultariam no livro "A Hora da Geração Digital", que aborda temas como: Sete maneiras de atrair e mobilizar jovens talentos; Como o cérebro da Geração Internet processa informações; Sete diretrizes para que os educadores utilizem o potencial da Geração Internet; Como criar filhos 2.0: não há lugar como o novo lar; Como os jovens e a internet estão transformando a democracia; além de Facebook, Barack Obama, Youtube, MySpace, entre outros.</a:t>
            </a:r>
          </a:p>
          <a:p>
            <a:r>
              <a:rPr lang="pt-PT" sz="1600" dirty="0" smtClean="0"/>
              <a:t>A obra precede o best-seller </a:t>
            </a:r>
            <a:r>
              <a:rPr lang="pt-PT" sz="1600" i="1" dirty="0" smtClean="0">
                <a:hlinkClick r:id="rId3" action="ppaction://hlinkfile" tooltip="Wikinomics"/>
              </a:rPr>
              <a:t>Wikinomics</a:t>
            </a:r>
            <a:r>
              <a:rPr lang="pt-PT" sz="1600" i="1" dirty="0" smtClean="0"/>
              <a:t>: How Mass Collaboration Changes Everything</a:t>
            </a:r>
            <a:r>
              <a:rPr lang="pt-PT" sz="1600" dirty="0" smtClean="0"/>
              <a:t>, escrito em conjunto com </a:t>
            </a:r>
            <a:r>
              <a:rPr lang="pt-PT" sz="1600" dirty="0" smtClean="0">
                <a:hlinkClick r:id="rId4" action="ppaction://hlinkfile" tooltip="Anthony Williams (página não existe)"/>
              </a:rPr>
              <a:t>Anthony Williams</a:t>
            </a:r>
            <a:endParaRPr lang="pt-PT" sz="1600" dirty="0"/>
          </a:p>
        </p:txBody>
      </p:sp>
      <p:sp>
        <p:nvSpPr>
          <p:cNvPr id="7" name="Subtítulo 2"/>
          <p:cNvSpPr txBox="1">
            <a:spLocks/>
          </p:cNvSpPr>
          <p:nvPr/>
        </p:nvSpPr>
        <p:spPr>
          <a:xfrm>
            <a:off x="2051720" y="14759"/>
            <a:ext cx="864096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r>
              <a:rPr lang="pt-BR" sz="3200" b="1" dirty="0" err="1" smtClean="0">
                <a:solidFill>
                  <a:schemeClr val="accent1">
                    <a:lumMod val="75000"/>
                  </a:schemeClr>
                </a:solidFill>
                <a:latin typeface="Arial" pitchFamily="34" charset="0"/>
                <a:ea typeface="+mj-ea"/>
                <a:cs typeface="Arial" pitchFamily="34" charset="0"/>
              </a:rPr>
              <a:t>Key</a:t>
            </a:r>
            <a:r>
              <a:rPr lang="pt-BR" sz="3200" b="1" dirty="0" smtClean="0">
                <a:solidFill>
                  <a:schemeClr val="accent1">
                    <a:lumMod val="75000"/>
                  </a:schemeClr>
                </a:solidFill>
                <a:latin typeface="Arial" pitchFamily="34" charset="0"/>
                <a:ea typeface="+mj-ea"/>
                <a:cs typeface="Arial" pitchFamily="34" charset="0"/>
              </a:rPr>
              <a:t> Note Speaker: Don </a:t>
            </a:r>
            <a:r>
              <a:rPr lang="pt-BR" sz="3200" b="1" dirty="0" err="1" smtClean="0">
                <a:solidFill>
                  <a:schemeClr val="accent1">
                    <a:lumMod val="75000"/>
                  </a:schemeClr>
                </a:solidFill>
                <a:latin typeface="Arial" pitchFamily="34" charset="0"/>
                <a:ea typeface="+mj-ea"/>
                <a:cs typeface="Arial" pitchFamily="34" charset="0"/>
              </a:rPr>
              <a:t>Tapscott</a:t>
            </a:r>
            <a:endParaRPr lang="pt-BR" sz="3200" b="1" dirty="0" smtClean="0">
              <a:solidFill>
                <a:schemeClr val="accent1">
                  <a:lumMod val="75000"/>
                </a:schemeClr>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4"/>
          <p:cNvSpPr txBox="1">
            <a:spLocks/>
          </p:cNvSpPr>
          <p:nvPr/>
        </p:nvSpPr>
        <p:spPr>
          <a:xfrm>
            <a:off x="215008" y="1052736"/>
            <a:ext cx="8928992" cy="1080120"/>
          </a:xfrm>
          <a:prstGeom prst="rect">
            <a:avLst/>
          </a:prstGeom>
        </p:spPr>
        <p:txBody>
          <a:bodyPr vert="horz" lIns="91440" tIns="45720" rIns="91440" bIns="45720" rtlCol="0">
            <a:normAutofit/>
          </a:bodyPr>
          <a:lstStyle/>
          <a:p>
            <a:pPr lvl="0"/>
            <a:endParaRPr kumimoji="0" lang="pt-BR"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64181" y="2641848"/>
            <a:ext cx="8700307" cy="2587352"/>
          </a:xfrm>
          <a:prstGeom prst="rect">
            <a:avLst/>
          </a:prstGeom>
          <a:noFill/>
          <a:ln w="9525">
            <a:noFill/>
            <a:miter lim="800000"/>
            <a:headEnd/>
            <a:tailEnd/>
          </a:ln>
        </p:spPr>
      </p:pic>
      <p:sp>
        <p:nvSpPr>
          <p:cNvPr id="18" name="Subtítulo 2"/>
          <p:cNvSpPr txBox="1">
            <a:spLocks/>
          </p:cNvSpPr>
          <p:nvPr/>
        </p:nvSpPr>
        <p:spPr>
          <a:xfrm>
            <a:off x="2920280" y="-243408"/>
            <a:ext cx="777240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r>
              <a:rPr lang="pt-BR" sz="3200" b="1" dirty="0" smtClean="0">
                <a:solidFill>
                  <a:schemeClr val="accent1">
                    <a:lumMod val="75000"/>
                  </a:schemeClr>
                </a:solidFill>
                <a:latin typeface="Arial" pitchFamily="34" charset="0"/>
                <a:ea typeface="+mj-ea"/>
                <a:cs typeface="Arial" pitchFamily="34" charset="0"/>
              </a:rPr>
              <a:t>XII CONFERENCIA ANPEI</a:t>
            </a:r>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4"/>
          <p:cNvSpPr txBox="1">
            <a:spLocks/>
          </p:cNvSpPr>
          <p:nvPr/>
        </p:nvSpPr>
        <p:spPr>
          <a:xfrm>
            <a:off x="215008" y="1124744"/>
            <a:ext cx="8928992" cy="1080120"/>
          </a:xfrm>
          <a:prstGeom prst="rect">
            <a:avLst/>
          </a:prstGeom>
        </p:spPr>
        <p:txBody>
          <a:bodyPr vert="horz" lIns="91440" tIns="45720" rIns="91440" bIns="45720" rtlCol="0">
            <a:normAutofit/>
          </a:bodyPr>
          <a:lstStyle/>
          <a:p>
            <a:pPr lvl="0"/>
            <a:r>
              <a:rPr lang="pt-BR" sz="2800" b="1" dirty="0" smtClean="0">
                <a:solidFill>
                  <a:schemeClr val="tx1"/>
                </a:solidFill>
                <a:latin typeface="Arial" pitchFamily="34" charset="0"/>
                <a:cs typeface="Arial" pitchFamily="34" charset="0"/>
              </a:rPr>
              <a:t>Agenda</a:t>
            </a:r>
            <a:endParaRPr kumimoji="0" lang="pt-BR"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aphicFrame>
        <p:nvGraphicFramePr>
          <p:cNvPr id="7" name="Tabela 6"/>
          <p:cNvGraphicFramePr>
            <a:graphicFrameLocks noGrp="1"/>
          </p:cNvGraphicFramePr>
          <p:nvPr/>
        </p:nvGraphicFramePr>
        <p:xfrm>
          <a:off x="755576" y="1760847"/>
          <a:ext cx="7416824" cy="4764497"/>
        </p:xfrm>
        <a:graphic>
          <a:graphicData uri="http://schemas.openxmlformats.org/drawingml/2006/table">
            <a:tbl>
              <a:tblPr/>
              <a:tblGrid>
                <a:gridCol w="1854206"/>
                <a:gridCol w="1854206"/>
                <a:gridCol w="1854206"/>
                <a:gridCol w="1854206"/>
              </a:tblGrid>
              <a:tr h="484707">
                <a:tc>
                  <a:txBody>
                    <a:bodyPr/>
                    <a:lstStyle/>
                    <a:p>
                      <a:pPr algn="ctr" fontAlgn="ctr"/>
                      <a:r>
                        <a:rPr lang="pt-BR" sz="1000" b="1" i="0" u="none" strike="noStrike" dirty="0">
                          <a:solidFill>
                            <a:srgbClr val="000000"/>
                          </a:solidFill>
                          <a:latin typeface="Calibri"/>
                        </a:rPr>
                        <a:t>Brasil </a:t>
                      </a:r>
                      <a:r>
                        <a:rPr lang="pt-BR" sz="1000" b="1" i="0" u="none" strike="noStrike" dirty="0" err="1">
                          <a:solidFill>
                            <a:srgbClr val="000000"/>
                          </a:solidFill>
                          <a:latin typeface="Calibri"/>
                        </a:rPr>
                        <a:t>Foods-BRF</a:t>
                      </a:r>
                      <a:endParaRPr lang="pt-BR" sz="1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900" b="1" i="0" u="none" strike="noStrike">
                          <a:solidFill>
                            <a:srgbClr val="000000"/>
                          </a:solidFill>
                          <a:latin typeface="Calibri"/>
                        </a:rPr>
                        <a:t>Fundação de Desenvolvimento da Pesquisa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1000" b="1" i="0" u="none" strike="noStrike">
                          <a:solidFill>
                            <a:srgbClr val="FFFFFF"/>
                          </a:solidFill>
                          <a:latin typeface="Calibri"/>
                        </a:rPr>
                        <a:t>DOW BRASIL</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SUBSIN </a:t>
                      </a:r>
                      <a:r>
                        <a:rPr lang="pt-BR" sz="700" b="0" i="0" u="none" strike="noStrike">
                          <a:solidFill>
                            <a:srgbClr val="FFFFFF"/>
                          </a:solidFill>
                          <a:latin typeface="Calibri"/>
                        </a:rPr>
                        <a:t>– SUBSEA INTEGRITY ENGENHARIA E PROJETOS S/A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657647">
                <a:tc>
                  <a:txBody>
                    <a:bodyPr/>
                    <a:lstStyle/>
                    <a:p>
                      <a:pPr algn="ctr" fontAlgn="ctr"/>
                      <a:r>
                        <a:rPr lang="pt-BR" sz="700" b="0" i="0" u="none" strike="noStrike">
                          <a:solidFill>
                            <a:srgbClr val="000000"/>
                          </a:solidFill>
                          <a:latin typeface="Calibri"/>
                        </a:rPr>
                        <a:t>A internacionalização da P&amp;D da BRF</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Gerenciamento de projetos à distância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Especialidade em espuma de poliuretano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ROBÔ PARA INSPEÇÃO DE DUTOS SUBMARINOS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20612">
                <a:tc>
                  <a:txBody>
                    <a:bodyPr/>
                    <a:lstStyle/>
                    <a:p>
                      <a:pPr algn="ctr" fontAlgn="ctr"/>
                      <a:r>
                        <a:rPr lang="pt-BR" sz="1000" b="1" i="0" u="none" strike="noStrike">
                          <a:solidFill>
                            <a:srgbClr val="000000"/>
                          </a:solidFill>
                          <a:latin typeface="Calibri"/>
                        </a:rPr>
                        <a:t>Ci&amp;T</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900" b="1" i="0" u="none" strike="noStrike">
                          <a:solidFill>
                            <a:srgbClr val="000000"/>
                          </a:solidFill>
                          <a:latin typeface="Calibri"/>
                        </a:rPr>
                        <a:t>ISAT Comunicação, Educação e Tecnologia </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1000" b="1" i="0" u="none" strike="noStrike">
                          <a:solidFill>
                            <a:srgbClr val="FFFFFF"/>
                          </a:solidFill>
                          <a:latin typeface="Calibri"/>
                        </a:rPr>
                        <a:t> Braskem S.A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Robert Bosch Limitada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657647">
                <a:tc>
                  <a:txBody>
                    <a:bodyPr/>
                    <a:lstStyle/>
                    <a:p>
                      <a:pPr algn="ctr" fontAlgn="ctr"/>
                      <a:r>
                        <a:rPr lang="pt-BR" sz="700" b="0" i="0" u="none" strike="noStrike">
                          <a:solidFill>
                            <a:srgbClr val="000000"/>
                          </a:solidFill>
                          <a:latin typeface="Calibri"/>
                        </a:rPr>
                        <a:t>Empreendedorismo Corporativo: alternativa para expansão da competitividade de grupos empresariais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VIRTUALIZAÇÃO COMPLETA DO GLOBAL FORUM DA AMÉRICA </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BRASKEM LANÇA RESINA PIONEIRA NO MUNDO PARA FILMES LAMINADOS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Desenvolvimento de Produtos Flex Fuel</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74468">
                <a:tc>
                  <a:txBody>
                    <a:bodyPr/>
                    <a:lstStyle/>
                    <a:p>
                      <a:pPr algn="ctr" fontAlgn="ctr"/>
                      <a:r>
                        <a:rPr lang="pt-BR" sz="1000" b="1" i="0" u="none" strike="noStrike">
                          <a:solidFill>
                            <a:srgbClr val="000000"/>
                          </a:solidFill>
                          <a:latin typeface="Calibri"/>
                        </a:rPr>
                        <a:t>Natura Logistica e Serviços </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1000" b="1" i="0" u="none" strike="noStrike">
                          <a:solidFill>
                            <a:srgbClr val="000000"/>
                          </a:solidFill>
                          <a:latin typeface="Calibri"/>
                        </a:rPr>
                        <a:t>Centro de Pesquisa e Inovação Sueco-Brasileiro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1000" b="1" i="0" u="none" strike="noStrike">
                          <a:solidFill>
                            <a:srgbClr val="FFFFFF"/>
                          </a:solidFill>
                          <a:latin typeface="Calibri"/>
                        </a:rPr>
                        <a:t>Rhodia-Magnetti Marelli</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Embraco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727062">
                <a:tc>
                  <a:txBody>
                    <a:bodyPr/>
                    <a:lstStyle/>
                    <a:p>
                      <a:pPr algn="ctr" fontAlgn="ctr"/>
                      <a:r>
                        <a:rPr lang="pt-BR" sz="700" b="0" i="0" u="none" strike="noStrike">
                          <a:solidFill>
                            <a:srgbClr val="000000"/>
                          </a:solidFill>
                          <a:latin typeface="Calibri"/>
                        </a:rPr>
                        <a:t>Programa Amazônia: inovação em sustentabilidade. Uma nova forma de gerar negócios - desafios da sustentabilidade e a necessidade de inovar na forma de fazer negócios.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Redes internacionais de inovação aberta: o centro de inovação sueco-brasileiro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Coletores de admissão de ar</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dirty="0">
                          <a:solidFill>
                            <a:srgbClr val="000000"/>
                          </a:solidFill>
                          <a:latin typeface="Calibri"/>
                        </a:rPr>
                        <a:t>Vanguarda em tecnologias de </a:t>
                      </a:r>
                      <a:r>
                        <a:rPr lang="pt-BR" sz="700" b="0" i="0" u="none" strike="noStrike" dirty="0" smtClean="0">
                          <a:solidFill>
                            <a:srgbClr val="000000"/>
                          </a:solidFill>
                          <a:latin typeface="Calibri"/>
                        </a:rPr>
                        <a:t>refrigeração</a:t>
                      </a:r>
                      <a:endParaRPr lang="pt-BR" sz="700" b="0"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484707">
                <a:tc>
                  <a:txBody>
                    <a:bodyPr/>
                    <a:lstStyle/>
                    <a:p>
                      <a:pPr algn="ctr" fontAlgn="ctr"/>
                      <a:r>
                        <a:rPr lang="pt-BR" sz="1000" b="1" i="0" u="none" strike="noStrike">
                          <a:solidFill>
                            <a:srgbClr val="000000"/>
                          </a:solidFill>
                          <a:latin typeface="Calibri"/>
                        </a:rPr>
                        <a:t>Siemens Ltda.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900" b="1" i="0" u="none" strike="noStrike">
                          <a:solidFill>
                            <a:srgbClr val="000000"/>
                          </a:solidFill>
                          <a:latin typeface="Calibri"/>
                        </a:rPr>
                        <a:t>FPF - Fundação Desembargador Paulo Feitoza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1000" b="1" i="0" u="none" strike="noStrike">
                          <a:solidFill>
                            <a:srgbClr val="FFFFFF"/>
                          </a:solidFill>
                          <a:latin typeface="Calibri"/>
                        </a:rPr>
                        <a:t>Oxiteno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MAHLE METAL LEVE S/A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657647">
                <a:tc>
                  <a:txBody>
                    <a:bodyPr/>
                    <a:lstStyle/>
                    <a:p>
                      <a:pPr algn="ctr" fontAlgn="ctr"/>
                      <a:r>
                        <a:rPr lang="pt-BR" sz="700" b="0" i="0" u="none" strike="noStrike">
                          <a:solidFill>
                            <a:srgbClr val="000000"/>
                          </a:solidFill>
                          <a:latin typeface="Calibri"/>
                        </a:rPr>
                        <a:t>Novo Centro de P&amp;D Global - Smart Grid Brasil</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Uso da Metodologia dos Living Labs e Inovação Aberta para Criação de Tecnologias Assistivas de Baixo Custo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Pioneirismo na Indústria de Tintas: coalescentes renováveis baixo COV</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dirty="0">
                          <a:solidFill>
                            <a:srgbClr val="000000"/>
                          </a:solidFill>
                          <a:latin typeface="Calibri"/>
                        </a:rPr>
                        <a:t>Investigação de formação de gel e </a:t>
                      </a:r>
                      <a:r>
                        <a:rPr lang="pt-BR" sz="700" b="0" i="0" u="none" strike="noStrike" dirty="0" err="1">
                          <a:solidFill>
                            <a:srgbClr val="000000"/>
                          </a:solidFill>
                          <a:latin typeface="Calibri"/>
                        </a:rPr>
                        <a:t>desenvolvimentode</a:t>
                      </a:r>
                      <a:r>
                        <a:rPr lang="pt-BR" sz="700" b="0" i="0" u="none" strike="noStrike" dirty="0">
                          <a:solidFill>
                            <a:srgbClr val="000000"/>
                          </a:solidFill>
                          <a:latin typeface="Calibri"/>
                        </a:rPr>
                        <a:t> filtros para sistemas de </a:t>
                      </a:r>
                      <a:r>
                        <a:rPr lang="pt-BR" sz="700" b="0" i="0" u="none" strike="noStrike" dirty="0" err="1">
                          <a:solidFill>
                            <a:srgbClr val="000000"/>
                          </a:solidFill>
                          <a:latin typeface="Calibri"/>
                        </a:rPr>
                        <a:t>combustivéis</a:t>
                      </a:r>
                      <a:r>
                        <a:rPr lang="pt-BR" sz="700" b="0" i="0" u="none" strike="noStrike" dirty="0">
                          <a:solidFill>
                            <a:srgbClr val="000000"/>
                          </a:solidFill>
                          <a:latin typeface="Calibri"/>
                        </a:rPr>
                        <a:t> </a:t>
                      </a:r>
                      <a:r>
                        <a:rPr lang="pt-BR" sz="700" b="0" i="0" u="none" strike="noStrike" dirty="0" err="1">
                          <a:solidFill>
                            <a:srgbClr val="000000"/>
                          </a:solidFill>
                          <a:latin typeface="Calibri"/>
                        </a:rPr>
                        <a:t>flex</a:t>
                      </a:r>
                      <a:endParaRPr lang="pt-BR" sz="700" b="0"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8" name="Espaço Reservado para Número de Slide 7"/>
          <p:cNvSpPr>
            <a:spLocks noGrp="1"/>
          </p:cNvSpPr>
          <p:nvPr>
            <p:ph type="sldNum" sz="quarter" idx="12"/>
          </p:nvPr>
        </p:nvSpPr>
        <p:spPr/>
        <p:txBody>
          <a:bodyPr/>
          <a:lstStyle/>
          <a:p>
            <a:fld id="{EA7F305F-FC8B-4FF0-A1F3-645301F158D2}" type="slidenum">
              <a:rPr lang="pt-BR" smtClean="0"/>
              <a:pPr/>
              <a:t>26</a:t>
            </a:fld>
            <a:endParaRPr lang="pt-BR"/>
          </a:p>
        </p:txBody>
      </p:sp>
      <p:sp>
        <p:nvSpPr>
          <p:cNvPr id="5" name="Subtítulo 2"/>
          <p:cNvSpPr txBox="1">
            <a:spLocks/>
          </p:cNvSpPr>
          <p:nvPr/>
        </p:nvSpPr>
        <p:spPr>
          <a:xfrm>
            <a:off x="2920280" y="-243408"/>
            <a:ext cx="777240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r>
              <a:rPr lang="pt-BR" sz="3200" b="1" dirty="0" smtClean="0">
                <a:solidFill>
                  <a:schemeClr val="accent1">
                    <a:lumMod val="75000"/>
                  </a:schemeClr>
                </a:solidFill>
                <a:latin typeface="Arial" pitchFamily="34" charset="0"/>
                <a:ea typeface="+mj-ea"/>
                <a:cs typeface="Arial" pitchFamily="34" charset="0"/>
              </a:rPr>
              <a:t>XII CONFERENCIA ANPEI</a:t>
            </a:r>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4"/>
          <p:cNvSpPr txBox="1">
            <a:spLocks/>
          </p:cNvSpPr>
          <p:nvPr/>
        </p:nvSpPr>
        <p:spPr>
          <a:xfrm>
            <a:off x="215008" y="1124744"/>
            <a:ext cx="8928992" cy="1080120"/>
          </a:xfrm>
          <a:prstGeom prst="rect">
            <a:avLst/>
          </a:prstGeom>
        </p:spPr>
        <p:txBody>
          <a:bodyPr vert="horz" lIns="91440" tIns="45720" rIns="91440" bIns="45720" rtlCol="0">
            <a:normAutofit/>
          </a:bodyPr>
          <a:lstStyle/>
          <a:p>
            <a:pPr lvl="0"/>
            <a:r>
              <a:rPr lang="pt-BR" sz="2800" b="1" dirty="0" smtClean="0">
                <a:solidFill>
                  <a:schemeClr val="tx1"/>
                </a:solidFill>
                <a:latin typeface="Arial" pitchFamily="34" charset="0"/>
                <a:cs typeface="Arial" pitchFamily="34" charset="0"/>
              </a:rPr>
              <a:t>Agenda</a:t>
            </a:r>
            <a:endParaRPr kumimoji="0" lang="pt-BR"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aphicFrame>
        <p:nvGraphicFramePr>
          <p:cNvPr id="8" name="Tabela 7"/>
          <p:cNvGraphicFramePr>
            <a:graphicFrameLocks noGrp="1"/>
          </p:cNvGraphicFramePr>
          <p:nvPr/>
        </p:nvGraphicFramePr>
        <p:xfrm>
          <a:off x="947936" y="1759194"/>
          <a:ext cx="7224464" cy="4622134"/>
        </p:xfrm>
        <a:graphic>
          <a:graphicData uri="http://schemas.openxmlformats.org/drawingml/2006/table">
            <a:tbl>
              <a:tblPr/>
              <a:tblGrid>
                <a:gridCol w="1806116"/>
                <a:gridCol w="1806116"/>
                <a:gridCol w="1806116"/>
                <a:gridCol w="1806116"/>
              </a:tblGrid>
              <a:tr h="469811">
                <a:tc>
                  <a:txBody>
                    <a:bodyPr/>
                    <a:lstStyle/>
                    <a:p>
                      <a:pPr algn="ctr" fontAlgn="ctr"/>
                      <a:r>
                        <a:rPr lang="pt-BR" sz="1000" b="1" i="0" u="none" strike="noStrike">
                          <a:solidFill>
                            <a:srgbClr val="000000"/>
                          </a:solidFill>
                          <a:latin typeface="Calibri"/>
                        </a:rPr>
                        <a:t>24X7 CULTURAL LTDA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1000" b="1" i="0" u="none" strike="noStrike">
                          <a:solidFill>
                            <a:srgbClr val="FFFFFF"/>
                          </a:solidFill>
                          <a:latin typeface="Calibri"/>
                        </a:rPr>
                        <a:t>LCB Nutrição Animal Ltda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Hi Technologies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900" b="1" i="0" u="none" strike="noStrike">
                          <a:solidFill>
                            <a:srgbClr val="FFFFFF"/>
                          </a:solidFill>
                          <a:latin typeface="Calibri"/>
                        </a:rPr>
                        <a:t>Centrifugar equipamentos e serviços de Friburgo Ltda.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637436">
                <a:tc>
                  <a:txBody>
                    <a:bodyPr/>
                    <a:lstStyle/>
                    <a:p>
                      <a:pPr algn="ctr" fontAlgn="ctr"/>
                      <a:r>
                        <a:rPr lang="pt-BR" sz="700" b="0" i="0" u="none" strike="noStrike">
                          <a:solidFill>
                            <a:srgbClr val="000000"/>
                          </a:solidFill>
                          <a:latin typeface="Calibri"/>
                        </a:rPr>
                        <a:t>De fechando para contratando. Se não pode vencê-los...inove.</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Desenvolvimento de processo de fabricação de Suplemento Alimentar Solidificado para Ruminantes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Hi Technologies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CENTRIFUGAÇÃO DE PETRÓLEO E DERIVADOS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469811">
                <a:tc>
                  <a:txBody>
                    <a:bodyPr/>
                    <a:lstStyle/>
                    <a:p>
                      <a:pPr algn="ctr" fontAlgn="ctr"/>
                      <a:r>
                        <a:rPr lang="pt-BR" sz="1000" b="1" i="0" u="none" strike="noStrike">
                          <a:solidFill>
                            <a:srgbClr val="000000"/>
                          </a:solidFill>
                          <a:latin typeface="Calibri"/>
                        </a:rPr>
                        <a:t>Faber-Castell</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1000" b="1" i="0" u="none" strike="noStrike">
                          <a:solidFill>
                            <a:srgbClr val="FFFFFF"/>
                          </a:solidFill>
                          <a:latin typeface="Calibri"/>
                        </a:rPr>
                        <a:t>Hewlett Packard do Brasil</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CESAR</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Ambidados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637436">
                <a:tc>
                  <a:txBody>
                    <a:bodyPr/>
                    <a:lstStyle/>
                    <a:p>
                      <a:pPr algn="ctr" fontAlgn="ctr"/>
                      <a:r>
                        <a:rPr lang="pt-BR" sz="700" b="0" i="0" u="none" strike="noStrike">
                          <a:solidFill>
                            <a:srgbClr val="000000"/>
                          </a:solidFill>
                          <a:latin typeface="Calibri"/>
                        </a:rPr>
                        <a:t>Estratégias botton up criação de cultura de inovação: inovação sistêmica na organização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SmartWaste</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Trazendo a inovação para a frente da loja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900" b="0" i="0" u="none" strike="noStrike">
                          <a:solidFill>
                            <a:srgbClr val="000000"/>
                          </a:solidFill>
                          <a:latin typeface="Calibri"/>
                        </a:rPr>
                        <a:t>Desenvolvimento de conteúdo nacional para a indústria de petróleo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93355">
                <a:tc>
                  <a:txBody>
                    <a:bodyPr/>
                    <a:lstStyle/>
                    <a:p>
                      <a:pPr algn="ctr" fontAlgn="ctr"/>
                      <a:r>
                        <a:rPr lang="pt-BR" sz="1000" b="1" i="0" u="none" strike="noStrike">
                          <a:solidFill>
                            <a:srgbClr val="000000"/>
                          </a:solidFill>
                          <a:latin typeface="Calibri"/>
                        </a:rPr>
                        <a:t>PETROBRAS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1000" b="1" i="0" u="none" strike="noStrike">
                          <a:solidFill>
                            <a:srgbClr val="FFFFFF"/>
                          </a:solidFill>
                          <a:latin typeface="Calibri"/>
                        </a:rPr>
                        <a:t>Natura Inovação e Tecnologia de Produtos Ltda.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COLMEIA CONTAINERS LTDA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PipeWay</a:t>
                      </a:r>
                      <a:r>
                        <a:rPr lang="pt-BR" sz="700" b="0" i="0" u="none" strike="noStrike">
                          <a:solidFill>
                            <a:srgbClr val="FFFFFF"/>
                          </a:solidFill>
                          <a:latin typeface="Calibri"/>
                        </a:rPr>
                        <a:t> -</a:t>
                      </a:r>
                      <a:r>
                        <a:rPr lang="pt-BR" sz="800" b="0" i="0" u="none" strike="noStrike">
                          <a:solidFill>
                            <a:srgbClr val="FFFFFF"/>
                          </a:solidFill>
                          <a:latin typeface="Calibri"/>
                        </a:rPr>
                        <a:t> </a:t>
                      </a:r>
                      <a:r>
                        <a:rPr lang="pt-BR" sz="700" b="0" i="0" u="none" strike="noStrike">
                          <a:solidFill>
                            <a:srgbClr val="FFFFFF"/>
                          </a:solidFill>
                          <a:latin typeface="Calibri"/>
                        </a:rPr>
                        <a:t>Soluções Inteligentes em Inspeções de Dutos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637436">
                <a:tc>
                  <a:txBody>
                    <a:bodyPr/>
                    <a:lstStyle/>
                    <a:p>
                      <a:pPr algn="ctr" fontAlgn="ctr"/>
                      <a:r>
                        <a:rPr lang="pt-BR" sz="700" b="0" i="0" u="none" strike="noStrike">
                          <a:solidFill>
                            <a:srgbClr val="000000"/>
                          </a:solidFill>
                          <a:latin typeface="Calibri"/>
                        </a:rPr>
                        <a:t>Metodologia de Valoração de Tecnologias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Desenvolvimento de uma ferramenta inovadora de inclusão para recomendação e produto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O primeiro contato internacional a gente nunca esquece</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Posicionamento no Mercado Global</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39413">
                <a:tc>
                  <a:txBody>
                    <a:bodyPr/>
                    <a:lstStyle/>
                    <a:p>
                      <a:pPr algn="ctr" fontAlgn="ctr"/>
                      <a:r>
                        <a:rPr lang="pt-BR" sz="1000" b="1" i="0" u="none" strike="noStrike">
                          <a:solidFill>
                            <a:srgbClr val="000000"/>
                          </a:solidFill>
                          <a:latin typeface="Calibri"/>
                        </a:rPr>
                        <a:t>Instituto Superior Tupy - SOCIESC</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t-BR" sz="1000" b="1" i="0" u="none" strike="noStrike">
                          <a:solidFill>
                            <a:srgbClr val="FFFFFF"/>
                          </a:solidFill>
                          <a:latin typeface="Calibri"/>
                        </a:rPr>
                        <a:t>MHM DO BRASIL (SOCIESC)</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000" b="1" i="0" u="none" strike="noStrike">
                          <a:solidFill>
                            <a:srgbClr val="FFFFFF"/>
                          </a:solidFill>
                          <a:latin typeface="Calibri"/>
                        </a:rPr>
                        <a:t>Siemens Ltda.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pt-BR" sz="1200" b="1" i="0" u="none" strike="noStrike">
                          <a:solidFill>
                            <a:srgbClr val="FFFFFF"/>
                          </a:solidFill>
                          <a:latin typeface="Calibri"/>
                        </a:rPr>
                        <a:t>CASH</a:t>
                      </a:r>
                      <a:r>
                        <a:rPr lang="pt-BR" sz="700" b="1" i="0" u="none" strike="noStrike">
                          <a:solidFill>
                            <a:srgbClr val="FFFFFF"/>
                          </a:solidFill>
                          <a:latin typeface="Calibri"/>
                        </a:rPr>
                        <a:t> COMÉRCIO E ASSESSORIA EM SOFTWARE E HARDWARE LTDA</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637436">
                <a:tc>
                  <a:txBody>
                    <a:bodyPr/>
                    <a:lstStyle/>
                    <a:p>
                      <a:pPr algn="ctr" fontAlgn="ctr"/>
                      <a:r>
                        <a:rPr lang="pt-BR" sz="700" b="0" i="0" u="none" strike="noStrike">
                          <a:solidFill>
                            <a:srgbClr val="000000"/>
                          </a:solidFill>
                          <a:latin typeface="Calibri"/>
                        </a:rPr>
                        <a:t>Fortalecimento do setor moveleiro da regiao de Arapongas/PR</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Inovação para indústria Têxtil: desenvolvimento da maquina de afiaçao de rodos de Estampar</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a:solidFill>
                            <a:srgbClr val="000000"/>
                          </a:solidFill>
                          <a:latin typeface="Calibri"/>
                        </a:rPr>
                        <a:t>DrySub – Transformador Seco Submersível</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700" b="0" i="0" u="none" strike="noStrike" dirty="0">
                          <a:solidFill>
                            <a:srgbClr val="000000"/>
                          </a:solidFill>
                          <a:latin typeface="Calibri"/>
                        </a:rPr>
                        <a:t>VTMIS (</a:t>
                      </a:r>
                      <a:r>
                        <a:rPr lang="pt-BR" sz="700" b="0" i="0" u="none" strike="noStrike" dirty="0" err="1">
                          <a:solidFill>
                            <a:srgbClr val="000000"/>
                          </a:solidFill>
                          <a:latin typeface="Calibri"/>
                        </a:rPr>
                        <a:t>Vessel</a:t>
                      </a:r>
                      <a:r>
                        <a:rPr lang="pt-BR" sz="700" b="0" i="0" u="none" strike="noStrike" dirty="0">
                          <a:solidFill>
                            <a:srgbClr val="000000"/>
                          </a:solidFill>
                          <a:latin typeface="Calibri"/>
                        </a:rPr>
                        <a:t> </a:t>
                      </a:r>
                      <a:r>
                        <a:rPr lang="pt-BR" sz="700" b="0" i="0" u="none" strike="noStrike" dirty="0" err="1">
                          <a:solidFill>
                            <a:srgbClr val="000000"/>
                          </a:solidFill>
                          <a:latin typeface="Calibri"/>
                        </a:rPr>
                        <a:t>Traffic</a:t>
                      </a:r>
                      <a:r>
                        <a:rPr lang="pt-BR" sz="700" b="0" i="0" u="none" strike="noStrike" dirty="0">
                          <a:solidFill>
                            <a:srgbClr val="000000"/>
                          </a:solidFill>
                          <a:latin typeface="Calibri"/>
                        </a:rPr>
                        <a:t> Management </a:t>
                      </a:r>
                      <a:r>
                        <a:rPr lang="pt-BR" sz="700" b="0" i="0" u="none" strike="noStrike" dirty="0" err="1">
                          <a:solidFill>
                            <a:srgbClr val="000000"/>
                          </a:solidFill>
                          <a:latin typeface="Calibri"/>
                        </a:rPr>
                        <a:t>and</a:t>
                      </a:r>
                      <a:r>
                        <a:rPr lang="pt-BR" sz="700" b="0" i="0" u="none" strike="noStrike" dirty="0">
                          <a:solidFill>
                            <a:srgbClr val="000000"/>
                          </a:solidFill>
                          <a:latin typeface="Calibri"/>
                        </a:rPr>
                        <a:t> </a:t>
                      </a:r>
                      <a:r>
                        <a:rPr lang="pt-BR" sz="700" b="0" i="0" u="none" strike="noStrike" dirty="0" err="1">
                          <a:solidFill>
                            <a:srgbClr val="000000"/>
                          </a:solidFill>
                          <a:latin typeface="Calibri"/>
                        </a:rPr>
                        <a:t>Information</a:t>
                      </a:r>
                      <a:r>
                        <a:rPr lang="pt-BR" sz="700" b="0" i="0" u="none" strike="noStrike" dirty="0">
                          <a:solidFill>
                            <a:srgbClr val="000000"/>
                          </a:solidFill>
                          <a:latin typeface="Calibri"/>
                        </a:rPr>
                        <a:t> System)  brasileiro</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9" name="Espaço Reservado para Número de Slide 8"/>
          <p:cNvSpPr>
            <a:spLocks noGrp="1"/>
          </p:cNvSpPr>
          <p:nvPr>
            <p:ph type="sldNum" sz="quarter" idx="12"/>
          </p:nvPr>
        </p:nvSpPr>
        <p:spPr/>
        <p:txBody>
          <a:bodyPr/>
          <a:lstStyle/>
          <a:p>
            <a:fld id="{EA7F305F-FC8B-4FF0-A1F3-645301F158D2}" type="slidenum">
              <a:rPr lang="pt-BR" smtClean="0"/>
              <a:pPr/>
              <a:t>27</a:t>
            </a:fld>
            <a:endParaRPr lang="pt-BR"/>
          </a:p>
        </p:txBody>
      </p:sp>
      <p:sp>
        <p:nvSpPr>
          <p:cNvPr id="5" name="Subtítulo 2"/>
          <p:cNvSpPr txBox="1">
            <a:spLocks/>
          </p:cNvSpPr>
          <p:nvPr/>
        </p:nvSpPr>
        <p:spPr>
          <a:xfrm>
            <a:off x="2920280" y="-243408"/>
            <a:ext cx="777240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r>
              <a:rPr lang="pt-BR" sz="3200" b="1" dirty="0" smtClean="0">
                <a:solidFill>
                  <a:schemeClr val="accent1">
                    <a:lumMod val="75000"/>
                  </a:schemeClr>
                </a:solidFill>
                <a:latin typeface="Arial" pitchFamily="34" charset="0"/>
                <a:ea typeface="+mj-ea"/>
                <a:cs typeface="Arial" pitchFamily="34" charset="0"/>
              </a:rPr>
              <a:t>XII CONFERENCIA ANPEI</a:t>
            </a:r>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A7F305F-FC8B-4FF0-A1F3-645301F158D2}" type="slidenum">
              <a:rPr lang="pt-BR" smtClean="0"/>
              <a:pPr/>
              <a:t>28</a:t>
            </a:fld>
            <a:endParaRPr lang="pt-BR"/>
          </a:p>
        </p:txBody>
      </p:sp>
      <p:pic>
        <p:nvPicPr>
          <p:cNvPr id="33794" name="Picture 2"/>
          <p:cNvPicPr>
            <a:picLocks noChangeAspect="1" noChangeArrowheads="1"/>
          </p:cNvPicPr>
          <p:nvPr/>
        </p:nvPicPr>
        <p:blipFill>
          <a:blip r:embed="rId2" cstate="print"/>
          <a:srcRect l="14766" t="27045" r="17613" b="6806"/>
          <a:stretch>
            <a:fillRect/>
          </a:stretch>
        </p:blipFill>
        <p:spPr bwMode="auto">
          <a:xfrm>
            <a:off x="611560" y="1268760"/>
            <a:ext cx="8244408" cy="5040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A7F305F-FC8B-4FF0-A1F3-645301F158D2}" type="slidenum">
              <a:rPr lang="pt-BR" smtClean="0"/>
              <a:pPr/>
              <a:t>29</a:t>
            </a:fld>
            <a:endParaRPr lang="pt-BR"/>
          </a:p>
        </p:txBody>
      </p:sp>
      <p:pic>
        <p:nvPicPr>
          <p:cNvPr id="35843" name="Picture 3"/>
          <p:cNvPicPr>
            <a:picLocks noChangeAspect="1" noChangeArrowheads="1"/>
          </p:cNvPicPr>
          <p:nvPr/>
        </p:nvPicPr>
        <p:blipFill>
          <a:blip r:embed="rId2" cstate="print"/>
          <a:srcRect l="34635" t="16068" r="37602" b="7731"/>
          <a:stretch>
            <a:fillRect/>
          </a:stretch>
        </p:blipFill>
        <p:spPr bwMode="auto">
          <a:xfrm>
            <a:off x="5145896" y="0"/>
            <a:ext cx="3998104" cy="6858000"/>
          </a:xfrm>
          <a:prstGeom prst="rect">
            <a:avLst/>
          </a:prstGeom>
          <a:noFill/>
          <a:ln w="9525">
            <a:noFill/>
            <a:miter lim="800000"/>
            <a:headEnd/>
            <a:tailEnd/>
          </a:ln>
        </p:spPr>
      </p:pic>
      <p:sp>
        <p:nvSpPr>
          <p:cNvPr id="7" name="Subtítulo 2"/>
          <p:cNvSpPr txBox="1">
            <a:spLocks/>
          </p:cNvSpPr>
          <p:nvPr/>
        </p:nvSpPr>
        <p:spPr>
          <a:xfrm>
            <a:off x="971600" y="2708920"/>
            <a:ext cx="8640960" cy="1470025"/>
          </a:xfrm>
          <a:prstGeom prst="rect">
            <a:avLst/>
          </a:prstGeom>
          <a:effectLst>
            <a:outerShdw blurRad="50800" dist="50800" dir="2700000" algn="tl" rotWithShape="0">
              <a:prstClr val="black">
                <a:alpha val="40000"/>
              </a:prstClr>
            </a:outerShdw>
          </a:effectLst>
        </p:spPr>
        <p:txBody>
          <a:bodyPr vert="horz" lIns="91440" tIns="45720" rIns="91440" bIns="45720" rtlCol="0" anchor="ctr">
            <a:noAutofit/>
          </a:bodyPr>
          <a:lstStyle/>
          <a:p>
            <a:r>
              <a:rPr lang="pt-BR" sz="3200" b="1" dirty="0" smtClean="0">
                <a:solidFill>
                  <a:schemeClr val="accent1">
                    <a:lumMod val="75000"/>
                  </a:schemeClr>
                </a:solidFill>
                <a:latin typeface="Arial" pitchFamily="34" charset="0"/>
                <a:ea typeface="+mj-ea"/>
                <a:cs typeface="Arial" pitchFamily="34" charset="0"/>
              </a:rPr>
              <a:t>Obrigado</a:t>
            </a:r>
          </a:p>
          <a:p>
            <a:endParaRPr lang="pt-BR" sz="3200" b="1" dirty="0" smtClean="0">
              <a:solidFill>
                <a:schemeClr val="accent1">
                  <a:lumMod val="75000"/>
                </a:schemeClr>
              </a:solidFill>
              <a:latin typeface="Arial" pitchFamily="34" charset="0"/>
              <a:ea typeface="+mj-ea"/>
              <a:cs typeface="Arial" pitchFamily="34" charset="0"/>
            </a:endParaRPr>
          </a:p>
          <a:p>
            <a:r>
              <a:rPr lang="pt-BR" sz="2000" b="1" dirty="0" smtClean="0">
                <a:solidFill>
                  <a:schemeClr val="accent1">
                    <a:lumMod val="75000"/>
                  </a:schemeClr>
                </a:solidFill>
                <a:latin typeface="Arial" pitchFamily="34" charset="0"/>
                <a:ea typeface="+mj-ea"/>
                <a:cs typeface="Arial" pitchFamily="34" charset="0"/>
              </a:rPr>
              <a:t>Guilherme Marco de Lima</a:t>
            </a:r>
          </a:p>
          <a:p>
            <a:r>
              <a:rPr lang="pt-BR" sz="2000" b="1" dirty="0" smtClean="0">
                <a:solidFill>
                  <a:schemeClr val="accent1">
                    <a:lumMod val="75000"/>
                  </a:schemeClr>
                </a:solidFill>
                <a:latin typeface="Arial" pitchFamily="34" charset="0"/>
                <a:ea typeface="+mj-ea"/>
                <a:cs typeface="Arial" pitchFamily="34" charset="0"/>
              </a:rPr>
              <a:t>Vice-presidente ANPEI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22816C7-BFC7-4917-A97D-5C49DE126FDC}" type="slidenum">
              <a:rPr lang="pt-BR" smtClean="0"/>
              <a:pPr>
                <a:defRPr/>
              </a:pPr>
              <a:t>3</a:t>
            </a:fld>
            <a:endParaRPr lang="pt-BR" dirty="0"/>
          </a:p>
        </p:txBody>
      </p:sp>
      <p:pic>
        <p:nvPicPr>
          <p:cNvPr id="3" name="Imagem 3" descr="logo_anpei_texto_Curvas.png"/>
          <p:cNvPicPr>
            <a:picLocks noChangeAspect="1"/>
          </p:cNvPicPr>
          <p:nvPr/>
        </p:nvPicPr>
        <p:blipFill>
          <a:blip r:embed="rId2" cstate="print"/>
          <a:srcRect/>
          <a:stretch>
            <a:fillRect/>
          </a:stretch>
        </p:blipFill>
        <p:spPr bwMode="auto">
          <a:xfrm>
            <a:off x="6737684" y="6007279"/>
            <a:ext cx="1741441" cy="604659"/>
          </a:xfrm>
          <a:prstGeom prst="rect">
            <a:avLst/>
          </a:prstGeom>
          <a:noFill/>
          <a:ln w="9525">
            <a:noFill/>
            <a:miter lim="800000"/>
            <a:headEnd/>
            <a:tailEnd/>
          </a:ln>
        </p:spPr>
      </p:pic>
      <p:sp>
        <p:nvSpPr>
          <p:cNvPr id="4" name="Retângulo 3"/>
          <p:cNvSpPr/>
          <p:nvPr/>
        </p:nvSpPr>
        <p:spPr bwMode="auto">
          <a:xfrm>
            <a:off x="12032" y="0"/>
            <a:ext cx="9144000" cy="1167063"/>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5" name="CaixaDeTexto 4"/>
          <p:cNvSpPr txBox="1"/>
          <p:nvPr/>
        </p:nvSpPr>
        <p:spPr>
          <a:xfrm>
            <a:off x="4472178" y="240632"/>
            <a:ext cx="4431021" cy="584775"/>
          </a:xfrm>
          <a:prstGeom prst="rect">
            <a:avLst/>
          </a:prstGeom>
          <a:noFill/>
        </p:spPr>
        <p:txBody>
          <a:bodyPr wrap="none" rtlCol="0">
            <a:spAutoFit/>
          </a:bodyPr>
          <a:lstStyle/>
          <a:p>
            <a:r>
              <a:rPr lang="pt-BR" sz="3200" dirty="0" smtClean="0">
                <a:solidFill>
                  <a:schemeClr val="accent2"/>
                </a:solidFill>
              </a:rPr>
              <a:t>Inovação Tecnológica</a:t>
            </a:r>
            <a:endParaRPr lang="pt-BR" sz="3200" dirty="0">
              <a:solidFill>
                <a:schemeClr val="accent2"/>
              </a:solidFill>
            </a:endParaRPr>
          </a:p>
        </p:txBody>
      </p:sp>
      <p:sp>
        <p:nvSpPr>
          <p:cNvPr id="6" name="CaixaDeTexto 5"/>
          <p:cNvSpPr txBox="1"/>
          <p:nvPr/>
        </p:nvSpPr>
        <p:spPr>
          <a:xfrm>
            <a:off x="4472178" y="874675"/>
            <a:ext cx="4431021" cy="1015663"/>
          </a:xfrm>
          <a:prstGeom prst="rect">
            <a:avLst/>
          </a:prstGeom>
          <a:noFill/>
        </p:spPr>
        <p:txBody>
          <a:bodyPr wrap="square" rtlCol="0">
            <a:spAutoFit/>
          </a:bodyPr>
          <a:lstStyle/>
          <a:p>
            <a:r>
              <a:rPr lang="pt-BR" sz="2000" dirty="0" smtClean="0">
                <a:solidFill>
                  <a:schemeClr val="tx1">
                    <a:lumMod val="50000"/>
                    <a:lumOff val="50000"/>
                  </a:schemeClr>
                </a:solidFill>
              </a:rPr>
              <a:t>Uma história em desenvolvimento no Brasil da qual participamos todos os dias</a:t>
            </a:r>
            <a:endParaRPr lang="pt-BR" sz="2000" dirty="0">
              <a:solidFill>
                <a:schemeClr val="tx1">
                  <a:lumMod val="50000"/>
                  <a:lumOff val="50000"/>
                </a:schemeClr>
              </a:solidFill>
            </a:endParaRPr>
          </a:p>
        </p:txBody>
      </p:sp>
      <p:sp>
        <p:nvSpPr>
          <p:cNvPr id="9" name="Retângulo 8"/>
          <p:cNvSpPr/>
          <p:nvPr/>
        </p:nvSpPr>
        <p:spPr bwMode="auto">
          <a:xfrm flipV="1">
            <a:off x="0" y="4295273"/>
            <a:ext cx="9144000" cy="309958"/>
          </a:xfrm>
          <a:prstGeom prst="rect">
            <a:avLst/>
          </a:prstGeom>
          <a:solidFill>
            <a:schemeClr val="accent2">
              <a:lumMod val="60000"/>
              <a:lumOff val="40000"/>
            </a:schemeClr>
          </a:solidFill>
          <a:ln w="3175" cap="flat" cmpd="sng" algn="ctr">
            <a:noFill/>
            <a:prstDash val="solid"/>
            <a:round/>
            <a:headEnd type="none" w="med" len="med"/>
            <a:tailEnd type="none" w="med" len="med"/>
          </a:ln>
          <a:effectLst>
            <a:prstShdw prst="shdw17" dist="17961" dir="2700000">
              <a:srgbClr val="A50021">
                <a:gamma/>
                <a:shade val="60000"/>
                <a:invGamma/>
              </a:srgbClr>
            </a:prstShdw>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10" name="CaixaDeTexto 9"/>
          <p:cNvSpPr txBox="1"/>
          <p:nvPr/>
        </p:nvSpPr>
        <p:spPr>
          <a:xfrm>
            <a:off x="12022" y="3958387"/>
            <a:ext cx="697627" cy="369332"/>
          </a:xfrm>
          <a:prstGeom prst="rect">
            <a:avLst/>
          </a:prstGeom>
          <a:noFill/>
        </p:spPr>
        <p:txBody>
          <a:bodyPr wrap="none" rtlCol="0">
            <a:spAutoFit/>
          </a:bodyPr>
          <a:lstStyle/>
          <a:p>
            <a:r>
              <a:rPr lang="pt-BR" sz="1800" dirty="0" smtClean="0">
                <a:solidFill>
                  <a:schemeClr val="tx1">
                    <a:lumMod val="50000"/>
                    <a:lumOff val="50000"/>
                  </a:schemeClr>
                </a:solidFill>
              </a:rPr>
              <a:t>1984</a:t>
            </a:r>
            <a:endParaRPr lang="pt-BR" sz="1800" dirty="0">
              <a:solidFill>
                <a:schemeClr val="tx1">
                  <a:lumMod val="50000"/>
                  <a:lumOff val="50000"/>
                </a:schemeClr>
              </a:solidFill>
            </a:endParaRPr>
          </a:p>
        </p:txBody>
      </p:sp>
      <p:sp>
        <p:nvSpPr>
          <p:cNvPr id="11" name="CaixaDeTexto 10"/>
          <p:cNvSpPr txBox="1"/>
          <p:nvPr/>
        </p:nvSpPr>
        <p:spPr>
          <a:xfrm>
            <a:off x="1215184" y="3958387"/>
            <a:ext cx="697627" cy="369332"/>
          </a:xfrm>
          <a:prstGeom prst="rect">
            <a:avLst/>
          </a:prstGeom>
          <a:noFill/>
        </p:spPr>
        <p:txBody>
          <a:bodyPr wrap="none" rtlCol="0">
            <a:spAutoFit/>
          </a:bodyPr>
          <a:lstStyle/>
          <a:p>
            <a:r>
              <a:rPr lang="pt-BR" sz="1800" dirty="0" smtClean="0">
                <a:solidFill>
                  <a:schemeClr val="tx1">
                    <a:lumMod val="50000"/>
                    <a:lumOff val="50000"/>
                  </a:schemeClr>
                </a:solidFill>
              </a:rPr>
              <a:t>1991</a:t>
            </a:r>
            <a:endParaRPr lang="pt-BR" sz="1800" dirty="0">
              <a:solidFill>
                <a:schemeClr val="tx1">
                  <a:lumMod val="50000"/>
                  <a:lumOff val="50000"/>
                </a:schemeClr>
              </a:solidFill>
            </a:endParaRPr>
          </a:p>
        </p:txBody>
      </p:sp>
      <p:sp>
        <p:nvSpPr>
          <p:cNvPr id="12" name="CaixaDeTexto 11"/>
          <p:cNvSpPr txBox="1"/>
          <p:nvPr/>
        </p:nvSpPr>
        <p:spPr>
          <a:xfrm>
            <a:off x="2562722" y="3958387"/>
            <a:ext cx="697627" cy="369332"/>
          </a:xfrm>
          <a:prstGeom prst="rect">
            <a:avLst/>
          </a:prstGeom>
          <a:noFill/>
        </p:spPr>
        <p:txBody>
          <a:bodyPr wrap="none" rtlCol="0">
            <a:spAutoFit/>
          </a:bodyPr>
          <a:lstStyle/>
          <a:p>
            <a:r>
              <a:rPr lang="pt-BR" sz="1800" dirty="0" smtClean="0">
                <a:solidFill>
                  <a:schemeClr val="tx1">
                    <a:lumMod val="50000"/>
                    <a:lumOff val="50000"/>
                  </a:schemeClr>
                </a:solidFill>
              </a:rPr>
              <a:t>2001</a:t>
            </a:r>
            <a:endParaRPr lang="pt-BR" sz="1800" dirty="0">
              <a:solidFill>
                <a:schemeClr val="tx1">
                  <a:lumMod val="50000"/>
                  <a:lumOff val="50000"/>
                </a:schemeClr>
              </a:solidFill>
            </a:endParaRPr>
          </a:p>
        </p:txBody>
      </p:sp>
      <p:sp>
        <p:nvSpPr>
          <p:cNvPr id="13" name="CaixaDeTexto 12"/>
          <p:cNvSpPr txBox="1"/>
          <p:nvPr/>
        </p:nvSpPr>
        <p:spPr>
          <a:xfrm>
            <a:off x="4150880" y="3958387"/>
            <a:ext cx="697627" cy="369332"/>
          </a:xfrm>
          <a:prstGeom prst="rect">
            <a:avLst/>
          </a:prstGeom>
          <a:noFill/>
        </p:spPr>
        <p:txBody>
          <a:bodyPr wrap="none" rtlCol="0">
            <a:spAutoFit/>
          </a:bodyPr>
          <a:lstStyle/>
          <a:p>
            <a:r>
              <a:rPr lang="pt-BR" sz="1800" dirty="0" smtClean="0">
                <a:solidFill>
                  <a:schemeClr val="tx1">
                    <a:lumMod val="50000"/>
                    <a:lumOff val="50000"/>
                  </a:schemeClr>
                </a:solidFill>
              </a:rPr>
              <a:t>2004</a:t>
            </a:r>
            <a:endParaRPr lang="pt-BR" sz="1800" dirty="0">
              <a:solidFill>
                <a:schemeClr val="tx1">
                  <a:lumMod val="50000"/>
                  <a:lumOff val="50000"/>
                </a:schemeClr>
              </a:solidFill>
            </a:endParaRPr>
          </a:p>
        </p:txBody>
      </p:sp>
      <p:sp>
        <p:nvSpPr>
          <p:cNvPr id="14" name="CaixaDeTexto 13"/>
          <p:cNvSpPr txBox="1"/>
          <p:nvPr/>
        </p:nvSpPr>
        <p:spPr>
          <a:xfrm>
            <a:off x="5293885" y="3958387"/>
            <a:ext cx="697627" cy="369332"/>
          </a:xfrm>
          <a:prstGeom prst="rect">
            <a:avLst/>
          </a:prstGeom>
          <a:noFill/>
        </p:spPr>
        <p:txBody>
          <a:bodyPr wrap="none" rtlCol="0">
            <a:spAutoFit/>
          </a:bodyPr>
          <a:lstStyle/>
          <a:p>
            <a:r>
              <a:rPr lang="pt-BR" sz="1800" dirty="0" smtClean="0">
                <a:solidFill>
                  <a:schemeClr val="tx1">
                    <a:lumMod val="50000"/>
                    <a:lumOff val="50000"/>
                  </a:schemeClr>
                </a:solidFill>
              </a:rPr>
              <a:t>2005</a:t>
            </a:r>
            <a:endParaRPr lang="pt-BR" sz="1800" dirty="0">
              <a:solidFill>
                <a:schemeClr val="tx1">
                  <a:lumMod val="50000"/>
                  <a:lumOff val="50000"/>
                </a:schemeClr>
              </a:solidFill>
            </a:endParaRPr>
          </a:p>
        </p:txBody>
      </p:sp>
      <p:sp>
        <p:nvSpPr>
          <p:cNvPr id="15" name="CaixaDeTexto 14"/>
          <p:cNvSpPr txBox="1"/>
          <p:nvPr/>
        </p:nvSpPr>
        <p:spPr>
          <a:xfrm>
            <a:off x="6472979" y="3958387"/>
            <a:ext cx="697627" cy="369332"/>
          </a:xfrm>
          <a:prstGeom prst="rect">
            <a:avLst/>
          </a:prstGeom>
          <a:noFill/>
        </p:spPr>
        <p:txBody>
          <a:bodyPr wrap="none" rtlCol="0">
            <a:spAutoFit/>
          </a:bodyPr>
          <a:lstStyle/>
          <a:p>
            <a:r>
              <a:rPr lang="pt-BR" sz="1800" dirty="0" smtClean="0">
                <a:solidFill>
                  <a:schemeClr val="tx1">
                    <a:lumMod val="50000"/>
                    <a:lumOff val="50000"/>
                  </a:schemeClr>
                </a:solidFill>
              </a:rPr>
              <a:t>2007</a:t>
            </a:r>
            <a:endParaRPr lang="pt-BR" sz="1800" dirty="0">
              <a:solidFill>
                <a:schemeClr val="tx1">
                  <a:lumMod val="50000"/>
                  <a:lumOff val="50000"/>
                </a:schemeClr>
              </a:solidFill>
            </a:endParaRPr>
          </a:p>
        </p:txBody>
      </p:sp>
      <p:sp>
        <p:nvSpPr>
          <p:cNvPr id="16" name="CaixaDeTexto 15"/>
          <p:cNvSpPr txBox="1"/>
          <p:nvPr/>
        </p:nvSpPr>
        <p:spPr>
          <a:xfrm>
            <a:off x="8130311" y="3958387"/>
            <a:ext cx="684867" cy="369332"/>
          </a:xfrm>
          <a:prstGeom prst="rect">
            <a:avLst/>
          </a:prstGeom>
          <a:noFill/>
        </p:spPr>
        <p:txBody>
          <a:bodyPr wrap="none" rtlCol="0">
            <a:spAutoFit/>
          </a:bodyPr>
          <a:lstStyle/>
          <a:p>
            <a:r>
              <a:rPr lang="pt-BR" sz="1800" dirty="0" smtClean="0">
                <a:solidFill>
                  <a:schemeClr val="tx1">
                    <a:lumMod val="50000"/>
                    <a:lumOff val="50000"/>
                  </a:schemeClr>
                </a:solidFill>
              </a:rPr>
              <a:t>2011</a:t>
            </a:r>
            <a:endParaRPr lang="pt-BR" sz="1800" dirty="0">
              <a:solidFill>
                <a:schemeClr val="tx1">
                  <a:lumMod val="50000"/>
                  <a:lumOff val="50000"/>
                </a:schemeClr>
              </a:solidFill>
            </a:endParaRPr>
          </a:p>
        </p:txBody>
      </p:sp>
      <p:sp>
        <p:nvSpPr>
          <p:cNvPr id="17" name="CaixaDeTexto 16"/>
          <p:cNvSpPr txBox="1"/>
          <p:nvPr/>
        </p:nvSpPr>
        <p:spPr>
          <a:xfrm>
            <a:off x="12032" y="4764505"/>
            <a:ext cx="1203152" cy="461665"/>
          </a:xfrm>
          <a:prstGeom prst="rect">
            <a:avLst/>
          </a:prstGeom>
          <a:noFill/>
        </p:spPr>
        <p:txBody>
          <a:bodyPr wrap="square" rtlCol="0">
            <a:spAutoFit/>
          </a:bodyPr>
          <a:lstStyle/>
          <a:p>
            <a:r>
              <a:rPr lang="pt-BR" sz="1200" dirty="0" smtClean="0">
                <a:solidFill>
                  <a:schemeClr val="tx1">
                    <a:lumMod val="50000"/>
                    <a:lumOff val="50000"/>
                  </a:schemeClr>
                </a:solidFill>
              </a:rPr>
              <a:t>Fundação ANPEI</a:t>
            </a:r>
            <a:endParaRPr lang="pt-BR" sz="1200" dirty="0">
              <a:solidFill>
                <a:schemeClr val="tx1">
                  <a:lumMod val="50000"/>
                  <a:lumOff val="50000"/>
                </a:schemeClr>
              </a:solidFill>
            </a:endParaRPr>
          </a:p>
        </p:txBody>
      </p:sp>
      <p:sp>
        <p:nvSpPr>
          <p:cNvPr id="18" name="CaixaDeTexto 17"/>
          <p:cNvSpPr txBox="1"/>
          <p:nvPr/>
        </p:nvSpPr>
        <p:spPr>
          <a:xfrm>
            <a:off x="1136600" y="4767535"/>
            <a:ext cx="1203152" cy="461665"/>
          </a:xfrm>
          <a:prstGeom prst="rect">
            <a:avLst/>
          </a:prstGeom>
          <a:noFill/>
        </p:spPr>
        <p:txBody>
          <a:bodyPr wrap="square" rtlCol="0">
            <a:spAutoFit/>
          </a:bodyPr>
          <a:lstStyle/>
          <a:p>
            <a:r>
              <a:rPr lang="pt-BR" sz="1200" dirty="0" smtClean="0">
                <a:solidFill>
                  <a:schemeClr val="tx1">
                    <a:lumMod val="50000"/>
                    <a:lumOff val="50000"/>
                  </a:schemeClr>
                </a:solidFill>
              </a:rPr>
              <a:t>Lei Informática</a:t>
            </a:r>
            <a:endParaRPr lang="pt-BR" sz="1200" dirty="0">
              <a:solidFill>
                <a:schemeClr val="tx1">
                  <a:lumMod val="50000"/>
                  <a:lumOff val="50000"/>
                </a:schemeClr>
              </a:solidFill>
            </a:endParaRPr>
          </a:p>
        </p:txBody>
      </p:sp>
      <p:sp>
        <p:nvSpPr>
          <p:cNvPr id="19" name="CaixaDeTexto 18"/>
          <p:cNvSpPr txBox="1"/>
          <p:nvPr/>
        </p:nvSpPr>
        <p:spPr>
          <a:xfrm>
            <a:off x="2370227" y="4764505"/>
            <a:ext cx="1203152" cy="461665"/>
          </a:xfrm>
          <a:prstGeom prst="rect">
            <a:avLst/>
          </a:prstGeom>
          <a:noFill/>
        </p:spPr>
        <p:txBody>
          <a:bodyPr wrap="square" rtlCol="0">
            <a:spAutoFit/>
          </a:bodyPr>
          <a:lstStyle/>
          <a:p>
            <a:r>
              <a:rPr lang="pt-BR" sz="1200" dirty="0" smtClean="0">
                <a:solidFill>
                  <a:schemeClr val="tx1">
                    <a:lumMod val="50000"/>
                    <a:lumOff val="50000"/>
                  </a:schemeClr>
                </a:solidFill>
              </a:rPr>
              <a:t>Conferência ANPEI</a:t>
            </a:r>
            <a:endParaRPr lang="pt-BR" sz="1200" dirty="0">
              <a:solidFill>
                <a:schemeClr val="tx1">
                  <a:lumMod val="50000"/>
                  <a:lumOff val="50000"/>
                </a:schemeClr>
              </a:solidFill>
            </a:endParaRPr>
          </a:p>
        </p:txBody>
      </p:sp>
      <p:sp>
        <p:nvSpPr>
          <p:cNvPr id="20" name="CaixaDeTexto 19"/>
          <p:cNvSpPr txBox="1"/>
          <p:nvPr/>
        </p:nvSpPr>
        <p:spPr>
          <a:xfrm>
            <a:off x="3870602" y="4764505"/>
            <a:ext cx="1203152" cy="276999"/>
          </a:xfrm>
          <a:prstGeom prst="rect">
            <a:avLst/>
          </a:prstGeom>
          <a:noFill/>
        </p:spPr>
        <p:txBody>
          <a:bodyPr wrap="square" rtlCol="0">
            <a:spAutoFit/>
          </a:bodyPr>
          <a:lstStyle/>
          <a:p>
            <a:r>
              <a:rPr lang="pt-BR" sz="1200" dirty="0" smtClean="0">
                <a:solidFill>
                  <a:schemeClr val="tx1">
                    <a:lumMod val="50000"/>
                    <a:lumOff val="50000"/>
                  </a:schemeClr>
                </a:solidFill>
              </a:rPr>
              <a:t>Lei Inovação</a:t>
            </a:r>
            <a:endParaRPr lang="pt-BR" sz="1200" dirty="0">
              <a:solidFill>
                <a:schemeClr val="tx1">
                  <a:lumMod val="50000"/>
                  <a:lumOff val="50000"/>
                </a:schemeClr>
              </a:solidFill>
            </a:endParaRPr>
          </a:p>
        </p:txBody>
      </p:sp>
      <p:sp>
        <p:nvSpPr>
          <p:cNvPr id="21" name="CaixaDeTexto 20"/>
          <p:cNvSpPr txBox="1"/>
          <p:nvPr/>
        </p:nvSpPr>
        <p:spPr>
          <a:xfrm>
            <a:off x="5092934" y="4764505"/>
            <a:ext cx="1203152" cy="276999"/>
          </a:xfrm>
          <a:prstGeom prst="rect">
            <a:avLst/>
          </a:prstGeom>
          <a:noFill/>
        </p:spPr>
        <p:txBody>
          <a:bodyPr wrap="square" rtlCol="0">
            <a:spAutoFit/>
          </a:bodyPr>
          <a:lstStyle/>
          <a:p>
            <a:r>
              <a:rPr lang="pt-BR" sz="1200" dirty="0" smtClean="0">
                <a:solidFill>
                  <a:schemeClr val="tx1">
                    <a:lumMod val="50000"/>
                    <a:lumOff val="50000"/>
                  </a:schemeClr>
                </a:solidFill>
              </a:rPr>
              <a:t>Lei do Bem</a:t>
            </a:r>
            <a:endParaRPr lang="pt-BR" sz="1200" dirty="0">
              <a:solidFill>
                <a:schemeClr val="tx1">
                  <a:lumMod val="50000"/>
                  <a:lumOff val="50000"/>
                </a:schemeClr>
              </a:solidFill>
            </a:endParaRPr>
          </a:p>
        </p:txBody>
      </p:sp>
      <p:sp>
        <p:nvSpPr>
          <p:cNvPr id="22" name="CaixaDeTexto 21"/>
          <p:cNvSpPr txBox="1"/>
          <p:nvPr/>
        </p:nvSpPr>
        <p:spPr>
          <a:xfrm>
            <a:off x="6136105" y="4764505"/>
            <a:ext cx="1475871" cy="461665"/>
          </a:xfrm>
          <a:prstGeom prst="rect">
            <a:avLst/>
          </a:prstGeom>
          <a:noFill/>
        </p:spPr>
        <p:txBody>
          <a:bodyPr wrap="square" rtlCol="0">
            <a:spAutoFit/>
          </a:bodyPr>
          <a:lstStyle/>
          <a:p>
            <a:r>
              <a:rPr lang="pt-BR" sz="1200" dirty="0" smtClean="0">
                <a:solidFill>
                  <a:schemeClr val="tx1">
                    <a:lumMod val="50000"/>
                    <a:lumOff val="50000"/>
                  </a:schemeClr>
                </a:solidFill>
              </a:rPr>
              <a:t>Regulamentação FNCT</a:t>
            </a:r>
            <a:endParaRPr lang="pt-BR" sz="1200" dirty="0">
              <a:solidFill>
                <a:schemeClr val="tx1">
                  <a:lumMod val="50000"/>
                  <a:lumOff val="50000"/>
                </a:schemeClr>
              </a:solidFill>
            </a:endParaRPr>
          </a:p>
        </p:txBody>
      </p:sp>
      <p:sp>
        <p:nvSpPr>
          <p:cNvPr id="23" name="CaixaDeTexto 22"/>
          <p:cNvSpPr txBox="1"/>
          <p:nvPr/>
        </p:nvSpPr>
        <p:spPr>
          <a:xfrm>
            <a:off x="7700046" y="4764505"/>
            <a:ext cx="1419889" cy="461665"/>
          </a:xfrm>
          <a:prstGeom prst="rect">
            <a:avLst/>
          </a:prstGeom>
          <a:noFill/>
        </p:spPr>
        <p:txBody>
          <a:bodyPr wrap="square" rtlCol="0">
            <a:spAutoFit/>
          </a:bodyPr>
          <a:lstStyle/>
          <a:p>
            <a:r>
              <a:rPr lang="pt-BR" sz="1200" dirty="0" smtClean="0">
                <a:solidFill>
                  <a:schemeClr val="tx1">
                    <a:lumMod val="50000"/>
                    <a:lumOff val="50000"/>
                  </a:schemeClr>
                </a:solidFill>
              </a:rPr>
              <a:t>Lei de Compras Governamentais</a:t>
            </a:r>
            <a:endParaRPr lang="pt-BR" sz="1200" dirty="0">
              <a:solidFill>
                <a:schemeClr val="tx1">
                  <a:lumMod val="50000"/>
                  <a:lumOff val="50000"/>
                </a:schemeClr>
              </a:solidFill>
            </a:endParaRPr>
          </a:p>
        </p:txBody>
      </p:sp>
      <p:pic>
        <p:nvPicPr>
          <p:cNvPr id="167938" name="Picture 2" descr="http://www.embraer.com/nva/img/home/airplane-e-195.jpg"/>
          <p:cNvPicPr>
            <a:picLocks noChangeAspect="1" noChangeArrowheads="1"/>
          </p:cNvPicPr>
          <p:nvPr/>
        </p:nvPicPr>
        <p:blipFill>
          <a:blip r:embed="rId3" cstate="print"/>
          <a:srcRect/>
          <a:stretch>
            <a:fillRect/>
          </a:stretch>
        </p:blipFill>
        <p:spPr bwMode="auto">
          <a:xfrm rot="599051">
            <a:off x="0" y="240632"/>
            <a:ext cx="3495675" cy="1924051"/>
          </a:xfrm>
          <a:prstGeom prst="rect">
            <a:avLst/>
          </a:prstGeom>
          <a:noFill/>
        </p:spPr>
      </p:pic>
      <p:pic>
        <p:nvPicPr>
          <p:cNvPr id="167942" name="Picture 6" descr="http://www.3dchem.com/imagesofmolecules/Theobromine.jpg"/>
          <p:cNvPicPr>
            <a:picLocks noChangeAspect="1" noChangeArrowheads="1"/>
          </p:cNvPicPr>
          <p:nvPr/>
        </p:nvPicPr>
        <p:blipFill>
          <a:blip r:embed="rId4" cstate="print"/>
          <a:srcRect/>
          <a:stretch>
            <a:fillRect/>
          </a:stretch>
        </p:blipFill>
        <p:spPr bwMode="auto">
          <a:xfrm>
            <a:off x="2562722" y="1890338"/>
            <a:ext cx="1732553" cy="1663053"/>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4"/>
          <p:cNvSpPr txBox="1">
            <a:spLocks/>
          </p:cNvSpPr>
          <p:nvPr/>
        </p:nvSpPr>
        <p:spPr>
          <a:xfrm>
            <a:off x="1115616" y="3501008"/>
            <a:ext cx="6400800" cy="1752600"/>
          </a:xfrm>
          <a:prstGeom prst="rect">
            <a:avLst/>
          </a:prstGeom>
          <a:effectLst>
            <a:outerShdw blurRad="50800" dist="50800" dir="1200000" algn="ctr" rotWithShape="0">
              <a:srgbClr val="000000">
                <a:alpha val="43137"/>
              </a:srgbClr>
            </a:outerShdw>
          </a:effectLst>
          <a:scene3d>
            <a:camera prst="perspectiveLeft"/>
            <a:lightRig rig="threePt" dir="t"/>
          </a:scene3d>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4400" b="1" i="0" u="none" strike="noStrike" kern="1200" cap="none" spc="0" normalizeH="0" baseline="0" noProof="0" dirty="0" smtClean="0">
                <a:ln>
                  <a:noFill/>
                </a:ln>
                <a:solidFill>
                  <a:schemeClr val="tx1"/>
                </a:solidFill>
                <a:effectLst/>
                <a:uLnTx/>
                <a:uFillTx/>
                <a:latin typeface="+mn-lt"/>
                <a:ea typeface="+mn-ea"/>
                <a:cs typeface="+mn-cs"/>
              </a:rPr>
              <a:t>Questões?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44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Espaço Reservado para Número de Slide 8"/>
          <p:cNvSpPr>
            <a:spLocks noGrp="1"/>
          </p:cNvSpPr>
          <p:nvPr>
            <p:ph type="sldNum" sz="quarter" idx="12"/>
          </p:nvPr>
        </p:nvSpPr>
        <p:spPr/>
        <p:txBody>
          <a:bodyPr/>
          <a:lstStyle/>
          <a:p>
            <a:fld id="{EA7F305F-FC8B-4FF0-A1F3-645301F158D2}" type="slidenum">
              <a:rPr lang="pt-BR" smtClean="0"/>
              <a:pPr/>
              <a:t>30</a:t>
            </a:fld>
            <a:endParaRPr lang="pt-BR"/>
          </a:p>
        </p:txBody>
      </p:sp>
    </p:spTree>
    <p:extLst>
      <p:ext uri="{BB962C8B-B14F-4D97-AF65-F5344CB8AC3E}">
        <p14:creationId xmlns="" xmlns:p14="http://schemas.microsoft.com/office/powerpoint/2010/main" val="3003507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611560" y="1340768"/>
            <a:ext cx="2385077" cy="523220"/>
          </a:xfrm>
          <a:prstGeom prst="rect">
            <a:avLst/>
          </a:prstGeom>
          <a:noFill/>
        </p:spPr>
        <p:txBody>
          <a:bodyPr wrap="none" rtlCol="0">
            <a:spAutoFit/>
          </a:bodyPr>
          <a:lstStyle/>
          <a:p>
            <a:r>
              <a:rPr lang="pt-BR" sz="2800" b="1" dirty="0" smtClean="0">
                <a:latin typeface="Arial" pitchFamily="34" charset="0"/>
                <a:cs typeface="Arial" pitchFamily="34" charset="0"/>
              </a:rPr>
              <a:t>Perfil ANPEI:</a:t>
            </a:r>
            <a:endParaRPr lang="pt-BR" sz="2800" b="1" dirty="0">
              <a:latin typeface="Arial" pitchFamily="34" charset="0"/>
              <a:cs typeface="Arial" pitchFamily="34" charset="0"/>
            </a:endParaRPr>
          </a:p>
        </p:txBody>
      </p:sp>
      <p:sp>
        <p:nvSpPr>
          <p:cNvPr id="6" name="Espaço Reservado para Número de Slide 5"/>
          <p:cNvSpPr>
            <a:spLocks noGrp="1"/>
          </p:cNvSpPr>
          <p:nvPr>
            <p:ph type="sldNum" sz="quarter" idx="12"/>
          </p:nvPr>
        </p:nvSpPr>
        <p:spPr/>
        <p:txBody>
          <a:bodyPr/>
          <a:lstStyle/>
          <a:p>
            <a:fld id="{EA7F305F-FC8B-4FF0-A1F3-645301F158D2}" type="slidenum">
              <a:rPr lang="pt-BR" smtClean="0"/>
              <a:pPr/>
              <a:t>31</a:t>
            </a:fld>
            <a:endParaRPr lang="pt-BR"/>
          </a:p>
        </p:txBody>
      </p:sp>
      <p:graphicFrame>
        <p:nvGraphicFramePr>
          <p:cNvPr id="8" name="Espaço Reservado para Conteúdo 3"/>
          <p:cNvGraphicFramePr>
            <a:graphicFrameLocks noGrp="1"/>
          </p:cNvGraphicFramePr>
          <p:nvPr>
            <p:ph idx="1"/>
          </p:nvPr>
        </p:nvGraphicFramePr>
        <p:xfrm>
          <a:off x="1331640" y="2492897"/>
          <a:ext cx="6552729" cy="3816423"/>
        </p:xfrm>
        <a:graphic>
          <a:graphicData uri="http://schemas.openxmlformats.org/drawingml/2006/table">
            <a:tbl>
              <a:tblPr firstRow="1" bandRow="1">
                <a:tableStyleId>{5C22544A-7EE6-4342-B048-85BDC9FD1C3A}</a:tableStyleId>
              </a:tblPr>
              <a:tblGrid>
                <a:gridCol w="2184243"/>
                <a:gridCol w="2184243"/>
                <a:gridCol w="2184243"/>
              </a:tblGrid>
              <a:tr h="509962">
                <a:tc>
                  <a:txBody>
                    <a:bodyPr/>
                    <a:lstStyle/>
                    <a:p>
                      <a:pPr algn="ctr"/>
                      <a:r>
                        <a:rPr lang="pt-BR" sz="1200" b="1" dirty="0" smtClean="0">
                          <a:latin typeface="+mj-lt"/>
                          <a:cs typeface="Arial"/>
                        </a:rPr>
                        <a:t>Empresa</a:t>
                      </a:r>
                      <a:endParaRPr lang="pt-BR" sz="1200" b="1" dirty="0">
                        <a:latin typeface="+mj-lt"/>
                        <a:cs typeface="Arial"/>
                      </a:endParaRPr>
                    </a:p>
                  </a:txBody>
                  <a:tcPr marL="78997" marR="78997" marT="39499" marB="39499" anchor="ctr"/>
                </a:tc>
                <a:tc>
                  <a:txBody>
                    <a:bodyPr/>
                    <a:lstStyle/>
                    <a:p>
                      <a:pPr algn="ctr"/>
                      <a:r>
                        <a:rPr lang="pt-BR" sz="1200" dirty="0" smtClean="0">
                          <a:latin typeface="+mj-lt"/>
                          <a:cs typeface="Arial"/>
                        </a:rPr>
                        <a:t>Faturamento Bilhões</a:t>
                      </a:r>
                      <a:r>
                        <a:rPr lang="pt-BR" sz="1200" baseline="0" dirty="0" smtClean="0">
                          <a:latin typeface="+mj-lt"/>
                          <a:cs typeface="Arial"/>
                        </a:rPr>
                        <a:t> de Reais (2009)</a:t>
                      </a:r>
                      <a:endParaRPr lang="pt-BR" sz="1200" dirty="0">
                        <a:latin typeface="+mj-lt"/>
                        <a:cs typeface="Arial"/>
                      </a:endParaRPr>
                    </a:p>
                  </a:txBody>
                  <a:tcPr marL="78997" marR="78997" marT="39499" marB="39499" anchor="ctr"/>
                </a:tc>
                <a:tc>
                  <a:txBody>
                    <a:bodyPr/>
                    <a:lstStyle/>
                    <a:p>
                      <a:pPr algn="ctr"/>
                      <a:r>
                        <a:rPr lang="pt-BR" sz="1200" b="1" i="0" dirty="0" smtClean="0">
                          <a:latin typeface="+mj-lt"/>
                          <a:cs typeface="Arial"/>
                        </a:rPr>
                        <a:t>Setor</a:t>
                      </a:r>
                      <a:endParaRPr lang="pt-BR" sz="1200" b="1" i="0" dirty="0">
                        <a:latin typeface="+mj-lt"/>
                        <a:cs typeface="Arial"/>
                      </a:endParaRPr>
                    </a:p>
                  </a:txBody>
                  <a:tcPr marL="78997" marR="78997" marT="39499" marB="39499" anchor="ctr"/>
                </a:tc>
              </a:tr>
              <a:tr h="297136">
                <a:tc>
                  <a:txBody>
                    <a:bodyPr/>
                    <a:lstStyle/>
                    <a:p>
                      <a:pPr algn="l" fontAlgn="b"/>
                      <a:r>
                        <a:rPr lang="pt-BR" sz="1300" b="0" i="0" u="none" strike="noStrike" dirty="0" smtClean="0">
                          <a:solidFill>
                            <a:srgbClr val="000000"/>
                          </a:solidFill>
                          <a:latin typeface="+mj-lt"/>
                          <a:cs typeface="Arial"/>
                        </a:rPr>
                        <a:t>  Petrobras </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180,0</a:t>
                      </a:r>
                      <a:endParaRPr lang="pt-BR" sz="1200" b="0" i="0" u="none" strike="noStrike" dirty="0">
                        <a:solidFill>
                          <a:srgbClr val="000000"/>
                        </a:solidFill>
                        <a:latin typeface="+mj-lt"/>
                        <a:cs typeface="Arial"/>
                      </a:endParaRPr>
                    </a:p>
                  </a:txBody>
                  <a:tcPr marL="8229" marR="8229" marT="8229" marB="0" anchor="ctr"/>
                </a:tc>
                <a:tc>
                  <a:txBody>
                    <a:bodyPr/>
                    <a:lstStyle/>
                    <a:p>
                      <a:pPr marL="63500" indent="-63500"/>
                      <a:r>
                        <a:rPr lang="pt-BR" sz="1200" dirty="0" smtClean="0">
                          <a:latin typeface="+mj-lt"/>
                          <a:cs typeface="Arial"/>
                        </a:rPr>
                        <a:t>Energia</a:t>
                      </a:r>
                      <a:endParaRPr lang="pt-BR" sz="1200" dirty="0">
                        <a:latin typeface="+mj-lt"/>
                        <a:cs typeface="Arial"/>
                      </a:endParaRPr>
                    </a:p>
                  </a:txBody>
                  <a:tcPr marL="182880" marR="78997" marT="39499" marB="39499" anchor="ctr"/>
                </a:tc>
              </a:tr>
              <a:tr h="297136">
                <a:tc>
                  <a:txBody>
                    <a:bodyPr/>
                    <a:lstStyle/>
                    <a:p>
                      <a:pPr algn="l" fontAlgn="b"/>
                      <a:r>
                        <a:rPr lang="pt-BR" sz="1300" b="0" i="0" u="none" strike="noStrike" dirty="0" smtClean="0">
                          <a:solidFill>
                            <a:srgbClr val="000000"/>
                          </a:solidFill>
                          <a:latin typeface="+mj-lt"/>
                          <a:cs typeface="Arial"/>
                        </a:rPr>
                        <a:t>  Vale</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28,0</a:t>
                      </a:r>
                      <a:endParaRPr lang="pt-BR" sz="1200" b="0" i="0" u="none" strike="noStrike" dirty="0">
                        <a:solidFill>
                          <a:srgbClr val="000000"/>
                        </a:solidFill>
                        <a:latin typeface="+mj-lt"/>
                        <a:cs typeface="Arial"/>
                      </a:endParaRPr>
                    </a:p>
                  </a:txBody>
                  <a:tcPr marL="8229" marR="8229" marT="8229" marB="0" anchor="ctr"/>
                </a:tc>
                <a:tc>
                  <a:txBody>
                    <a:bodyPr/>
                    <a:lstStyle/>
                    <a:p>
                      <a:r>
                        <a:rPr lang="pt-BR" sz="1200" dirty="0" smtClean="0">
                          <a:latin typeface="+mj-lt"/>
                          <a:cs typeface="Arial"/>
                        </a:rPr>
                        <a:t>Mineração</a:t>
                      </a:r>
                      <a:endParaRPr lang="pt-BR" sz="1200" dirty="0">
                        <a:latin typeface="+mj-lt"/>
                        <a:cs typeface="Arial"/>
                      </a:endParaRPr>
                    </a:p>
                  </a:txBody>
                  <a:tcPr marL="182880" marR="78997" marT="39499" marB="39499" anchor="ctr"/>
                </a:tc>
              </a:tr>
              <a:tr h="297136">
                <a:tc>
                  <a:txBody>
                    <a:bodyPr/>
                    <a:lstStyle/>
                    <a:p>
                      <a:pPr algn="l" fontAlgn="b"/>
                      <a:r>
                        <a:rPr lang="pt-BR" sz="1300" b="0" i="0" u="none" strike="noStrike" dirty="0" smtClean="0">
                          <a:solidFill>
                            <a:srgbClr val="000000"/>
                          </a:solidFill>
                          <a:latin typeface="+mj-lt"/>
                          <a:cs typeface="Arial"/>
                        </a:rPr>
                        <a:t>  Fiat Automóveis S.A.</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27,2</a:t>
                      </a:r>
                      <a:endParaRPr lang="pt-BR" sz="1200" b="0" i="0" u="none" strike="noStrike" dirty="0">
                        <a:solidFill>
                          <a:srgbClr val="000000"/>
                        </a:solidFill>
                        <a:latin typeface="+mj-lt"/>
                        <a:cs typeface="Arial"/>
                      </a:endParaRPr>
                    </a:p>
                  </a:txBody>
                  <a:tcPr marL="8229" marR="8229" marT="8229" marB="0" anchor="ctr"/>
                </a:tc>
                <a:tc>
                  <a:txBody>
                    <a:bodyPr/>
                    <a:lstStyle/>
                    <a:p>
                      <a:r>
                        <a:rPr lang="pt-BR" sz="1200" dirty="0" err="1" smtClean="0">
                          <a:latin typeface="+mj-lt"/>
                          <a:cs typeface="Arial"/>
                        </a:rPr>
                        <a:t>Autoindústria</a:t>
                      </a:r>
                      <a:endParaRPr lang="pt-BR" sz="1200" dirty="0">
                        <a:latin typeface="+mj-lt"/>
                        <a:cs typeface="Arial"/>
                      </a:endParaRPr>
                    </a:p>
                  </a:txBody>
                  <a:tcPr marL="182880" marR="78997" marT="39499" marB="39499" anchor="ctr"/>
                </a:tc>
              </a:tr>
              <a:tr h="298102">
                <a:tc>
                  <a:txBody>
                    <a:bodyPr/>
                    <a:lstStyle/>
                    <a:p>
                      <a:pPr algn="l" fontAlgn="b"/>
                      <a:r>
                        <a:rPr lang="pt-BR" sz="1300" b="0" i="0" u="none" strike="noStrike" dirty="0" smtClean="0">
                          <a:solidFill>
                            <a:srgbClr val="000000"/>
                          </a:solidFill>
                          <a:latin typeface="+mj-lt"/>
                          <a:cs typeface="Arial"/>
                        </a:rPr>
                        <a:t>  Braskem S.A .</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18,3</a:t>
                      </a:r>
                      <a:endParaRPr lang="pt-BR" sz="1200" b="0" i="0" u="none" strike="noStrike" dirty="0">
                        <a:solidFill>
                          <a:srgbClr val="000000"/>
                        </a:solidFill>
                        <a:latin typeface="+mj-lt"/>
                        <a:cs typeface="Arial"/>
                      </a:endParaRPr>
                    </a:p>
                  </a:txBody>
                  <a:tcPr marL="8229" marR="8229" marT="8229" marB="0" anchor="ctr"/>
                </a:tc>
                <a:tc>
                  <a:txBody>
                    <a:bodyPr/>
                    <a:lstStyle/>
                    <a:p>
                      <a:r>
                        <a:rPr lang="pt-BR" sz="1200" dirty="0" smtClean="0">
                          <a:latin typeface="+mj-lt"/>
                          <a:cs typeface="Arial"/>
                        </a:rPr>
                        <a:t>Química e Petroquímica</a:t>
                      </a:r>
                      <a:endParaRPr lang="pt-BR" sz="1200" dirty="0">
                        <a:latin typeface="+mj-lt"/>
                        <a:cs typeface="Arial"/>
                      </a:endParaRPr>
                    </a:p>
                  </a:txBody>
                  <a:tcPr marL="182880" marR="78997" marT="39499" marB="39499" anchor="ctr"/>
                </a:tc>
              </a:tr>
              <a:tr h="334135">
                <a:tc>
                  <a:txBody>
                    <a:bodyPr/>
                    <a:lstStyle/>
                    <a:p>
                      <a:pPr algn="l" fontAlgn="b"/>
                      <a:r>
                        <a:rPr lang="pt-BR" sz="1300" b="0" i="0" u="none" strike="noStrike" dirty="0" smtClean="0">
                          <a:solidFill>
                            <a:srgbClr val="000000"/>
                          </a:solidFill>
                          <a:latin typeface="+mj-lt"/>
                          <a:cs typeface="Arial"/>
                        </a:rPr>
                        <a:t>  Usiminas</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11,8</a:t>
                      </a:r>
                      <a:endParaRPr lang="pt-BR" sz="1200" b="0" i="0" u="none" strike="noStrike" dirty="0">
                        <a:solidFill>
                          <a:srgbClr val="000000"/>
                        </a:solidFill>
                        <a:latin typeface="+mj-lt"/>
                        <a:cs typeface="Arial"/>
                      </a:endParaRPr>
                    </a:p>
                  </a:txBody>
                  <a:tcPr marL="8229" marR="8229" marT="8229" marB="0" anchor="ctr"/>
                </a:tc>
                <a:tc>
                  <a:txBody>
                    <a:bodyPr/>
                    <a:lstStyle/>
                    <a:p>
                      <a:r>
                        <a:rPr lang="pt-BR" sz="1200" dirty="0" smtClean="0">
                          <a:latin typeface="+mj-lt"/>
                          <a:cs typeface="Arial"/>
                        </a:rPr>
                        <a:t>Siderurgia e Metalurgia</a:t>
                      </a:r>
                      <a:endParaRPr lang="pt-BR" sz="1200" dirty="0">
                        <a:latin typeface="+mj-lt"/>
                        <a:cs typeface="Arial"/>
                      </a:endParaRPr>
                    </a:p>
                  </a:txBody>
                  <a:tcPr marL="182880" marR="78997" marT="39499" marB="39499" anchor="ctr"/>
                </a:tc>
              </a:tr>
              <a:tr h="297136">
                <a:tc>
                  <a:txBody>
                    <a:bodyPr/>
                    <a:lstStyle/>
                    <a:p>
                      <a:pPr algn="l" fontAlgn="b"/>
                      <a:r>
                        <a:rPr lang="pt-BR" sz="1300" b="0" i="0" u="none" strike="noStrike" dirty="0" smtClean="0">
                          <a:solidFill>
                            <a:srgbClr val="000000"/>
                          </a:solidFill>
                          <a:latin typeface="+mj-lt"/>
                          <a:cs typeface="Arial"/>
                        </a:rPr>
                        <a:t>  BRF Brasil  </a:t>
                      </a:r>
                      <a:r>
                        <a:rPr lang="pt-BR" sz="1300" b="0" i="0" u="none" strike="noStrike" baseline="0" dirty="0" err="1" smtClean="0">
                          <a:solidFill>
                            <a:srgbClr val="000000"/>
                          </a:solidFill>
                          <a:latin typeface="+mj-lt"/>
                          <a:cs typeface="Arial"/>
                        </a:rPr>
                        <a:t>Foods</a:t>
                      </a:r>
                      <a:endParaRPr lang="pt-BR" sz="1300" b="0" i="0" u="none" strike="noStrike" dirty="0" smtClean="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11,4</a:t>
                      </a:r>
                      <a:endParaRPr lang="pt-BR" sz="1200" b="0" i="0" u="none" strike="noStrike" dirty="0">
                        <a:solidFill>
                          <a:srgbClr val="000000"/>
                        </a:solidFill>
                        <a:latin typeface="+mj-lt"/>
                        <a:cs typeface="Arial"/>
                      </a:endParaRPr>
                    </a:p>
                  </a:txBody>
                  <a:tcPr marL="8229" marR="8229" marT="8229" marB="0" anchor="ctr"/>
                </a:tc>
                <a:tc>
                  <a:txBody>
                    <a:bodyPr/>
                    <a:lstStyle/>
                    <a:p>
                      <a:r>
                        <a:rPr lang="pt-BR" sz="1200" dirty="0" smtClean="0">
                          <a:latin typeface="+mj-lt"/>
                          <a:cs typeface="Arial"/>
                        </a:rPr>
                        <a:t>Bens de Consumo</a:t>
                      </a:r>
                      <a:endParaRPr lang="pt-BR" sz="1200" dirty="0">
                        <a:latin typeface="+mj-lt"/>
                        <a:cs typeface="Arial"/>
                      </a:endParaRPr>
                    </a:p>
                  </a:txBody>
                  <a:tcPr marL="182880" marR="78997" marT="39499" marB="39499" anchor="ctr"/>
                </a:tc>
              </a:tr>
              <a:tr h="297136">
                <a:tc>
                  <a:txBody>
                    <a:bodyPr/>
                    <a:lstStyle/>
                    <a:p>
                      <a:pPr algn="l" fontAlgn="b"/>
                      <a:r>
                        <a:rPr lang="pt-BR" sz="1300" b="0" i="0" u="none" strike="noStrike" dirty="0" smtClean="0">
                          <a:solidFill>
                            <a:srgbClr val="000000"/>
                          </a:solidFill>
                          <a:latin typeface="+mj-lt"/>
                          <a:cs typeface="Arial"/>
                        </a:rPr>
                        <a:t>  Oi </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10,3</a:t>
                      </a:r>
                      <a:endParaRPr lang="pt-BR" sz="1200" b="0" i="0" u="none" strike="noStrike" dirty="0">
                        <a:solidFill>
                          <a:srgbClr val="000000"/>
                        </a:solidFill>
                        <a:latin typeface="+mj-lt"/>
                        <a:cs typeface="Arial"/>
                      </a:endParaRPr>
                    </a:p>
                  </a:txBody>
                  <a:tcPr marL="8229" marR="8229" marT="8229" marB="0" anchor="ctr"/>
                </a:tc>
                <a:tc>
                  <a:txBody>
                    <a:bodyPr/>
                    <a:lstStyle/>
                    <a:p>
                      <a:r>
                        <a:rPr lang="pt-BR" sz="1200" dirty="0" smtClean="0">
                          <a:latin typeface="+mj-lt"/>
                          <a:cs typeface="Arial"/>
                        </a:rPr>
                        <a:t>Telecomunicações</a:t>
                      </a:r>
                      <a:endParaRPr lang="pt-BR" sz="1200" dirty="0">
                        <a:latin typeface="+mj-lt"/>
                        <a:cs typeface="Arial"/>
                      </a:endParaRPr>
                    </a:p>
                  </a:txBody>
                  <a:tcPr marL="182880" marR="78997" marT="39499" marB="39499" anchor="ctr"/>
                </a:tc>
              </a:tr>
              <a:tr h="297136">
                <a:tc>
                  <a:txBody>
                    <a:bodyPr/>
                    <a:lstStyle/>
                    <a:p>
                      <a:pPr algn="l" fontAlgn="b"/>
                      <a:r>
                        <a:rPr lang="pt-BR" sz="1300" b="0" i="0" u="none" strike="noStrike" dirty="0" smtClean="0">
                          <a:solidFill>
                            <a:srgbClr val="000000"/>
                          </a:solidFill>
                          <a:latin typeface="+mj-lt"/>
                          <a:cs typeface="Arial"/>
                        </a:rPr>
                        <a:t>  Embraer</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9,6</a:t>
                      </a:r>
                      <a:endParaRPr lang="pt-BR" sz="1200" b="0" i="0" u="none" strike="noStrike" dirty="0">
                        <a:solidFill>
                          <a:srgbClr val="000000"/>
                        </a:solidFill>
                        <a:latin typeface="+mj-lt"/>
                        <a:cs typeface="Arial"/>
                      </a:endParaRPr>
                    </a:p>
                  </a:txBody>
                  <a:tcPr marL="8229" marR="8229" marT="8229" marB="0" anchor="ctr"/>
                </a:tc>
                <a:tc>
                  <a:txBody>
                    <a:bodyPr/>
                    <a:lstStyle/>
                    <a:p>
                      <a:r>
                        <a:rPr lang="pt-BR" sz="1200" dirty="0" err="1" smtClean="0">
                          <a:latin typeface="+mj-lt"/>
                          <a:cs typeface="Arial"/>
                        </a:rPr>
                        <a:t>Autoindústria</a:t>
                      </a:r>
                      <a:endParaRPr lang="pt-BR" sz="1200" dirty="0">
                        <a:latin typeface="+mj-lt"/>
                        <a:cs typeface="Arial"/>
                      </a:endParaRPr>
                    </a:p>
                  </a:txBody>
                  <a:tcPr marL="182880" marR="78997" marT="39499" marB="39499" anchor="ctr"/>
                </a:tc>
              </a:tr>
              <a:tr h="297136">
                <a:tc>
                  <a:txBody>
                    <a:bodyPr/>
                    <a:lstStyle/>
                    <a:p>
                      <a:pPr algn="l" fontAlgn="b"/>
                      <a:r>
                        <a:rPr lang="pt-BR" sz="1300" b="0" i="0" u="none" strike="noStrike" dirty="0" smtClean="0">
                          <a:solidFill>
                            <a:srgbClr val="000000"/>
                          </a:solidFill>
                          <a:latin typeface="+mj-lt"/>
                          <a:cs typeface="Arial"/>
                        </a:rPr>
                        <a:t>  </a:t>
                      </a:r>
                      <a:r>
                        <a:rPr lang="pt-BR" sz="1300" b="0" i="0" u="none" strike="noStrike" dirty="0" err="1" smtClean="0">
                          <a:solidFill>
                            <a:srgbClr val="000000"/>
                          </a:solidFill>
                          <a:latin typeface="+mj-lt"/>
                          <a:cs typeface="Arial"/>
                        </a:rPr>
                        <a:t>Whirlpool</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6,8</a:t>
                      </a:r>
                      <a:endParaRPr lang="pt-BR" sz="1200" b="0" i="0" u="none" strike="noStrike" dirty="0">
                        <a:solidFill>
                          <a:srgbClr val="000000"/>
                        </a:solidFill>
                        <a:latin typeface="+mj-lt"/>
                        <a:cs typeface="Arial"/>
                      </a:endParaRPr>
                    </a:p>
                  </a:txBody>
                  <a:tcPr marL="8229" marR="8229" marT="8229" marB="0" anchor="ctr"/>
                </a:tc>
                <a:tc>
                  <a:txBody>
                    <a:bodyPr/>
                    <a:lstStyle/>
                    <a:p>
                      <a:r>
                        <a:rPr lang="pt-BR" sz="1200" dirty="0" smtClean="0">
                          <a:latin typeface="+mj-lt"/>
                          <a:cs typeface="Arial"/>
                        </a:rPr>
                        <a:t>Eletroeletrônico</a:t>
                      </a:r>
                      <a:endParaRPr lang="pt-BR" sz="1200" dirty="0">
                        <a:latin typeface="+mj-lt"/>
                        <a:cs typeface="Arial"/>
                      </a:endParaRPr>
                    </a:p>
                  </a:txBody>
                  <a:tcPr marL="182880" marR="78997" marT="39499" marB="39499" anchor="ctr"/>
                </a:tc>
              </a:tr>
              <a:tr h="297136">
                <a:tc>
                  <a:txBody>
                    <a:bodyPr/>
                    <a:lstStyle/>
                    <a:p>
                      <a:pPr algn="l" fontAlgn="b"/>
                      <a:r>
                        <a:rPr lang="pt-BR" sz="1300" b="0" i="0" u="none" strike="noStrike" dirty="0" smtClean="0">
                          <a:solidFill>
                            <a:srgbClr val="000000"/>
                          </a:solidFill>
                          <a:latin typeface="+mj-lt"/>
                          <a:cs typeface="Arial"/>
                        </a:rPr>
                        <a:t>  Nestlé</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5,9</a:t>
                      </a:r>
                      <a:endParaRPr lang="pt-BR" sz="1200" b="0" i="0" u="none" strike="noStrike" dirty="0">
                        <a:solidFill>
                          <a:srgbClr val="000000"/>
                        </a:solidFill>
                        <a:latin typeface="+mj-lt"/>
                        <a:cs typeface="Arial"/>
                      </a:endParaRPr>
                    </a:p>
                  </a:txBody>
                  <a:tcPr marL="8229" marR="8229" marT="8229" marB="0" anchor="ctr"/>
                </a:tc>
                <a:tc>
                  <a:txBody>
                    <a:bodyPr/>
                    <a:lstStyle/>
                    <a:p>
                      <a:r>
                        <a:rPr lang="pt-BR" sz="1200" dirty="0" smtClean="0">
                          <a:latin typeface="+mj-lt"/>
                          <a:cs typeface="Arial"/>
                        </a:rPr>
                        <a:t>Bens de Consumo</a:t>
                      </a:r>
                      <a:endParaRPr lang="pt-BR" sz="1200" dirty="0">
                        <a:latin typeface="+mj-lt"/>
                        <a:cs typeface="Arial"/>
                      </a:endParaRPr>
                    </a:p>
                  </a:txBody>
                  <a:tcPr marL="182880" marR="78997" marT="39499" marB="39499" anchor="ctr"/>
                </a:tc>
              </a:tr>
              <a:tr h="297136">
                <a:tc>
                  <a:txBody>
                    <a:bodyPr/>
                    <a:lstStyle/>
                    <a:p>
                      <a:pPr algn="l" fontAlgn="b"/>
                      <a:r>
                        <a:rPr lang="pt-BR" sz="1300" b="0" i="0" u="none" strike="noStrike" dirty="0" smtClean="0">
                          <a:solidFill>
                            <a:srgbClr val="000000"/>
                          </a:solidFill>
                          <a:latin typeface="+mj-lt"/>
                          <a:cs typeface="Arial"/>
                        </a:rPr>
                        <a:t>  Natura </a:t>
                      </a:r>
                      <a:endParaRPr lang="pt-BR" sz="1300" b="0" i="0" u="none" strike="noStrike" dirty="0">
                        <a:solidFill>
                          <a:srgbClr val="000000"/>
                        </a:solidFill>
                        <a:latin typeface="+mj-lt"/>
                        <a:cs typeface="Arial"/>
                      </a:endParaRPr>
                    </a:p>
                  </a:txBody>
                  <a:tcPr marL="8229" marR="8229" marT="8229" marB="0" anchor="ctr"/>
                </a:tc>
                <a:tc>
                  <a:txBody>
                    <a:bodyPr/>
                    <a:lstStyle/>
                    <a:p>
                      <a:pPr algn="ctr" fontAlgn="b"/>
                      <a:r>
                        <a:rPr lang="pt-BR" sz="1200" b="0" i="0" u="none" strike="noStrike" dirty="0" smtClean="0">
                          <a:solidFill>
                            <a:srgbClr val="000000"/>
                          </a:solidFill>
                          <a:latin typeface="+mj-lt"/>
                          <a:cs typeface="Arial"/>
                        </a:rPr>
                        <a:t>5,5</a:t>
                      </a:r>
                      <a:endParaRPr lang="pt-BR" sz="1200" b="0" i="0" u="none" strike="noStrike" dirty="0">
                        <a:solidFill>
                          <a:srgbClr val="000000"/>
                        </a:solidFill>
                        <a:latin typeface="+mj-lt"/>
                        <a:cs typeface="Arial"/>
                      </a:endParaRPr>
                    </a:p>
                  </a:txBody>
                  <a:tcPr marL="8229" marR="8229" marT="8229"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mj-lt"/>
                          <a:cs typeface="Arial"/>
                        </a:rPr>
                        <a:t>Bens de Consumo</a:t>
                      </a:r>
                    </a:p>
                  </a:txBody>
                  <a:tcPr marL="182880" marR="78997" marT="39499" marB="39499" anchor="ctr"/>
                </a:tc>
              </a:tr>
            </a:tbl>
          </a:graphicData>
        </a:graphic>
      </p:graphicFrame>
      <p:sp>
        <p:nvSpPr>
          <p:cNvPr id="9" name="Retângulo 8"/>
          <p:cNvSpPr/>
          <p:nvPr/>
        </p:nvSpPr>
        <p:spPr>
          <a:xfrm>
            <a:off x="611560" y="2000260"/>
            <a:ext cx="8280920" cy="420628"/>
          </a:xfrm>
          <a:prstGeom prst="rect">
            <a:avLst/>
          </a:prstGeom>
        </p:spPr>
        <p:txBody>
          <a:bodyPr wrap="square">
            <a:spAutoFit/>
          </a:bodyPr>
          <a:lstStyle/>
          <a:p>
            <a:pPr fontAlgn="auto">
              <a:spcBef>
                <a:spcPts val="0"/>
              </a:spcBef>
              <a:spcAft>
                <a:spcPts val="0"/>
              </a:spcAft>
              <a:defRPr/>
            </a:pPr>
            <a:r>
              <a:rPr lang="en-US" sz="3200" b="1" baseline="30000" dirty="0" smtClean="0">
                <a:solidFill>
                  <a:schemeClr val="tx1">
                    <a:lumMod val="65000"/>
                    <a:lumOff val="35000"/>
                  </a:schemeClr>
                </a:solidFill>
                <a:latin typeface="Arial" pitchFamily="34" charset="0"/>
                <a:cs typeface="Arial" pitchFamily="34" charset="0"/>
              </a:rPr>
              <a:t>10 </a:t>
            </a:r>
            <a:r>
              <a:rPr lang="en-US" sz="3200" b="1" baseline="30000" dirty="0" err="1" smtClean="0">
                <a:solidFill>
                  <a:schemeClr val="tx1">
                    <a:lumMod val="65000"/>
                    <a:lumOff val="35000"/>
                  </a:schemeClr>
                </a:solidFill>
                <a:latin typeface="Arial" pitchFamily="34" charset="0"/>
                <a:cs typeface="Arial" pitchFamily="34" charset="0"/>
              </a:rPr>
              <a:t>Empresas</a:t>
            </a:r>
            <a:r>
              <a:rPr lang="en-US" sz="3200" b="1" baseline="30000" dirty="0" smtClean="0">
                <a:solidFill>
                  <a:schemeClr val="tx1">
                    <a:lumMod val="65000"/>
                    <a:lumOff val="35000"/>
                  </a:schemeClr>
                </a:solidFill>
                <a:latin typeface="Arial" pitchFamily="34" charset="0"/>
                <a:cs typeface="Arial" pitchFamily="34" charset="0"/>
              </a:rPr>
              <a:t> </a:t>
            </a:r>
            <a:r>
              <a:rPr lang="en-US" sz="3200" b="1" baseline="30000" dirty="0" err="1" smtClean="0">
                <a:solidFill>
                  <a:schemeClr val="tx1">
                    <a:lumMod val="65000"/>
                    <a:lumOff val="35000"/>
                  </a:schemeClr>
                </a:solidFill>
                <a:latin typeface="Arial" pitchFamily="34" charset="0"/>
                <a:cs typeface="Arial" pitchFamily="34" charset="0"/>
              </a:rPr>
              <a:t>Associadas</a:t>
            </a:r>
            <a:r>
              <a:rPr lang="en-US" sz="3200" b="1" baseline="30000" dirty="0" smtClean="0">
                <a:solidFill>
                  <a:schemeClr val="tx1">
                    <a:lumMod val="65000"/>
                    <a:lumOff val="35000"/>
                  </a:schemeClr>
                </a:solidFill>
                <a:latin typeface="Arial" pitchFamily="34" charset="0"/>
                <a:cs typeface="Arial" pitchFamily="34" charset="0"/>
              </a:rPr>
              <a:t> - </a:t>
            </a:r>
            <a:r>
              <a:rPr lang="en-US" sz="3200" b="1" baseline="30000" dirty="0" err="1" smtClean="0">
                <a:solidFill>
                  <a:schemeClr val="tx1">
                    <a:lumMod val="65000"/>
                    <a:lumOff val="35000"/>
                  </a:schemeClr>
                </a:solidFill>
                <a:latin typeface="Arial" pitchFamily="34" charset="0"/>
                <a:cs typeface="Arial" pitchFamily="34" charset="0"/>
              </a:rPr>
              <a:t>Faturamento</a:t>
            </a:r>
            <a:r>
              <a:rPr lang="en-US" sz="3200" b="1" baseline="30000" dirty="0" smtClean="0">
                <a:solidFill>
                  <a:schemeClr val="tx1">
                    <a:lumMod val="65000"/>
                    <a:lumOff val="35000"/>
                  </a:schemeClr>
                </a:solidFill>
                <a:latin typeface="Arial" pitchFamily="34" charset="0"/>
                <a:cs typeface="Arial" pitchFamily="34" charset="0"/>
              </a:rPr>
              <a:t> </a:t>
            </a:r>
            <a:r>
              <a:rPr lang="en-US" sz="3200" b="1" baseline="30000" dirty="0" err="1" smtClean="0">
                <a:solidFill>
                  <a:schemeClr val="tx1">
                    <a:lumMod val="65000"/>
                    <a:lumOff val="35000"/>
                  </a:schemeClr>
                </a:solidFill>
                <a:latin typeface="Arial" pitchFamily="34" charset="0"/>
                <a:cs typeface="Arial" pitchFamily="34" charset="0"/>
              </a:rPr>
              <a:t>acima</a:t>
            </a:r>
            <a:r>
              <a:rPr lang="en-US" sz="3200" b="1" baseline="30000" dirty="0" smtClean="0">
                <a:solidFill>
                  <a:schemeClr val="tx1">
                    <a:lumMod val="65000"/>
                    <a:lumOff val="35000"/>
                  </a:schemeClr>
                </a:solidFill>
                <a:latin typeface="Arial" pitchFamily="34" charset="0"/>
                <a:cs typeface="Arial" pitchFamily="34" charset="0"/>
              </a:rPr>
              <a:t>  R$5 de </a:t>
            </a:r>
            <a:r>
              <a:rPr lang="en-US" sz="3200" b="1" baseline="30000" dirty="0" err="1" smtClean="0">
                <a:solidFill>
                  <a:schemeClr val="tx1">
                    <a:lumMod val="65000"/>
                    <a:lumOff val="35000"/>
                  </a:schemeClr>
                </a:solidFill>
                <a:latin typeface="Arial" pitchFamily="34" charset="0"/>
                <a:cs typeface="Arial" pitchFamily="34" charset="0"/>
              </a:rPr>
              <a:t>bilhões</a:t>
            </a:r>
            <a:endParaRPr lang="en-US" sz="3200" b="1" baseline="300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611560" y="1340768"/>
            <a:ext cx="2385077" cy="523220"/>
          </a:xfrm>
          <a:prstGeom prst="rect">
            <a:avLst/>
          </a:prstGeom>
          <a:noFill/>
        </p:spPr>
        <p:txBody>
          <a:bodyPr wrap="none" rtlCol="0">
            <a:spAutoFit/>
          </a:bodyPr>
          <a:lstStyle/>
          <a:p>
            <a:r>
              <a:rPr lang="pt-BR" sz="2800" b="1" dirty="0" smtClean="0">
                <a:latin typeface="Arial" pitchFamily="34" charset="0"/>
                <a:cs typeface="Arial" pitchFamily="34" charset="0"/>
              </a:rPr>
              <a:t>Perfil ANPEI:</a:t>
            </a:r>
            <a:endParaRPr lang="pt-BR" sz="2800" b="1" dirty="0">
              <a:latin typeface="Arial" pitchFamily="34" charset="0"/>
              <a:cs typeface="Arial" pitchFamily="34" charset="0"/>
            </a:endParaRPr>
          </a:p>
        </p:txBody>
      </p:sp>
      <p:sp>
        <p:nvSpPr>
          <p:cNvPr id="4" name="CaixaDeTexto 3"/>
          <p:cNvSpPr txBox="1"/>
          <p:nvPr/>
        </p:nvSpPr>
        <p:spPr>
          <a:xfrm>
            <a:off x="562612" y="2043420"/>
            <a:ext cx="7681796" cy="4985980"/>
          </a:xfrm>
          <a:prstGeom prst="rect">
            <a:avLst/>
          </a:prstGeom>
          <a:noFill/>
        </p:spPr>
        <p:txBody>
          <a:bodyPr wrap="square" rtlCol="0">
            <a:spAutoFit/>
          </a:bodyPr>
          <a:lstStyle/>
          <a:p>
            <a:pPr indent="-285750">
              <a:buFont typeface="Wingdings" pitchFamily="2" charset="2"/>
              <a:buChar char="ü"/>
            </a:pPr>
            <a:r>
              <a:rPr lang="pt-BR" sz="2400" b="1" dirty="0" smtClean="0"/>
              <a:t>As empreses associadas totalizam 600 bilhões/ano em faturamento;</a:t>
            </a:r>
          </a:p>
          <a:p>
            <a:pPr marL="285750" indent="-285750">
              <a:lnSpc>
                <a:spcPct val="150000"/>
              </a:lnSpc>
              <a:buFont typeface="Wingdings" pitchFamily="2" charset="2"/>
              <a:buChar char="ü"/>
            </a:pPr>
            <a:r>
              <a:rPr lang="pt-BR" sz="2400" b="1" dirty="0" smtClean="0"/>
              <a:t>Investem cerca de 2% do seu faturamento em P&amp;D;</a:t>
            </a:r>
          </a:p>
          <a:p>
            <a:pPr marL="285750" indent="-285750">
              <a:buFont typeface="Wingdings" pitchFamily="2" charset="2"/>
              <a:buChar char="ü"/>
            </a:pPr>
            <a:r>
              <a:rPr lang="pt-BR" sz="2400" b="1" dirty="0" smtClean="0"/>
              <a:t>Representa 2/3 do total investido pelo setor privado em inovação;</a:t>
            </a:r>
          </a:p>
          <a:p>
            <a:pPr marL="285750" indent="-285750">
              <a:lnSpc>
                <a:spcPct val="150000"/>
              </a:lnSpc>
              <a:buFont typeface="Wingdings" pitchFamily="2" charset="2"/>
              <a:buChar char="ü"/>
            </a:pPr>
            <a:endParaRPr lang="pt-BR" sz="600" b="1" dirty="0" smtClean="0"/>
          </a:p>
          <a:p>
            <a:pPr marL="285750" indent="-285750">
              <a:buFont typeface="Wingdings" pitchFamily="2" charset="2"/>
              <a:buChar char="ü"/>
            </a:pPr>
            <a:r>
              <a:rPr lang="pt-BR" sz="2400" b="1" dirty="0" smtClean="0"/>
              <a:t>Conta com 20.000 pesquisadores e colaboradores da área de inovação tecnológica; </a:t>
            </a:r>
          </a:p>
          <a:p>
            <a:pPr marL="285750" indent="-285750">
              <a:lnSpc>
                <a:spcPct val="150000"/>
              </a:lnSpc>
              <a:buFont typeface="Wingdings" pitchFamily="2" charset="2"/>
              <a:buChar char="ü"/>
            </a:pPr>
            <a:endParaRPr lang="pt-BR" sz="600" b="1" dirty="0" smtClean="0"/>
          </a:p>
          <a:p>
            <a:pPr marL="285750" indent="-285750">
              <a:buFont typeface="Wingdings" pitchFamily="2" charset="2"/>
              <a:buChar char="ü"/>
            </a:pPr>
            <a:r>
              <a:rPr lang="pt-BR" sz="2400" b="1" dirty="0" smtClean="0"/>
              <a:t>Em parceria com o SEBRAE realiza Workshops voltado para as micro e pequenas empresas: num total de 300 eventos atingiu 25.000 micro e pequenos empresários</a:t>
            </a:r>
            <a:r>
              <a:rPr lang="pt-BR" sz="2400" b="1" dirty="0"/>
              <a:t>.</a:t>
            </a:r>
            <a:endParaRPr lang="pt-BR" sz="2400" b="1" dirty="0" smtClean="0"/>
          </a:p>
          <a:p>
            <a:endParaRPr lang="pt-BR" sz="2400" b="1" dirty="0" smtClean="0"/>
          </a:p>
          <a:p>
            <a:endParaRPr lang="pt-BR" sz="2400" b="1" dirty="0"/>
          </a:p>
        </p:txBody>
      </p:sp>
      <p:sp>
        <p:nvSpPr>
          <p:cNvPr id="6" name="Espaço Reservado para Número de Slide 5"/>
          <p:cNvSpPr>
            <a:spLocks noGrp="1"/>
          </p:cNvSpPr>
          <p:nvPr>
            <p:ph type="sldNum" sz="quarter" idx="12"/>
          </p:nvPr>
        </p:nvSpPr>
        <p:spPr/>
        <p:txBody>
          <a:bodyPr/>
          <a:lstStyle/>
          <a:p>
            <a:fld id="{EA7F305F-FC8B-4FF0-A1F3-645301F158D2}" type="slidenum">
              <a:rPr lang="pt-BR" smtClean="0"/>
              <a:pPr/>
              <a:t>32</a:t>
            </a:fld>
            <a:endParaRPr lang="pt-BR"/>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a:spLocks noGrp="1"/>
          </p:cNvSpPr>
          <p:nvPr/>
        </p:nvSpPr>
        <p:spPr bwMode="auto">
          <a:xfrm>
            <a:off x="467544" y="2348880"/>
            <a:ext cx="8229600" cy="3669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60363" indent="-360363" eaLnBrk="1" fontAlgn="auto" hangingPunct="1">
              <a:spcAft>
                <a:spcPts val="0"/>
              </a:spcAft>
              <a:buClr>
                <a:schemeClr val="accent3"/>
              </a:buClr>
              <a:buFont typeface="Wingdings 2"/>
              <a:buChar char=""/>
              <a:defRPr/>
            </a:pPr>
            <a:r>
              <a:rPr lang="pt-BR" sz="2200" b="1" i="1" dirty="0" smtClean="0">
                <a:solidFill>
                  <a:schemeClr val="accent1">
                    <a:lumMod val="50000"/>
                  </a:schemeClr>
                </a:solidFill>
                <a:latin typeface="Arial" pitchFamily="34" charset="0"/>
                <a:cs typeface="Arial" pitchFamily="34" charset="0"/>
              </a:rPr>
              <a:t>Prefeitura Municipal de Joinville;</a:t>
            </a:r>
            <a:endParaRPr lang="pt-BR" sz="2200" b="1" dirty="0" smtClean="0">
              <a:solidFill>
                <a:schemeClr val="accent1">
                  <a:lumMod val="50000"/>
                </a:schemeClr>
              </a:solidFill>
              <a:latin typeface="Arial" pitchFamily="34" charset="0"/>
              <a:cs typeface="Arial" pitchFamily="34" charset="0"/>
            </a:endParaRPr>
          </a:p>
          <a:p>
            <a:pPr marL="360363" indent="-360363" eaLnBrk="1" fontAlgn="auto" hangingPunct="1">
              <a:spcAft>
                <a:spcPts val="0"/>
              </a:spcAft>
              <a:buClr>
                <a:schemeClr val="accent3"/>
              </a:buClr>
              <a:buFont typeface="Wingdings 2"/>
              <a:buChar char=""/>
              <a:defRPr/>
            </a:pPr>
            <a:r>
              <a:rPr lang="pt-BR" sz="2200" b="1" i="1" dirty="0" smtClean="0">
                <a:solidFill>
                  <a:schemeClr val="accent1">
                    <a:lumMod val="50000"/>
                  </a:schemeClr>
                </a:solidFill>
                <a:latin typeface="Arial" pitchFamily="34" charset="0"/>
                <a:cs typeface="Arial" pitchFamily="34" charset="0"/>
              </a:rPr>
              <a:t>ACIJ – Associação Comercial e Industrial de Joinville;</a:t>
            </a:r>
            <a:endParaRPr lang="pt-BR" sz="2200" b="1" dirty="0" smtClean="0">
              <a:solidFill>
                <a:schemeClr val="accent1">
                  <a:lumMod val="50000"/>
                </a:schemeClr>
              </a:solidFill>
              <a:latin typeface="Arial" pitchFamily="34" charset="0"/>
              <a:cs typeface="Arial" pitchFamily="34" charset="0"/>
            </a:endParaRPr>
          </a:p>
          <a:p>
            <a:pPr marL="360363" indent="-360363" eaLnBrk="1" fontAlgn="auto" hangingPunct="1">
              <a:spcAft>
                <a:spcPts val="0"/>
              </a:spcAft>
              <a:buClr>
                <a:schemeClr val="accent3"/>
              </a:buClr>
              <a:buFont typeface="Wingdings 2"/>
              <a:buChar char=""/>
              <a:defRPr/>
            </a:pPr>
            <a:r>
              <a:rPr lang="pt-BR" sz="2200" b="1" i="1" dirty="0" smtClean="0">
                <a:solidFill>
                  <a:schemeClr val="accent1">
                    <a:lumMod val="50000"/>
                  </a:schemeClr>
                </a:solidFill>
                <a:latin typeface="Arial" pitchFamily="34" charset="0"/>
                <a:cs typeface="Arial" pitchFamily="34" charset="0"/>
              </a:rPr>
              <a:t>AJORPEME – Associação de Joinville e Região da Pequena Micro Média Empresa;</a:t>
            </a:r>
            <a:endParaRPr lang="pt-BR" sz="2200" b="1" dirty="0" smtClean="0">
              <a:solidFill>
                <a:schemeClr val="accent1">
                  <a:lumMod val="50000"/>
                </a:schemeClr>
              </a:solidFill>
              <a:latin typeface="Arial" pitchFamily="34" charset="0"/>
              <a:cs typeface="Arial" pitchFamily="34" charset="0"/>
            </a:endParaRPr>
          </a:p>
          <a:p>
            <a:pPr marL="360363" indent="-360363" eaLnBrk="1" fontAlgn="auto" hangingPunct="1">
              <a:spcAft>
                <a:spcPts val="0"/>
              </a:spcAft>
              <a:buClr>
                <a:schemeClr val="accent3"/>
              </a:buClr>
              <a:buFont typeface="Wingdings 2"/>
              <a:buChar char=""/>
              <a:defRPr/>
            </a:pPr>
            <a:r>
              <a:rPr lang="pt-BR" sz="2200" b="1" i="1" dirty="0" smtClean="0">
                <a:solidFill>
                  <a:schemeClr val="accent1">
                    <a:lumMod val="50000"/>
                  </a:schemeClr>
                </a:solidFill>
                <a:latin typeface="Arial" pitchFamily="34" charset="0"/>
                <a:cs typeface="Arial" pitchFamily="34" charset="0"/>
              </a:rPr>
              <a:t>INOVAPARQ – Parque de Inovação Tecnológica de Joinville e Região;</a:t>
            </a:r>
            <a:endParaRPr lang="pt-BR" sz="2200" b="1" dirty="0" smtClean="0">
              <a:solidFill>
                <a:schemeClr val="accent1">
                  <a:lumMod val="50000"/>
                </a:schemeClr>
              </a:solidFill>
              <a:latin typeface="Arial" pitchFamily="34" charset="0"/>
              <a:cs typeface="Arial" pitchFamily="34" charset="0"/>
            </a:endParaRPr>
          </a:p>
          <a:p>
            <a:pPr marL="360363" indent="-360363" eaLnBrk="1" fontAlgn="auto" hangingPunct="1">
              <a:spcAft>
                <a:spcPts val="0"/>
              </a:spcAft>
              <a:buClr>
                <a:schemeClr val="accent3"/>
              </a:buClr>
              <a:buFont typeface="Wingdings 2"/>
              <a:buChar char=""/>
              <a:defRPr/>
            </a:pPr>
            <a:r>
              <a:rPr lang="pt-BR" sz="2200" b="1" i="1" dirty="0" smtClean="0">
                <a:solidFill>
                  <a:schemeClr val="accent1">
                    <a:lumMod val="50000"/>
                  </a:schemeClr>
                </a:solidFill>
                <a:latin typeface="Arial" pitchFamily="34" charset="0"/>
                <a:cs typeface="Arial" pitchFamily="34" charset="0"/>
              </a:rPr>
              <a:t>FIESC – Federação das Industrias do Estado de Santa Catarina;</a:t>
            </a:r>
          </a:p>
          <a:p>
            <a:pPr marL="360363" indent="-360363" eaLnBrk="1" fontAlgn="auto" hangingPunct="1">
              <a:spcAft>
                <a:spcPts val="0"/>
              </a:spcAft>
              <a:buClr>
                <a:schemeClr val="accent3"/>
              </a:buClr>
              <a:buFont typeface="Wingdings 2"/>
              <a:buChar char=""/>
              <a:defRPr/>
            </a:pPr>
            <a:r>
              <a:rPr lang="pt-BR" sz="2200" b="1" i="1" dirty="0" smtClean="0">
                <a:solidFill>
                  <a:schemeClr val="accent1">
                    <a:lumMod val="50000"/>
                  </a:schemeClr>
                </a:solidFill>
                <a:latin typeface="Arial" pitchFamily="34" charset="0"/>
                <a:cs typeface="Arial" pitchFamily="34" charset="0"/>
              </a:rPr>
              <a:t>SEBRAE – Serviço Brasileiro de Apoio às Micro e Pequenas Empresas.</a:t>
            </a:r>
          </a:p>
          <a:p>
            <a:pPr marL="360363" indent="-360363" eaLnBrk="1" fontAlgn="auto" hangingPunct="1">
              <a:spcAft>
                <a:spcPts val="0"/>
              </a:spcAft>
              <a:buClr>
                <a:schemeClr val="accent3"/>
              </a:buClr>
              <a:buFont typeface="Wingdings 2"/>
              <a:buChar char=""/>
              <a:defRPr/>
            </a:pPr>
            <a:r>
              <a:rPr lang="pt-BR" sz="2200" b="1" i="1" dirty="0" smtClean="0">
                <a:solidFill>
                  <a:schemeClr val="accent1">
                    <a:lumMod val="50000"/>
                  </a:schemeClr>
                </a:solidFill>
                <a:latin typeface="Arial" pitchFamily="34" charset="0"/>
                <a:cs typeface="Arial" pitchFamily="34" charset="0"/>
              </a:rPr>
              <a:t>Governo de Santa Catarina</a:t>
            </a:r>
            <a:endParaRPr lang="pt-BR" sz="2200" b="1" dirty="0">
              <a:solidFill>
                <a:schemeClr val="accent1">
                  <a:lumMod val="50000"/>
                </a:schemeClr>
              </a:solidFill>
            </a:endParaRPr>
          </a:p>
        </p:txBody>
      </p:sp>
      <p:sp>
        <p:nvSpPr>
          <p:cNvPr id="7" name="CaixaDeTexto 6"/>
          <p:cNvSpPr txBox="1"/>
          <p:nvPr/>
        </p:nvSpPr>
        <p:spPr>
          <a:xfrm>
            <a:off x="1043608" y="1556792"/>
            <a:ext cx="3780202" cy="523220"/>
          </a:xfrm>
          <a:prstGeom prst="rect">
            <a:avLst/>
          </a:prstGeom>
          <a:noFill/>
        </p:spPr>
        <p:txBody>
          <a:bodyPr wrap="none" rtlCol="0">
            <a:spAutoFit/>
          </a:bodyPr>
          <a:lstStyle/>
          <a:p>
            <a:r>
              <a:rPr lang="pt-BR" sz="2800" b="1" dirty="0" smtClean="0">
                <a:latin typeface="Arial" pitchFamily="34" charset="0"/>
                <a:cs typeface="Arial" pitchFamily="34" charset="0"/>
              </a:rPr>
              <a:t>Parceiros do Evento:</a:t>
            </a:r>
            <a:endParaRPr lang="pt-BR" sz="2800" b="1" dirty="0">
              <a:latin typeface="Arial" pitchFamily="34" charset="0"/>
              <a:cs typeface="Arial" pitchFamily="34" charset="0"/>
            </a:endParaRPr>
          </a:p>
        </p:txBody>
      </p:sp>
      <p:sp>
        <p:nvSpPr>
          <p:cNvPr id="8" name="Espaço Reservado para Número de Slide 7"/>
          <p:cNvSpPr>
            <a:spLocks noGrp="1"/>
          </p:cNvSpPr>
          <p:nvPr>
            <p:ph type="sldNum" sz="quarter" idx="12"/>
          </p:nvPr>
        </p:nvSpPr>
        <p:spPr/>
        <p:txBody>
          <a:bodyPr/>
          <a:lstStyle/>
          <a:p>
            <a:fld id="{EA7F305F-FC8B-4FF0-A1F3-645301F158D2}" type="slidenum">
              <a:rPr lang="pt-BR" smtClean="0"/>
              <a:pPr/>
              <a:t>33</a:t>
            </a:fld>
            <a:endParaRPr lang="pt-BR"/>
          </a:p>
        </p:txBody>
      </p:sp>
    </p:spTree>
    <p:extLst>
      <p:ext uri="{BB962C8B-B14F-4D97-AF65-F5344CB8AC3E}">
        <p14:creationId xmlns="" xmlns:p14="http://schemas.microsoft.com/office/powerpoint/2010/main" val="503036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...competitividade baixa</a:t>
            </a:r>
            <a:endParaRPr lang="pt-BR" dirty="0"/>
          </a:p>
        </p:txBody>
      </p:sp>
      <p:sp>
        <p:nvSpPr>
          <p:cNvPr id="3" name="Espaço Reservado para Número de Slide 2"/>
          <p:cNvSpPr>
            <a:spLocks noGrp="1"/>
          </p:cNvSpPr>
          <p:nvPr>
            <p:ph type="sldNum" sz="quarter" idx="12"/>
          </p:nvPr>
        </p:nvSpPr>
        <p:spPr/>
        <p:txBody>
          <a:bodyPr/>
          <a:lstStyle/>
          <a:p>
            <a:pPr>
              <a:defRPr/>
            </a:pPr>
            <a:fld id="{8244025F-FE78-47D3-A89B-252711918B85}" type="slidenum">
              <a:rPr lang="pt-BR" smtClean="0"/>
              <a:pPr>
                <a:defRPr/>
              </a:pPr>
              <a:t>34</a:t>
            </a:fld>
            <a:endParaRPr lang="pt-BR" dirty="0"/>
          </a:p>
        </p:txBody>
      </p:sp>
      <p:pic>
        <p:nvPicPr>
          <p:cNvPr id="173060" name="Picture 4"/>
          <p:cNvPicPr>
            <a:picLocks noChangeAspect="1" noChangeArrowheads="1"/>
          </p:cNvPicPr>
          <p:nvPr/>
        </p:nvPicPr>
        <p:blipFill>
          <a:blip r:embed="rId2" cstate="print"/>
          <a:srcRect/>
          <a:stretch>
            <a:fillRect/>
          </a:stretch>
        </p:blipFill>
        <p:spPr bwMode="auto">
          <a:xfrm>
            <a:off x="496554" y="1831306"/>
            <a:ext cx="7458409" cy="3968695"/>
          </a:xfrm>
          <a:prstGeom prst="rect">
            <a:avLst/>
          </a:prstGeom>
          <a:noFill/>
          <a:ln w="9525">
            <a:noFill/>
            <a:miter lim="800000"/>
            <a:headEnd/>
            <a:tailEnd/>
          </a:ln>
          <a:effectLst/>
        </p:spPr>
      </p:pic>
      <p:sp>
        <p:nvSpPr>
          <p:cNvPr id="8" name="CaixaDeTexto 7"/>
          <p:cNvSpPr txBox="1"/>
          <p:nvPr/>
        </p:nvSpPr>
        <p:spPr>
          <a:xfrm>
            <a:off x="0" y="6653472"/>
            <a:ext cx="1901483" cy="215444"/>
          </a:xfrm>
          <a:prstGeom prst="rect">
            <a:avLst/>
          </a:prstGeom>
          <a:noFill/>
        </p:spPr>
        <p:txBody>
          <a:bodyPr wrap="none" rtlCol="0">
            <a:spAutoFit/>
          </a:bodyPr>
          <a:lstStyle/>
          <a:p>
            <a:r>
              <a:rPr lang="pt-BR" sz="800" dirty="0" smtClean="0">
                <a:solidFill>
                  <a:schemeClr val="tx1"/>
                </a:solidFill>
              </a:rPr>
              <a:t>Fonte: Dados PINTEC 2008 – IBGE </a:t>
            </a:r>
            <a:endParaRPr lang="pt-BR" sz="800" dirty="0">
              <a:solidFill>
                <a:schemeClr val="tx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22816C7-BFC7-4917-A97D-5C49DE126FDC}" type="slidenum">
              <a:rPr lang="pt-BR" smtClean="0"/>
              <a:pPr>
                <a:defRPr/>
              </a:pPr>
              <a:t>4</a:t>
            </a:fld>
            <a:endParaRPr lang="pt-BR" dirty="0"/>
          </a:p>
        </p:txBody>
      </p:sp>
      <p:pic>
        <p:nvPicPr>
          <p:cNvPr id="174082" name="Picture 2"/>
          <p:cNvPicPr>
            <a:picLocks noChangeAspect="1" noChangeArrowheads="1"/>
          </p:cNvPicPr>
          <p:nvPr/>
        </p:nvPicPr>
        <p:blipFill>
          <a:blip r:embed="rId2" cstate="print"/>
          <a:srcRect l="955" t="1524" r="1997" b="2217"/>
          <a:stretch>
            <a:fillRect/>
          </a:stretch>
        </p:blipFill>
        <p:spPr bwMode="auto">
          <a:xfrm>
            <a:off x="372979" y="2057399"/>
            <a:ext cx="8253162" cy="392229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76" name="Picture 1036" descr="C:\Users\099337637\Documents\PINTEC\apresentação\tabela taxa de inov X tempo.jpg"/>
          <p:cNvPicPr>
            <a:picLocks noChangeAspect="1" noChangeArrowheads="1"/>
          </p:cNvPicPr>
          <p:nvPr/>
        </p:nvPicPr>
        <p:blipFill>
          <a:blip r:embed="rId2" cstate="print"/>
          <a:srcRect/>
          <a:stretch>
            <a:fillRect/>
          </a:stretch>
        </p:blipFill>
        <p:spPr bwMode="auto">
          <a:xfrm>
            <a:off x="838200" y="4712742"/>
            <a:ext cx="5562600" cy="1284287"/>
          </a:xfrm>
          <a:prstGeom prst="rect">
            <a:avLst/>
          </a:prstGeom>
          <a:noFill/>
        </p:spPr>
      </p:pic>
      <p:pic>
        <p:nvPicPr>
          <p:cNvPr id="676874" name="Picture 1034" descr="C:\Users\099337637\Documents\PINTEC\apresentação\taxa de inovação.jpg"/>
          <p:cNvPicPr>
            <a:picLocks noChangeAspect="1" noChangeArrowheads="1"/>
          </p:cNvPicPr>
          <p:nvPr/>
        </p:nvPicPr>
        <p:blipFill>
          <a:blip r:embed="rId3" cstate="print"/>
          <a:srcRect b="42693"/>
          <a:stretch>
            <a:fillRect/>
          </a:stretch>
        </p:blipFill>
        <p:spPr bwMode="auto">
          <a:xfrm>
            <a:off x="2282008" y="1780712"/>
            <a:ext cx="6019800" cy="2298019"/>
          </a:xfrm>
          <a:prstGeom prst="rect">
            <a:avLst/>
          </a:prstGeom>
          <a:noFill/>
        </p:spPr>
      </p:pic>
      <p:sp>
        <p:nvSpPr>
          <p:cNvPr id="676867" name="Text Box 1027"/>
          <p:cNvSpPr txBox="1">
            <a:spLocks noChangeArrowheads="1"/>
          </p:cNvSpPr>
          <p:nvPr/>
        </p:nvSpPr>
        <p:spPr bwMode="auto">
          <a:xfrm rot="16200000">
            <a:off x="-327630" y="4579943"/>
            <a:ext cx="1812547" cy="523220"/>
          </a:xfrm>
          <a:prstGeom prst="rect">
            <a:avLst/>
          </a:prstGeom>
          <a:noFill/>
          <a:ln w="12700">
            <a:noFill/>
            <a:miter lim="800000"/>
            <a:headEnd/>
            <a:tailEnd/>
          </a:ln>
          <a:effectLst/>
        </p:spPr>
        <p:txBody>
          <a:bodyPr wrap="none">
            <a:spAutoFit/>
          </a:bodyPr>
          <a:lstStyle/>
          <a:p>
            <a:r>
              <a:rPr lang="pt-BR" sz="2800" b="1" dirty="0">
                <a:effectLst/>
              </a:rPr>
              <a:t>Resultados</a:t>
            </a:r>
          </a:p>
        </p:txBody>
      </p:sp>
      <p:sp>
        <p:nvSpPr>
          <p:cNvPr id="676869" name="Text Box 1029"/>
          <p:cNvSpPr txBox="1">
            <a:spLocks noChangeArrowheads="1"/>
          </p:cNvSpPr>
          <p:nvPr/>
        </p:nvSpPr>
        <p:spPr bwMode="auto">
          <a:xfrm>
            <a:off x="1505570" y="4425503"/>
            <a:ext cx="4651723" cy="307777"/>
          </a:xfrm>
          <a:prstGeom prst="rect">
            <a:avLst/>
          </a:prstGeom>
          <a:noFill/>
          <a:ln w="12700">
            <a:noFill/>
            <a:miter lim="800000"/>
            <a:headEnd/>
            <a:tailEnd/>
          </a:ln>
          <a:effectLst/>
        </p:spPr>
        <p:txBody>
          <a:bodyPr wrap="none" anchor="ctr">
            <a:spAutoFit/>
          </a:bodyPr>
          <a:lstStyle/>
          <a:p>
            <a:pPr algn="ctr"/>
            <a:r>
              <a:rPr lang="pt-BR" dirty="0">
                <a:solidFill>
                  <a:schemeClr val="tx1"/>
                </a:solidFill>
                <a:effectLst>
                  <a:outerShdw blurRad="38100" dist="38100" dir="2700000" algn="tl">
                    <a:srgbClr val="C0C0C0"/>
                  </a:outerShdw>
                </a:effectLst>
              </a:rPr>
              <a:t>Tabela comparativa da taxa de inovação da indústria</a:t>
            </a:r>
          </a:p>
        </p:txBody>
      </p:sp>
      <p:sp>
        <p:nvSpPr>
          <p:cNvPr id="676875" name="Text Box 1035"/>
          <p:cNvSpPr txBox="1">
            <a:spLocks noChangeArrowheads="1"/>
          </p:cNvSpPr>
          <p:nvPr/>
        </p:nvSpPr>
        <p:spPr bwMode="auto">
          <a:xfrm>
            <a:off x="914400" y="5920829"/>
            <a:ext cx="4884738" cy="244475"/>
          </a:xfrm>
          <a:prstGeom prst="rect">
            <a:avLst/>
          </a:prstGeom>
          <a:noFill/>
          <a:ln w="12700">
            <a:noFill/>
            <a:miter lim="800000"/>
            <a:headEnd/>
            <a:tailEnd/>
          </a:ln>
          <a:effectLst/>
        </p:spPr>
        <p:txBody>
          <a:bodyPr wrap="none">
            <a:spAutoFit/>
          </a:bodyPr>
          <a:lstStyle/>
          <a:p>
            <a:pPr fontAlgn="b"/>
            <a:r>
              <a:rPr lang="pt-BR" sz="1000">
                <a:effectLst/>
                <a:cs typeface="Arial" pitchFamily="34" charset="0"/>
              </a:rPr>
              <a:t>Em 2008, o âmbito industrial deixa de conter as atividades de Reciclagem e Edição.</a:t>
            </a:r>
            <a:endParaRPr lang="pt-BR" sz="1000">
              <a:effectLst/>
            </a:endParaRPr>
          </a:p>
        </p:txBody>
      </p:sp>
      <p:sp>
        <p:nvSpPr>
          <p:cNvPr id="7" name="CaixaDeTexto 6"/>
          <p:cNvSpPr txBox="1"/>
          <p:nvPr/>
        </p:nvSpPr>
        <p:spPr>
          <a:xfrm>
            <a:off x="0" y="6237312"/>
            <a:ext cx="2874505" cy="215444"/>
          </a:xfrm>
          <a:prstGeom prst="rect">
            <a:avLst/>
          </a:prstGeom>
          <a:noFill/>
        </p:spPr>
        <p:txBody>
          <a:bodyPr wrap="none" rtlCol="0">
            <a:spAutoFit/>
          </a:bodyPr>
          <a:lstStyle/>
          <a:p>
            <a:r>
              <a:rPr lang="pt-BR" sz="800" dirty="0" smtClean="0">
                <a:solidFill>
                  <a:schemeClr val="tx1"/>
                </a:solidFill>
              </a:rPr>
              <a:t>Fonte: Apresentação PINTEC 2008 – IBGE – 29/10/2010</a:t>
            </a:r>
            <a:endParaRPr lang="pt-BR" sz="800"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230" name="Picture 14" descr="C:\Users\099337637\Documents\PINTEC\apresentação\tabela impactos.jpg"/>
          <p:cNvPicPr>
            <a:picLocks noChangeAspect="1" noChangeArrowheads="1"/>
          </p:cNvPicPr>
          <p:nvPr/>
        </p:nvPicPr>
        <p:blipFill>
          <a:blip r:embed="rId2" cstate="print"/>
          <a:srcRect/>
          <a:stretch>
            <a:fillRect/>
          </a:stretch>
        </p:blipFill>
        <p:spPr bwMode="auto">
          <a:xfrm>
            <a:off x="1371600" y="1002632"/>
            <a:ext cx="7315200" cy="5599113"/>
          </a:xfrm>
          <a:prstGeom prst="rect">
            <a:avLst/>
          </a:prstGeom>
          <a:noFill/>
        </p:spPr>
      </p:pic>
      <p:sp>
        <p:nvSpPr>
          <p:cNvPr id="649220" name="Text Box 4"/>
          <p:cNvSpPr txBox="1">
            <a:spLocks noChangeArrowheads="1"/>
          </p:cNvSpPr>
          <p:nvPr/>
        </p:nvSpPr>
        <p:spPr bwMode="auto">
          <a:xfrm rot="16200000">
            <a:off x="-473869" y="5212557"/>
            <a:ext cx="2105025" cy="519112"/>
          </a:xfrm>
          <a:prstGeom prst="rect">
            <a:avLst/>
          </a:prstGeom>
          <a:noFill/>
          <a:ln w="12700">
            <a:noFill/>
            <a:miter lim="800000"/>
            <a:headEnd/>
            <a:tailEnd/>
          </a:ln>
          <a:effectLst/>
        </p:spPr>
        <p:txBody>
          <a:bodyPr wrap="none">
            <a:spAutoFit/>
          </a:bodyPr>
          <a:lstStyle/>
          <a:p>
            <a:r>
              <a:rPr lang="pt-BR" sz="2800" b="1">
                <a:solidFill>
                  <a:schemeClr val="bg1"/>
                </a:solidFill>
                <a:effectLst/>
              </a:rPr>
              <a:t>Resultados</a:t>
            </a:r>
          </a:p>
        </p:txBody>
      </p:sp>
      <p:sp>
        <p:nvSpPr>
          <p:cNvPr id="5" name="CaixaDeTexto 4"/>
          <p:cNvSpPr txBox="1"/>
          <p:nvPr/>
        </p:nvSpPr>
        <p:spPr>
          <a:xfrm>
            <a:off x="0" y="6653472"/>
            <a:ext cx="2874505" cy="215444"/>
          </a:xfrm>
          <a:prstGeom prst="rect">
            <a:avLst/>
          </a:prstGeom>
          <a:noFill/>
        </p:spPr>
        <p:txBody>
          <a:bodyPr wrap="none" rtlCol="0">
            <a:spAutoFit/>
          </a:bodyPr>
          <a:lstStyle/>
          <a:p>
            <a:r>
              <a:rPr lang="pt-BR" sz="800" dirty="0" smtClean="0">
                <a:solidFill>
                  <a:schemeClr val="tx1"/>
                </a:solidFill>
              </a:rPr>
              <a:t>Fonte: Apresentação PINTEC 2008 – IBGE – 29/10/2010</a:t>
            </a:r>
            <a:endParaRPr lang="pt-BR" sz="800" dirty="0">
              <a:solidFill>
                <a:schemeClr val="tx1"/>
              </a:solidFill>
            </a:endParaRPr>
          </a:p>
        </p:txBody>
      </p:sp>
      <p:sp>
        <p:nvSpPr>
          <p:cNvPr id="6" name="Rectangle 2"/>
          <p:cNvSpPr>
            <a:spLocks noChangeArrowheads="1"/>
          </p:cNvSpPr>
          <p:nvPr/>
        </p:nvSpPr>
        <p:spPr bwMode="auto">
          <a:xfrm>
            <a:off x="138113" y="0"/>
            <a:ext cx="8869362" cy="969963"/>
          </a:xfrm>
          <a:prstGeom prst="rect">
            <a:avLst/>
          </a:prstGeom>
          <a:noFill/>
          <a:ln w="9525">
            <a:noFill/>
            <a:miter lim="800000"/>
            <a:headEnd/>
            <a:tailEnd/>
          </a:ln>
        </p:spPr>
        <p:txBody>
          <a:bodyPr anchor="ctr"/>
          <a:lstStyle/>
          <a:p>
            <a:pPr algn="ctr">
              <a:spcBef>
                <a:spcPct val="50000"/>
              </a:spcBef>
            </a:pPr>
            <a:r>
              <a:rPr lang="pt-BR" sz="2400" dirty="0" smtClean="0">
                <a:effectLst>
                  <a:outerShdw blurRad="38100" dist="38100" dir="2700000" algn="tl">
                    <a:srgbClr val="C0C0C0"/>
                  </a:outerShdw>
                </a:effectLst>
              </a:rPr>
              <a:t>Impactos das inovações apontados pelas empresas</a:t>
            </a:r>
            <a:endParaRPr lang="pt-BR" sz="2400"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3017" name="Picture 9" descr="C:\Users\099337637\Documents\PINTEC\apresentação\tabela problemas.jpg"/>
          <p:cNvPicPr>
            <a:picLocks noChangeAspect="1" noChangeArrowheads="1"/>
          </p:cNvPicPr>
          <p:nvPr/>
        </p:nvPicPr>
        <p:blipFill>
          <a:blip r:embed="rId2" cstate="print"/>
          <a:srcRect/>
          <a:stretch>
            <a:fillRect/>
          </a:stretch>
        </p:blipFill>
        <p:spPr bwMode="auto">
          <a:xfrm>
            <a:off x="914400" y="1524000"/>
            <a:ext cx="7924800" cy="4992688"/>
          </a:xfrm>
          <a:prstGeom prst="rect">
            <a:avLst/>
          </a:prstGeom>
          <a:noFill/>
        </p:spPr>
      </p:pic>
      <p:sp>
        <p:nvSpPr>
          <p:cNvPr id="5" name="CaixaDeTexto 4"/>
          <p:cNvSpPr txBox="1"/>
          <p:nvPr/>
        </p:nvSpPr>
        <p:spPr>
          <a:xfrm>
            <a:off x="0" y="6653472"/>
            <a:ext cx="2874505" cy="215444"/>
          </a:xfrm>
          <a:prstGeom prst="rect">
            <a:avLst/>
          </a:prstGeom>
          <a:noFill/>
        </p:spPr>
        <p:txBody>
          <a:bodyPr wrap="none" rtlCol="0">
            <a:spAutoFit/>
          </a:bodyPr>
          <a:lstStyle/>
          <a:p>
            <a:r>
              <a:rPr lang="pt-BR" sz="800" dirty="0" smtClean="0">
                <a:solidFill>
                  <a:schemeClr val="tx1"/>
                </a:solidFill>
              </a:rPr>
              <a:t>Fonte: Apresentação PINTEC 2008 – IBGE – 29/10/2010</a:t>
            </a:r>
            <a:endParaRPr lang="pt-BR" sz="800" dirty="0">
              <a:solidFill>
                <a:schemeClr val="tx1"/>
              </a:solidFill>
            </a:endParaRPr>
          </a:p>
        </p:txBody>
      </p:sp>
      <p:sp>
        <p:nvSpPr>
          <p:cNvPr id="6" name="Rectangle 2"/>
          <p:cNvSpPr>
            <a:spLocks noChangeArrowheads="1"/>
          </p:cNvSpPr>
          <p:nvPr/>
        </p:nvSpPr>
        <p:spPr bwMode="auto">
          <a:xfrm>
            <a:off x="138113" y="0"/>
            <a:ext cx="8869362" cy="969963"/>
          </a:xfrm>
          <a:prstGeom prst="rect">
            <a:avLst/>
          </a:prstGeom>
          <a:noFill/>
          <a:ln w="9525">
            <a:noFill/>
            <a:miter lim="800000"/>
            <a:headEnd/>
            <a:tailEnd/>
          </a:ln>
        </p:spPr>
        <p:txBody>
          <a:bodyPr anchor="ctr"/>
          <a:lstStyle/>
          <a:p>
            <a:pPr algn="ctr"/>
            <a:r>
              <a:rPr lang="pt-BR" sz="2400" dirty="0" smtClean="0">
                <a:effectLst>
                  <a:outerShdw blurRad="38100" dist="38100" dir="2700000" algn="tl">
                    <a:srgbClr val="C0C0C0"/>
                  </a:outerShdw>
                </a:effectLst>
              </a:rPr>
              <a:t>Problemas e Obstáculos para inovar (%)</a:t>
            </a:r>
            <a:endParaRPr lang="pt-BR" sz="2400"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Competitividade Global</a:t>
            </a:r>
            <a:endParaRPr lang="pt-BR" dirty="0"/>
          </a:p>
        </p:txBody>
      </p:sp>
      <p:sp>
        <p:nvSpPr>
          <p:cNvPr id="3" name="Espaço Reservado para Número de Slide 2"/>
          <p:cNvSpPr>
            <a:spLocks noGrp="1"/>
          </p:cNvSpPr>
          <p:nvPr>
            <p:ph type="sldNum" sz="quarter" idx="12"/>
          </p:nvPr>
        </p:nvSpPr>
        <p:spPr/>
        <p:txBody>
          <a:bodyPr/>
          <a:lstStyle/>
          <a:p>
            <a:pPr>
              <a:defRPr/>
            </a:pPr>
            <a:fld id="{8244025F-FE78-47D3-A89B-252711918B85}" type="slidenum">
              <a:rPr lang="pt-BR" smtClean="0"/>
              <a:pPr>
                <a:defRPr/>
              </a:pPr>
              <a:t>8</a:t>
            </a:fld>
            <a:endParaRPr lang="pt-BR" dirty="0"/>
          </a:p>
        </p:txBody>
      </p:sp>
      <p:pic>
        <p:nvPicPr>
          <p:cNvPr id="175107" name="Picture 3"/>
          <p:cNvPicPr>
            <a:picLocks noChangeAspect="1" noChangeArrowheads="1"/>
          </p:cNvPicPr>
          <p:nvPr/>
        </p:nvPicPr>
        <p:blipFill>
          <a:blip r:embed="rId2" cstate="print"/>
          <a:srcRect/>
          <a:stretch>
            <a:fillRect/>
          </a:stretch>
        </p:blipFill>
        <p:spPr bwMode="auto">
          <a:xfrm>
            <a:off x="0" y="4924702"/>
            <a:ext cx="9144000" cy="175560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CaixaDeTexto 7"/>
          <p:cNvSpPr txBox="1"/>
          <p:nvPr/>
        </p:nvSpPr>
        <p:spPr>
          <a:xfrm>
            <a:off x="0" y="6653472"/>
            <a:ext cx="1503938" cy="215444"/>
          </a:xfrm>
          <a:prstGeom prst="rect">
            <a:avLst/>
          </a:prstGeom>
          <a:noFill/>
        </p:spPr>
        <p:txBody>
          <a:bodyPr wrap="none" rtlCol="0">
            <a:spAutoFit/>
          </a:bodyPr>
          <a:lstStyle/>
          <a:p>
            <a:r>
              <a:rPr lang="pt-BR" sz="800" dirty="0" smtClean="0">
                <a:solidFill>
                  <a:schemeClr val="tx1"/>
                </a:solidFill>
              </a:rPr>
              <a:t>Fonte: Dados IBGE/ OCDE </a:t>
            </a:r>
            <a:endParaRPr lang="pt-BR" sz="800" dirty="0">
              <a:solidFill>
                <a:schemeClr val="tx1"/>
              </a:solidFill>
            </a:endParaRPr>
          </a:p>
        </p:txBody>
      </p:sp>
      <p:pic>
        <p:nvPicPr>
          <p:cNvPr id="175110" name="Picture 6"/>
          <p:cNvPicPr>
            <a:picLocks noChangeAspect="1" noChangeArrowheads="1"/>
          </p:cNvPicPr>
          <p:nvPr/>
        </p:nvPicPr>
        <p:blipFill>
          <a:blip r:embed="rId3" cstate="print"/>
          <a:srcRect/>
          <a:stretch>
            <a:fillRect/>
          </a:stretch>
        </p:blipFill>
        <p:spPr bwMode="auto">
          <a:xfrm>
            <a:off x="1277271" y="1181600"/>
            <a:ext cx="6434971" cy="38716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3838" y="2526632"/>
            <a:ext cx="8736012" cy="922087"/>
          </a:xfrm>
        </p:spPr>
        <p:txBody>
          <a:bodyPr/>
          <a:lstStyle/>
          <a:p>
            <a:pPr algn="ctr">
              <a:buNone/>
            </a:pPr>
            <a:r>
              <a:rPr lang="pt-BR" sz="3200" dirty="0" smtClean="0"/>
              <a:t>INOVAÇÃO EM SANTA CATARINA</a:t>
            </a:r>
          </a:p>
          <a:p>
            <a:pPr algn="ctr">
              <a:buNone/>
            </a:pPr>
            <a:endParaRPr lang="pt-BR" sz="3200" dirty="0" smtClean="0"/>
          </a:p>
        </p:txBody>
      </p:sp>
      <p:sp>
        <p:nvSpPr>
          <p:cNvPr id="4" name="Espaço Reservado para Número de Slide 3"/>
          <p:cNvSpPr>
            <a:spLocks noGrp="1"/>
          </p:cNvSpPr>
          <p:nvPr>
            <p:ph type="sldNum" sz="quarter" idx="12"/>
          </p:nvPr>
        </p:nvSpPr>
        <p:spPr/>
        <p:txBody>
          <a:bodyPr/>
          <a:lstStyle/>
          <a:p>
            <a:pPr>
              <a:defRPr/>
            </a:pPr>
            <a:fld id="{CA565E7F-7199-439C-BEC3-19D1F6C97CC8}" type="slidenum">
              <a:rPr lang="pt-BR" smtClean="0"/>
              <a:pPr>
                <a:defRPr/>
              </a:pPr>
              <a:t>9</a:t>
            </a:fld>
            <a:endParaRPr lang="pt-BR"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1451</Words>
  <Application>Microsoft Office PowerPoint</Application>
  <PresentationFormat>Apresentação na tela (4:3)</PresentationFormat>
  <Paragraphs>272</Paragraphs>
  <Slides>34</Slides>
  <Notes>0</Notes>
  <HiddenSlides>4</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34</vt:i4>
      </vt:variant>
    </vt:vector>
  </HeadingPairs>
  <TitlesOfParts>
    <vt:vector size="37" baseType="lpstr">
      <vt:lpstr>Tema do Office</vt:lpstr>
      <vt:lpstr>Gráfico</vt:lpstr>
      <vt:lpstr>Chart</vt:lpstr>
      <vt:lpstr>Slide 1</vt:lpstr>
      <vt:lpstr>Slide 2</vt:lpstr>
      <vt:lpstr>Slide 3</vt:lpstr>
      <vt:lpstr>Slide 4</vt:lpstr>
      <vt:lpstr>Slide 5</vt:lpstr>
      <vt:lpstr>Slide 6</vt:lpstr>
      <vt:lpstr>Slide 7</vt:lpstr>
      <vt:lpstr>Competitividade Global</vt:lpstr>
      <vt:lpstr>Slide 9</vt:lpstr>
      <vt:lpstr>Inovação em Santa Catarina...</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...competitividade baixa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INICIAL</dc:title>
  <dc:creator>ALEX</dc:creator>
  <cp:lastModifiedBy>Guilherme M Lima</cp:lastModifiedBy>
  <cp:revision>53</cp:revision>
  <dcterms:created xsi:type="dcterms:W3CDTF">2012-01-30T14:35:40Z</dcterms:created>
  <dcterms:modified xsi:type="dcterms:W3CDTF">2012-04-26T15:27:11Z</dcterms:modified>
</cp:coreProperties>
</file>