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485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spPr>
              <a:solidFill>
                <a:srgbClr val="FFFF00"/>
              </a:solidFill>
            </c:spPr>
          </c:dPt>
          <c:dPt>
            <c:idx val="2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</c:dPt>
          <c:dPt>
            <c:idx val="3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-0.17047900262467192"/>
                  <c:y val="4.846201516477106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2017288980139569"/>
                  <c:y val="-0.2916831518632819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2484702049728508"/>
                  <c:y val="-0.1595833057064658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1876975392935343"/>
                  <c:y val="6.874566188239263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Plan1!$A$1:$A$4</c:f>
              <c:strCache>
                <c:ptCount val="4"/>
                <c:pt idx="0">
                  <c:v>Desindustrialização</c:v>
                </c:pt>
                <c:pt idx="1">
                  <c:v>Questões trabalhistas</c:v>
                </c:pt>
                <c:pt idx="2">
                  <c:v>Representatividade</c:v>
                </c:pt>
                <c:pt idx="3">
                  <c:v>Demais 10 temas</c:v>
                </c:pt>
              </c:strCache>
            </c:strRef>
          </c:cat>
          <c:val>
            <c:numRef>
              <c:f>Plan1!$D$1:$D$4</c:f>
              <c:numCache>
                <c:formatCode>0.00%</c:formatCode>
                <c:ptCount val="4"/>
                <c:pt idx="0">
                  <c:v>0.47222222222222221</c:v>
                </c:pt>
                <c:pt idx="1">
                  <c:v>0.14351851851851852</c:v>
                </c:pt>
                <c:pt idx="2">
                  <c:v>0.10648148148148148</c:v>
                </c:pt>
                <c:pt idx="3">
                  <c:v>0.27777777777777773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27909-260C-4407-BE34-39CDE731E06E}" type="datetimeFigureOut">
              <a:rPr lang="pt-BR" smtClean="0"/>
              <a:t>30/03/2012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AFC8-A3C3-40DA-A609-6BD05D3E79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335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27909-260C-4407-BE34-39CDE731E06E}" type="datetimeFigureOut">
              <a:rPr lang="pt-BR" smtClean="0"/>
              <a:t>30/03/2012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AFC8-A3C3-40DA-A609-6BD05D3E79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994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27909-260C-4407-BE34-39CDE731E06E}" type="datetimeFigureOut">
              <a:rPr lang="pt-BR" smtClean="0"/>
              <a:t>30/03/2012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AFC8-A3C3-40DA-A609-6BD05D3E79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7471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27909-260C-4407-BE34-39CDE731E06E}" type="datetimeFigureOut">
              <a:rPr lang="pt-BR" smtClean="0"/>
              <a:t>30/03/2012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AFC8-A3C3-40DA-A609-6BD05D3E79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9554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27909-260C-4407-BE34-39CDE731E06E}" type="datetimeFigureOut">
              <a:rPr lang="pt-BR" smtClean="0"/>
              <a:t>30/03/2012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AFC8-A3C3-40DA-A609-6BD05D3E79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253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27909-260C-4407-BE34-39CDE731E06E}" type="datetimeFigureOut">
              <a:rPr lang="pt-BR" smtClean="0"/>
              <a:t>30/03/2012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AFC8-A3C3-40DA-A609-6BD05D3E79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514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27909-260C-4407-BE34-39CDE731E06E}" type="datetimeFigureOut">
              <a:rPr lang="pt-BR" smtClean="0"/>
              <a:t>30/03/2012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AFC8-A3C3-40DA-A609-6BD05D3E79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4775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27909-260C-4407-BE34-39CDE731E06E}" type="datetimeFigureOut">
              <a:rPr lang="pt-BR" smtClean="0"/>
              <a:t>30/03/2012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AFC8-A3C3-40DA-A609-6BD05D3E79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4839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27909-260C-4407-BE34-39CDE731E06E}" type="datetimeFigureOut">
              <a:rPr lang="pt-BR" smtClean="0"/>
              <a:t>30/03/2012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AFC8-A3C3-40DA-A609-6BD05D3E79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3234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27909-260C-4407-BE34-39CDE731E06E}" type="datetimeFigureOut">
              <a:rPr lang="pt-BR" smtClean="0"/>
              <a:t>30/03/2012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AFC8-A3C3-40DA-A609-6BD05D3E79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4593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27909-260C-4407-BE34-39CDE731E06E}" type="datetimeFigureOut">
              <a:rPr lang="pt-BR" smtClean="0"/>
              <a:t>30/03/2012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AFC8-A3C3-40DA-A609-6BD05D3E79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2407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27909-260C-4407-BE34-39CDE731E06E}" type="datetimeFigureOut">
              <a:rPr lang="pt-BR" smtClean="0"/>
              <a:t>30/03/2012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4AFC8-A3C3-40DA-A609-6BD05D3E79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151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1124744"/>
            <a:ext cx="8280920" cy="4752528"/>
          </a:xfrm>
        </p:spPr>
        <p:txBody>
          <a:bodyPr>
            <a:noAutofit/>
          </a:bodyPr>
          <a:lstStyle/>
          <a:p>
            <a:endParaRPr lang="pt-B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pt-B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Florianópolis - FIESC </a:t>
            </a:r>
          </a:p>
          <a:p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30/março/2012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10" y="2112"/>
            <a:ext cx="3709966" cy="987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121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10" y="2112"/>
            <a:ext cx="3709966" cy="987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tângulo 9"/>
          <p:cNvSpPr/>
          <p:nvPr/>
        </p:nvSpPr>
        <p:spPr>
          <a:xfrm>
            <a:off x="4836460" y="1768265"/>
            <a:ext cx="328084" cy="4938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280920" cy="4968552"/>
          </a:xfrm>
        </p:spPr>
        <p:txBody>
          <a:bodyPr>
            <a:noAutofit/>
          </a:bodyPr>
          <a:lstStyle/>
          <a:p>
            <a:pPr algn="l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Propostas de Plano de Ação</a:t>
            </a:r>
          </a:p>
          <a:p>
            <a:pPr algn="l"/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Formar grupos de 2 pessoas.</a:t>
            </a:r>
          </a:p>
          <a:p>
            <a:pPr algn="l"/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Escolham uma ou mais propostas de ação do formulário.</a:t>
            </a:r>
          </a:p>
          <a:p>
            <a:pPr algn="l"/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Obs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Use um formulário para cada ação escolhida.</a:t>
            </a:r>
          </a:p>
          <a:p>
            <a:pPr algn="l"/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Marque um X na escolha.</a:t>
            </a:r>
          </a:p>
          <a:p>
            <a:pPr algn="l"/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Descreva “Como podemos operacionalizar esta ação”</a:t>
            </a:r>
          </a:p>
          <a:p>
            <a:pPr algn="l"/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a) Como Fazer?</a:t>
            </a:r>
          </a:p>
          <a:p>
            <a:pPr algn="l"/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b) Quem (qual grupo ficará responsável)?</a:t>
            </a:r>
          </a:p>
          <a:p>
            <a:pPr algn="l"/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c) Quando (qual prazo)?</a:t>
            </a:r>
          </a:p>
          <a:p>
            <a:pPr algn="l"/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 Registrar no formulário.</a:t>
            </a: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4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10" y="2112"/>
            <a:ext cx="3709966" cy="987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tângulo 9"/>
          <p:cNvSpPr/>
          <p:nvPr/>
        </p:nvSpPr>
        <p:spPr>
          <a:xfrm>
            <a:off x="4836460" y="1768265"/>
            <a:ext cx="328084" cy="4938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280920" cy="4608512"/>
          </a:xfrm>
        </p:spPr>
        <p:txBody>
          <a:bodyPr>
            <a:noAutofit/>
          </a:bodyPr>
          <a:lstStyle/>
          <a:p>
            <a:pPr algn="l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Composição dos grupos de trabalho por Ação</a:t>
            </a:r>
          </a:p>
          <a:p>
            <a:pPr algn="l"/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Atribuição: </a:t>
            </a:r>
          </a:p>
          <a:p>
            <a:pPr algn="l"/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- Articular a operacionalização do plano de ação.</a:t>
            </a:r>
          </a:p>
          <a:p>
            <a:pPr algn="l"/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Características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800100" lvl="1" indent="-342900" algn="l">
              <a:buFontTx/>
              <a:buChar char="-"/>
            </a:pPr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coordenador</a:t>
            </a:r>
          </a:p>
          <a:p>
            <a:pPr marL="800100" lvl="1" indent="-342900" algn="l">
              <a:buFontTx/>
              <a:buChar char="-"/>
            </a:pPr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Máximo de 10 pessoas</a:t>
            </a:r>
          </a:p>
          <a:p>
            <a:pPr marL="800100" lvl="1" indent="-342900" algn="l">
              <a:buFontTx/>
              <a:buChar char="-"/>
            </a:pPr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Auto gerenciáveis (agenda, atuação, articulação)</a:t>
            </a:r>
          </a:p>
          <a:p>
            <a:pPr marL="800100" lvl="1" indent="-342900" algn="l">
              <a:buFontTx/>
              <a:buChar char="-"/>
            </a:pPr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Apresentação dos resultados nos Fóruns Sul do Setor</a:t>
            </a:r>
          </a:p>
          <a:p>
            <a:pPr marL="342900" indent="-342900" algn="l">
              <a:buFontTx/>
              <a:buChar char="-"/>
            </a:pP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Tx/>
              <a:buChar char="-"/>
            </a:pP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/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70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1124744"/>
            <a:ext cx="8280920" cy="432048"/>
          </a:xfrm>
        </p:spPr>
        <p:txBody>
          <a:bodyPr>
            <a:noAutofit/>
          </a:bodyPr>
          <a:lstStyle/>
          <a:p>
            <a:pPr algn="l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Agenda: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pt-BR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13h30 – Abertura;</a:t>
            </a:r>
            <a:endParaRPr lang="pt-BR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13h45 </a:t>
            </a:r>
            <a:r>
              <a:rPr lang="pt-B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Retrospectiva do I Fórum Sul do Setor Têxtil e Vestuário /  </a:t>
            </a:r>
          </a:p>
          <a:p>
            <a:pPr algn="l"/>
            <a:r>
              <a:rPr lang="pt-B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Propostas de Ações e Composição de Grupos de Trabalho;</a:t>
            </a:r>
          </a:p>
          <a:p>
            <a:pPr algn="l"/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15h15 </a:t>
            </a:r>
            <a:r>
              <a:rPr lang="pt-B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Projeto do SENAI Nacional;</a:t>
            </a:r>
          </a:p>
          <a:p>
            <a:pPr algn="l"/>
            <a:endParaRPr lang="pt-BR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16h00 – Pausa Café;</a:t>
            </a:r>
          </a:p>
          <a:p>
            <a:pPr algn="l"/>
            <a:endParaRPr lang="pt-BR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16h15 – Apresentação Paraná Business </a:t>
            </a:r>
            <a:r>
              <a:rPr lang="pt-BR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Collection</a:t>
            </a:r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Moda Sul;</a:t>
            </a:r>
          </a:p>
          <a:p>
            <a:pPr algn="l"/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16h25 – Apresentação do Santa Catarina Moda Contemporânea;</a:t>
            </a:r>
          </a:p>
          <a:p>
            <a:pPr algn="l"/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16h45 – Mesa Redonda com Participação da ABIT e 03 Estados;</a:t>
            </a:r>
          </a:p>
          <a:p>
            <a:pPr algn="l"/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17h30 – Deliberação sobre o próximo encontro e encerramento.</a:t>
            </a:r>
          </a:p>
          <a:p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10" y="2112"/>
            <a:ext cx="3709966" cy="987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931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2636912"/>
            <a:ext cx="8280920" cy="1752600"/>
          </a:xfrm>
        </p:spPr>
        <p:txBody>
          <a:bodyPr>
            <a:noAutofit/>
          </a:bodyPr>
          <a:lstStyle/>
          <a:p>
            <a:r>
              <a:rPr lang="pt-B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Apresentação dos itens discutidos </a:t>
            </a:r>
          </a:p>
          <a:p>
            <a:r>
              <a:rPr lang="pt-B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 1º Fórum em Curitiba em 11/11/11</a:t>
            </a:r>
          </a:p>
          <a:p>
            <a:r>
              <a:rPr lang="pt-B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 seus desdobramentos</a:t>
            </a:r>
            <a:endParaRPr lang="pt-BR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10" y="2112"/>
            <a:ext cx="3709966" cy="987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65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1820416"/>
            <a:ext cx="8280920" cy="1752600"/>
          </a:xfrm>
        </p:spPr>
        <p:txBody>
          <a:bodyPr>
            <a:noAutofit/>
          </a:bodyPr>
          <a:lstStyle/>
          <a:p>
            <a:pPr algn="l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Assuntos tratados no 1º Fórum:</a:t>
            </a:r>
          </a:p>
          <a:p>
            <a:pPr algn="l"/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Definição dos temas propostos pelos representantes dos estados da Região Sul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Identificação dos temas prioritários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Definição de ações propostas para os temas prioritários</a:t>
            </a:r>
          </a:p>
          <a:p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10" y="2112"/>
            <a:ext cx="3709966" cy="987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490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10" y="2112"/>
            <a:ext cx="3709966" cy="987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8137580"/>
              </p:ext>
            </p:extLst>
          </p:nvPr>
        </p:nvGraphicFramePr>
        <p:xfrm>
          <a:off x="-16810" y="939406"/>
          <a:ext cx="9145016" cy="5957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3923928" y="221739"/>
            <a:ext cx="4896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Resultados do I Fórum </a:t>
            </a:r>
          </a:p>
          <a:p>
            <a:pPr algn="ctr"/>
            <a:r>
              <a:rPr lang="pt-BR" sz="2400" b="1" dirty="0" smtClean="0"/>
              <a:t>Temas Prioritários (% de pontos)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98448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2" y="1604392"/>
            <a:ext cx="8784976" cy="1752600"/>
          </a:xfrm>
        </p:spPr>
        <p:txBody>
          <a:bodyPr>
            <a:noAutofit/>
          </a:bodyPr>
          <a:lstStyle/>
          <a:p>
            <a:pPr algn="l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Resultados do I Fórum Sul do Setor</a:t>
            </a:r>
          </a:p>
          <a:p>
            <a:pPr algn="l"/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Ações propostas:</a:t>
            </a:r>
          </a:p>
          <a:p>
            <a:pPr algn="l"/>
            <a:endParaRPr lang="pt-B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Criar sistema de informação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 dados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Propor medidas de defesa </a:t>
            </a:r>
          </a:p>
          <a:p>
            <a:pPr algn="l"/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(barreiras comerciais, impor cotas e aumento de impostos</a:t>
            </a:r>
          </a:p>
          <a:p>
            <a:pPr algn="l"/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de importação p/ produtos prontos, aumentar o custo de</a:t>
            </a:r>
          </a:p>
          <a:p>
            <a:pPr algn="l"/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referência)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Aumentar a fiscalização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 combater a concorrência desleal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10" y="2112"/>
            <a:ext cx="3709966" cy="987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-99392"/>
            <a:ext cx="3441636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357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10" y="2112"/>
            <a:ext cx="3709966" cy="987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149" y="-171400"/>
            <a:ext cx="4043347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riângulo retângulo 3"/>
          <p:cNvSpPr/>
          <p:nvPr/>
        </p:nvSpPr>
        <p:spPr>
          <a:xfrm rot="4783622">
            <a:off x="5874199" y="-770648"/>
            <a:ext cx="1224136" cy="370006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732496" y="-133439"/>
            <a:ext cx="3009588" cy="4938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3923928" y="270845"/>
            <a:ext cx="3009588" cy="4938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4836460" y="1768265"/>
            <a:ext cx="328084" cy="4938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496" y="1196752"/>
            <a:ext cx="8280920" cy="1752600"/>
          </a:xfrm>
        </p:spPr>
        <p:txBody>
          <a:bodyPr>
            <a:noAutofit/>
          </a:bodyPr>
          <a:lstStyle/>
          <a:p>
            <a:pPr algn="l"/>
            <a:r>
              <a:rPr lang="pt-BR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Resultados do I Fórum Sul do Setor</a:t>
            </a:r>
          </a:p>
          <a:p>
            <a:pPr algn="l"/>
            <a:endParaRPr lang="pt-B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Ações propostas:</a:t>
            </a:r>
          </a:p>
          <a:p>
            <a:pPr algn="l"/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Desoneração dos encargos sociais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Ex. MP 540 – 20% INSS x 0,8% sobre faturamento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Simplificação e desburocratização da legislação trabalhista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(Ex. SIMPLES Trabalhista)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Regulamentação da terceirização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Simplificação da formalização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Atenção às convenções coletivas</a:t>
            </a:r>
          </a:p>
        </p:txBody>
      </p:sp>
    </p:spTree>
    <p:extLst>
      <p:ext uri="{BB962C8B-B14F-4D97-AF65-F5344CB8AC3E}">
        <p14:creationId xmlns:p14="http://schemas.microsoft.com/office/powerpoint/2010/main" val="194122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10" y="2112"/>
            <a:ext cx="3709966" cy="987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riângulo retângulo 3"/>
          <p:cNvSpPr/>
          <p:nvPr/>
        </p:nvSpPr>
        <p:spPr>
          <a:xfrm rot="4783622">
            <a:off x="5874199" y="-735086"/>
            <a:ext cx="1224136" cy="370006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3923928" y="306407"/>
            <a:ext cx="3009588" cy="4938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4836460" y="1803827"/>
            <a:ext cx="328084" cy="4938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213" y="262674"/>
            <a:ext cx="4311283" cy="24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riângulo retângulo 1"/>
          <p:cNvSpPr/>
          <p:nvPr/>
        </p:nvSpPr>
        <p:spPr>
          <a:xfrm rot="575827" flipV="1">
            <a:off x="4843278" y="79806"/>
            <a:ext cx="3960440" cy="989830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452320" y="-19586"/>
            <a:ext cx="172819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8822204" y="132814"/>
            <a:ext cx="454528" cy="26836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Triângulo retângulo 12"/>
          <p:cNvSpPr/>
          <p:nvPr/>
        </p:nvSpPr>
        <p:spPr>
          <a:xfrm rot="19117279">
            <a:off x="5157906" y="1335901"/>
            <a:ext cx="3960440" cy="989830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Semicírculos 6"/>
          <p:cNvSpPr/>
          <p:nvPr/>
        </p:nvSpPr>
        <p:spPr>
          <a:xfrm rot="15483012">
            <a:off x="4105018" y="1386360"/>
            <a:ext cx="2001994" cy="485193"/>
          </a:xfrm>
          <a:prstGeom prst="blockArc">
            <a:avLst>
              <a:gd name="adj1" fmla="val 10946580"/>
              <a:gd name="adj2" fmla="val 0"/>
              <a:gd name="adj3" fmla="val 250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6" name="Semicírculos 15"/>
          <p:cNvSpPr/>
          <p:nvPr/>
        </p:nvSpPr>
        <p:spPr>
          <a:xfrm rot="14267608">
            <a:off x="4252516" y="1447187"/>
            <a:ext cx="2001994" cy="485193"/>
          </a:xfrm>
          <a:prstGeom prst="blockArc">
            <a:avLst>
              <a:gd name="adj1" fmla="val 10946580"/>
              <a:gd name="adj2" fmla="val 0"/>
              <a:gd name="adj3" fmla="val 250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7" name="Semicírculos 16"/>
          <p:cNvSpPr/>
          <p:nvPr/>
        </p:nvSpPr>
        <p:spPr>
          <a:xfrm rot="13427281">
            <a:off x="4483558" y="1686343"/>
            <a:ext cx="2001994" cy="485193"/>
          </a:xfrm>
          <a:prstGeom prst="blockArc">
            <a:avLst>
              <a:gd name="adj1" fmla="val 10946580"/>
              <a:gd name="adj2" fmla="val 0"/>
              <a:gd name="adj3" fmla="val 250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 rot="18975261">
            <a:off x="5141702" y="1554419"/>
            <a:ext cx="454528" cy="15937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Triângulo retângulo 18"/>
          <p:cNvSpPr/>
          <p:nvPr/>
        </p:nvSpPr>
        <p:spPr>
          <a:xfrm rot="16200000">
            <a:off x="6890148" y="700506"/>
            <a:ext cx="1772417" cy="2232248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496" y="1820416"/>
            <a:ext cx="8280920" cy="902464"/>
          </a:xfrm>
        </p:spPr>
        <p:txBody>
          <a:bodyPr>
            <a:noAutofit/>
          </a:bodyPr>
          <a:lstStyle/>
          <a:p>
            <a:pPr algn="l"/>
            <a:r>
              <a:rPr lang="pt-BR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Resultados do I Fórum Sul do </a:t>
            </a: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Setor</a:t>
            </a:r>
          </a:p>
          <a:p>
            <a:pPr algn="l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Ações propostas:</a:t>
            </a:r>
            <a:endParaRPr lang="pt-B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Fortalecer a união do setor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(Fórum permanente, reuniões trimestrais, movimento através das Fed. das Indústrias, intensificar os debates, 1º Fórum Nacional, Agregar outros Estados).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Força política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(fortalecer a frente parlamentar, aproximação </a:t>
            </a:r>
            <a:r>
              <a:rPr lang="pt-BR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dos deputados federais dos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estados – envolvimento e cobrança).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Associativismo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(maior participação de empresários)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Envolver a Mídia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mobilização redes sociais, mobilizar a população em geral.</a:t>
            </a: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01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10" y="2112"/>
            <a:ext cx="3709966" cy="987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riângulo retângulo 3"/>
          <p:cNvSpPr/>
          <p:nvPr/>
        </p:nvSpPr>
        <p:spPr>
          <a:xfrm rot="4783622">
            <a:off x="5874199" y="-735086"/>
            <a:ext cx="1224136" cy="370006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3923928" y="306407"/>
            <a:ext cx="3009588" cy="4938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4836460" y="1803827"/>
            <a:ext cx="328084" cy="4938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Triângulo retângulo 12"/>
          <p:cNvSpPr/>
          <p:nvPr/>
        </p:nvSpPr>
        <p:spPr>
          <a:xfrm rot="19117279">
            <a:off x="5157906" y="1335901"/>
            <a:ext cx="3960440" cy="989830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Semicírculos 6"/>
          <p:cNvSpPr/>
          <p:nvPr/>
        </p:nvSpPr>
        <p:spPr>
          <a:xfrm rot="15483012">
            <a:off x="4105018" y="1386360"/>
            <a:ext cx="2001994" cy="485193"/>
          </a:xfrm>
          <a:prstGeom prst="blockArc">
            <a:avLst>
              <a:gd name="adj1" fmla="val 10946580"/>
              <a:gd name="adj2" fmla="val 0"/>
              <a:gd name="adj3" fmla="val 250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6" name="Semicírculos 15"/>
          <p:cNvSpPr/>
          <p:nvPr/>
        </p:nvSpPr>
        <p:spPr>
          <a:xfrm rot="14267608">
            <a:off x="4252516" y="1447187"/>
            <a:ext cx="2001994" cy="485193"/>
          </a:xfrm>
          <a:prstGeom prst="blockArc">
            <a:avLst>
              <a:gd name="adj1" fmla="val 10946580"/>
              <a:gd name="adj2" fmla="val 0"/>
              <a:gd name="adj3" fmla="val 250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7" name="Semicírculos 16"/>
          <p:cNvSpPr/>
          <p:nvPr/>
        </p:nvSpPr>
        <p:spPr>
          <a:xfrm rot="13427281">
            <a:off x="4483558" y="1686343"/>
            <a:ext cx="2001994" cy="485193"/>
          </a:xfrm>
          <a:prstGeom prst="blockArc">
            <a:avLst>
              <a:gd name="adj1" fmla="val 10946580"/>
              <a:gd name="adj2" fmla="val 0"/>
              <a:gd name="adj3" fmla="val 250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 rot="18975261">
            <a:off x="5141702" y="1554419"/>
            <a:ext cx="454528" cy="15937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Triângulo retângulo 18"/>
          <p:cNvSpPr/>
          <p:nvPr/>
        </p:nvSpPr>
        <p:spPr>
          <a:xfrm rot="16200000">
            <a:off x="6890148" y="700506"/>
            <a:ext cx="1772417" cy="2232248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098" y="2112"/>
            <a:ext cx="3815932" cy="2094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1402979"/>
            <a:ext cx="8280920" cy="5338389"/>
          </a:xfrm>
        </p:spPr>
        <p:txBody>
          <a:bodyPr>
            <a:noAutofit/>
          </a:bodyPr>
          <a:lstStyle/>
          <a:p>
            <a:pPr algn="l"/>
            <a:r>
              <a:rPr lang="pt-BR" sz="2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Resultados do I Fórum Sul do </a:t>
            </a:r>
            <a:r>
              <a:rPr lang="pt-BR" sz="2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Setor</a:t>
            </a:r>
          </a:p>
          <a:p>
            <a:pPr algn="l"/>
            <a:endParaRPr lang="pt-BR" sz="2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pt-BR" sz="2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Outros Temas:</a:t>
            </a:r>
            <a:endParaRPr lang="pt-BR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Questões Tributárias..................	8,4%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Linhas de Crédito.......................	7,4%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Ações de Fiscalização...............	4,6%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Rec. p/ </a:t>
            </a:r>
            <a:r>
              <a:rPr lang="pt-BR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Invest</a:t>
            </a:r>
            <a:r>
              <a:rPr lang="pt-B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</a:t>
            </a:r>
            <a:r>
              <a:rPr lang="pt-B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pt-BR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Inov</a:t>
            </a:r>
            <a:r>
              <a:rPr lang="pt-B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/Design..	2,3%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Rec</a:t>
            </a:r>
            <a:r>
              <a:rPr lang="pt-B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Fed</a:t>
            </a:r>
            <a:r>
              <a:rPr lang="pt-B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p/ Capacitação............	1,9%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Isonomia Interna........................	1,4%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Redução custo EE / Gás Nat.....	1,0%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Campanhas de Marketing.........	0,5%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Melhor Nível de </a:t>
            </a:r>
            <a:r>
              <a:rPr lang="pt-BR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</a:t>
            </a:r>
            <a:r>
              <a:rPr lang="pt-B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do setor......	0,5%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pt-B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Selo da </a:t>
            </a:r>
            <a:r>
              <a:rPr lang="pt-BR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</a:t>
            </a:r>
            <a:r>
              <a:rPr lang="pt-BR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Têxtil Brasileira.......	0,0%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70412">
            <a:off x="5558752" y="1519439"/>
            <a:ext cx="3420891" cy="527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tângulo 20"/>
          <p:cNvSpPr/>
          <p:nvPr/>
        </p:nvSpPr>
        <p:spPr>
          <a:xfrm rot="21353455">
            <a:off x="5603341" y="2055850"/>
            <a:ext cx="3548706" cy="180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966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379</Words>
  <Application>Microsoft Office PowerPoint</Application>
  <PresentationFormat>Apresentação na tela (4:3)</PresentationFormat>
  <Paragraphs>98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......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jairo459</dc:creator>
  <cp:lastModifiedBy>Jose Nazareno Rosa</cp:lastModifiedBy>
  <cp:revision>27</cp:revision>
  <dcterms:created xsi:type="dcterms:W3CDTF">2012-03-26T20:00:08Z</dcterms:created>
  <dcterms:modified xsi:type="dcterms:W3CDTF">2012-03-30T15:34:17Z</dcterms:modified>
</cp:coreProperties>
</file>