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2" r:id="rId4"/>
    <p:sldId id="273" r:id="rId5"/>
    <p:sldId id="264" r:id="rId6"/>
    <p:sldId id="274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BD9A-B74D-4456-83E9-63770AAD9008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356F-42F9-48A9-A9B8-E62B7D520F5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BD9A-B74D-4456-83E9-63770AAD9008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356F-42F9-48A9-A9B8-E62B7D520F5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BD9A-B74D-4456-83E9-63770AAD9008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356F-42F9-48A9-A9B8-E62B7D520F5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BD9A-B74D-4456-83E9-63770AAD9008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356F-42F9-48A9-A9B8-E62B7D520F5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BD9A-B74D-4456-83E9-63770AAD9008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356F-42F9-48A9-A9B8-E62B7D520F5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BD9A-B74D-4456-83E9-63770AAD9008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356F-42F9-48A9-A9B8-E62B7D520F5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BD9A-B74D-4456-83E9-63770AAD9008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356F-42F9-48A9-A9B8-E62B7D520F5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BD9A-B74D-4456-83E9-63770AAD9008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356F-42F9-48A9-A9B8-E62B7D520F5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BD9A-B74D-4456-83E9-63770AAD9008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356F-42F9-48A9-A9B8-E62B7D520F5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BD9A-B74D-4456-83E9-63770AAD9008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356F-42F9-48A9-A9B8-E62B7D520F5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7BD9A-B74D-4456-83E9-63770AAD9008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7356F-42F9-48A9-A9B8-E62B7D520F5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7BD9A-B74D-4456-83E9-63770AAD9008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7356F-42F9-48A9-A9B8-E62B7D520F59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Menezes </a:t>
            </a:r>
            <a:r>
              <a:rPr lang="pt-BR" dirty="0" err="1" smtClean="0"/>
              <a:t>Niebuhr</a:t>
            </a:r>
            <a:r>
              <a:rPr lang="pt-BR" dirty="0" smtClean="0"/>
              <a:t> 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Advogados Associados</a:t>
            </a:r>
            <a:endParaRPr lang="en-US" dirty="0"/>
          </a:p>
        </p:txBody>
      </p:sp>
      <p:pic>
        <p:nvPicPr>
          <p:cNvPr id="1026" name="Picture 2" descr="C:\Users\user\Pictures\Google Talk Imagens recebidas\cap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715"/>
            <a:ext cx="9144000" cy="6869431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4357686" y="5000636"/>
            <a:ext cx="3786214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Salvaguardas para a Indústria Têxtil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Elementos </a:t>
            </a:r>
            <a:r>
              <a:rPr lang="pt-BR" dirty="0" smtClean="0">
                <a:solidFill>
                  <a:srgbClr val="FF0000"/>
                </a:solidFill>
              </a:rPr>
              <a:t>conceituais</a:t>
            </a:r>
            <a:endParaRPr lang="en-US" spc="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Barreiras </a:t>
            </a:r>
            <a:r>
              <a:rPr lang="pt-BR" dirty="0" smtClean="0"/>
              <a:t>ao comércio: tarifárias e não tarifárias</a:t>
            </a:r>
          </a:p>
          <a:p>
            <a:r>
              <a:rPr lang="pt-BR" dirty="0" smtClean="0"/>
              <a:t>Código de Conduta</a:t>
            </a:r>
          </a:p>
          <a:p>
            <a:r>
              <a:rPr lang="pt-BR" dirty="0" smtClean="0"/>
              <a:t>Limitação dos instrumentos de defesa comercial</a:t>
            </a:r>
          </a:p>
          <a:p>
            <a:pPr lvl="1"/>
            <a:r>
              <a:rPr lang="pt-BR" dirty="0" smtClean="0"/>
              <a:t>Salvaguarda </a:t>
            </a:r>
            <a:endParaRPr lang="pt-BR" dirty="0" smtClean="0"/>
          </a:p>
          <a:p>
            <a:pPr lvl="2"/>
            <a:r>
              <a:rPr lang="pt-BR" dirty="0" smtClean="0"/>
              <a:t>Em </a:t>
            </a:r>
            <a:r>
              <a:rPr lang="pt-BR" dirty="0" smtClean="0"/>
              <a:t>sentido estrito </a:t>
            </a:r>
            <a:r>
              <a:rPr lang="pt-BR" dirty="0" smtClean="0"/>
              <a:t>(artigo XIX do GATT)</a:t>
            </a:r>
            <a:endParaRPr lang="pt-BR" dirty="0"/>
          </a:p>
        </p:txBody>
      </p:sp>
      <p:pic>
        <p:nvPicPr>
          <p:cNvPr id="11266" name="Picture 2" descr="http://jpn.icicom.up.pt/imagens/economia/fabrica_textil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928802"/>
            <a:ext cx="2905125" cy="2181225"/>
          </a:xfrm>
          <a:prstGeom prst="rect">
            <a:avLst/>
          </a:prstGeom>
          <a:noFill/>
        </p:spPr>
      </p:pic>
      <p:sp>
        <p:nvSpPr>
          <p:cNvPr id="7" name="CaixaDeTexto 6"/>
          <p:cNvSpPr txBox="1"/>
          <p:nvPr/>
        </p:nvSpPr>
        <p:spPr>
          <a:xfrm>
            <a:off x="5000628" y="6143644"/>
            <a:ext cx="3786214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Pressupostos da Salvaguarda</a:t>
            </a:r>
            <a:endParaRPr lang="en-US" spc="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Tarifa ou quota</a:t>
            </a:r>
          </a:p>
          <a:p>
            <a:r>
              <a:rPr lang="pt-BR" dirty="0" smtClean="0"/>
              <a:t>Proteção </a:t>
            </a:r>
            <a:r>
              <a:rPr lang="pt-BR" dirty="0" smtClean="0"/>
              <a:t>temporária à indústria doméstica</a:t>
            </a:r>
          </a:p>
          <a:p>
            <a:r>
              <a:rPr lang="pt-BR" dirty="0" smtClean="0"/>
              <a:t>Importações </a:t>
            </a:r>
            <a:r>
              <a:rPr lang="pt-BR" dirty="0" smtClean="0"/>
              <a:t>crescentes em passado recente (3 anos)</a:t>
            </a:r>
          </a:p>
          <a:p>
            <a:r>
              <a:rPr lang="pt-BR" dirty="0" smtClean="0"/>
              <a:t>Grave </a:t>
            </a:r>
            <a:r>
              <a:rPr lang="pt-BR" dirty="0" smtClean="0"/>
              <a:t>prejuízo</a:t>
            </a:r>
          </a:p>
          <a:p>
            <a:r>
              <a:rPr lang="pt-BR" dirty="0" smtClean="0"/>
              <a:t>Nexo </a:t>
            </a:r>
            <a:r>
              <a:rPr lang="pt-BR" dirty="0" smtClean="0"/>
              <a:t>causal</a:t>
            </a:r>
          </a:p>
          <a:p>
            <a:r>
              <a:rPr lang="pt-BR" dirty="0" smtClean="0"/>
              <a:t>Imprevisibilidade de antever o prejuízo durante as negociações para redução tarifária (evolução imprevista das circunstâncias  - EUA – Chapéus de feltro)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en-US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701008"/>
          </a:xfrm>
        </p:spPr>
        <p:txBody>
          <a:bodyPr>
            <a:normAutofit fontScale="77500" lnSpcReduction="20000"/>
          </a:bodyPr>
          <a:lstStyle/>
          <a:p>
            <a:endParaRPr lang="pt-BR" dirty="0" smtClean="0"/>
          </a:p>
          <a:p>
            <a:pPr lvl="1">
              <a:buNone/>
            </a:pPr>
            <a:endParaRPr lang="en-US" dirty="0"/>
          </a:p>
        </p:txBody>
      </p:sp>
      <p:pic>
        <p:nvPicPr>
          <p:cNvPr id="10242" name="Picture 2" descr="http://www.guiatextil.com/site/images/stories/19_textil_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1755564"/>
            <a:ext cx="3214710" cy="2816443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5000628" y="6143644"/>
            <a:ext cx="3786214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</a:rPr>
              <a:t>Dificuldades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Investigação por país </a:t>
            </a:r>
            <a:endParaRPr lang="pt-BR" dirty="0" smtClean="0"/>
          </a:p>
          <a:p>
            <a:pPr lvl="1">
              <a:buNone/>
            </a:pPr>
            <a:r>
              <a:rPr lang="pt-BR" sz="2000" dirty="0" smtClean="0"/>
              <a:t>(</a:t>
            </a:r>
            <a:r>
              <a:rPr lang="pt-BR" sz="2000" dirty="0" smtClean="0"/>
              <a:t>e não por empresa)</a:t>
            </a:r>
            <a:endParaRPr lang="pt-BR" dirty="0" smtClean="0"/>
          </a:p>
          <a:p>
            <a:r>
              <a:rPr lang="pt-BR" dirty="0" smtClean="0"/>
              <a:t>Compensações </a:t>
            </a:r>
          </a:p>
          <a:p>
            <a:pPr lvl="1">
              <a:buNone/>
            </a:pPr>
            <a:r>
              <a:rPr lang="pt-BR" sz="1600" dirty="0" smtClean="0"/>
              <a:t>(</a:t>
            </a:r>
            <a:r>
              <a:rPr lang="pt-BR" sz="1600" dirty="0" smtClean="0"/>
              <a:t>após 3 anos)</a:t>
            </a:r>
          </a:p>
          <a:p>
            <a:r>
              <a:rPr lang="pt-BR" dirty="0" smtClean="0"/>
              <a:t>Grave </a:t>
            </a:r>
            <a:r>
              <a:rPr lang="pt-BR" dirty="0" smtClean="0"/>
              <a:t>prejuízo </a:t>
            </a:r>
            <a:endParaRPr lang="pt-BR" dirty="0" smtClean="0"/>
          </a:p>
          <a:p>
            <a:pPr lvl="1">
              <a:buNone/>
            </a:pPr>
            <a:r>
              <a:rPr lang="pt-BR" sz="1600" dirty="0" smtClean="0"/>
              <a:t>(</a:t>
            </a:r>
            <a:r>
              <a:rPr lang="pt-BR" sz="1600" i="1" dirty="0" err="1" smtClean="0"/>
              <a:t>trigger</a:t>
            </a:r>
            <a:r>
              <a:rPr lang="pt-BR" sz="1600" dirty="0" smtClean="0"/>
              <a:t> mais elevado)</a:t>
            </a:r>
          </a:p>
          <a:p>
            <a:r>
              <a:rPr lang="pt-BR" dirty="0" smtClean="0"/>
              <a:t>Aplicação </a:t>
            </a:r>
            <a:r>
              <a:rPr lang="pt-BR" dirty="0" smtClean="0"/>
              <a:t>à generalidade das importações </a:t>
            </a:r>
            <a:endParaRPr lang="pt-BR" dirty="0" smtClean="0"/>
          </a:p>
          <a:p>
            <a:pPr lvl="1">
              <a:buNone/>
            </a:pPr>
            <a:r>
              <a:rPr lang="pt-BR" sz="1800" dirty="0" smtClean="0"/>
              <a:t>(não-seletiva)</a:t>
            </a:r>
            <a:endParaRPr lang="pt-BR" sz="1800" dirty="0"/>
          </a:p>
        </p:txBody>
      </p:sp>
      <p:pic>
        <p:nvPicPr>
          <p:cNvPr id="8194" name="Picture 2" descr="http://4.bp.blogspot.com/_HDpeO5lNp28/TMoY_LYspWI/AAAAAAAAAsQ/KfDJl_abqRo/s1600/T%25C3%25AAxtil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1857364"/>
            <a:ext cx="2819400" cy="2476501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5000628" y="6143644"/>
            <a:ext cx="3786214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Dados a </a:t>
            </a:r>
            <a:r>
              <a:rPr lang="en-US" spc="3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analisar</a:t>
            </a:r>
            <a:endParaRPr lang="en-US" spc="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Produção local, produtividade, capacidade utilizada e estoques</a:t>
            </a:r>
          </a:p>
          <a:p>
            <a:r>
              <a:rPr lang="pt-BR" dirty="0" smtClean="0"/>
              <a:t>Consumo </a:t>
            </a:r>
            <a:r>
              <a:rPr lang="pt-BR" dirty="0" smtClean="0"/>
              <a:t>local</a:t>
            </a:r>
          </a:p>
          <a:p>
            <a:r>
              <a:rPr lang="pt-BR" dirty="0" smtClean="0"/>
              <a:t>Importações </a:t>
            </a:r>
            <a:r>
              <a:rPr lang="pt-BR" dirty="0" smtClean="0"/>
              <a:t>(ritmo e </a:t>
            </a:r>
            <a:r>
              <a:rPr lang="pt-BR" dirty="0" smtClean="0"/>
              <a:t>volume)*</a:t>
            </a:r>
            <a:endParaRPr lang="pt-BR" dirty="0" smtClean="0"/>
          </a:p>
          <a:p>
            <a:r>
              <a:rPr lang="pt-BR" dirty="0" smtClean="0"/>
              <a:t>Participação </a:t>
            </a:r>
            <a:r>
              <a:rPr lang="pt-BR" dirty="0" smtClean="0"/>
              <a:t>das importações no mercado interno</a:t>
            </a:r>
          </a:p>
          <a:p>
            <a:r>
              <a:rPr lang="pt-BR" dirty="0" smtClean="0"/>
              <a:t>Lucros </a:t>
            </a:r>
            <a:r>
              <a:rPr lang="pt-BR" dirty="0" smtClean="0"/>
              <a:t>e perdas das empresas locais</a:t>
            </a:r>
          </a:p>
          <a:p>
            <a:r>
              <a:rPr lang="pt-BR" dirty="0" smtClean="0"/>
              <a:t>Diminuição </a:t>
            </a:r>
            <a:r>
              <a:rPr lang="pt-BR" dirty="0" smtClean="0"/>
              <a:t>do nível de emprego e massa salarial na indústria local </a:t>
            </a:r>
          </a:p>
          <a:p>
            <a:pPr lvl="5">
              <a:buNone/>
            </a:pPr>
            <a:r>
              <a:rPr lang="pt-BR" sz="1400" dirty="0" smtClean="0"/>
              <a:t>(*) – Argentina - Calçados</a:t>
            </a:r>
            <a:endParaRPr lang="pt-BR" sz="1400" dirty="0" smtClean="0"/>
          </a:p>
        </p:txBody>
      </p:sp>
      <p:sp>
        <p:nvSpPr>
          <p:cNvPr id="7" name="Espaço Reservado para Conteúdo 6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Preços internacionais </a:t>
            </a:r>
          </a:p>
          <a:p>
            <a:r>
              <a:rPr lang="pt-BR" dirty="0" smtClean="0"/>
              <a:t>Rendimento de capital investido</a:t>
            </a:r>
          </a:p>
          <a:p>
            <a:r>
              <a:rPr lang="pt-BR" dirty="0" smtClean="0"/>
              <a:t>Questões </a:t>
            </a:r>
            <a:r>
              <a:rPr lang="pt-BR" dirty="0" smtClean="0"/>
              <a:t>qualitativas referentes aos produtos importados</a:t>
            </a:r>
          </a:p>
          <a:p>
            <a:r>
              <a:rPr lang="pt-BR" dirty="0" smtClean="0"/>
              <a:t>Projeções </a:t>
            </a:r>
            <a:r>
              <a:rPr lang="pt-BR" dirty="0" smtClean="0"/>
              <a:t>de todos os fatores </a:t>
            </a:r>
            <a:r>
              <a:rPr lang="pt-BR" dirty="0" smtClean="0"/>
              <a:t>relevantes*</a:t>
            </a:r>
            <a:endParaRPr lang="pt-BR" dirty="0" smtClean="0"/>
          </a:p>
          <a:p>
            <a:r>
              <a:rPr lang="pt-BR" dirty="0" smtClean="0"/>
              <a:t>Outros </a:t>
            </a:r>
            <a:r>
              <a:rPr lang="pt-BR" dirty="0" smtClean="0"/>
              <a:t>fatores que possam causar prejuízo </a:t>
            </a:r>
          </a:p>
          <a:p>
            <a:pPr lvl="4">
              <a:buNone/>
            </a:pPr>
            <a:endParaRPr lang="pt-BR" sz="1500" dirty="0" smtClean="0"/>
          </a:p>
          <a:p>
            <a:pPr lvl="4">
              <a:buNone/>
            </a:pPr>
            <a:endParaRPr lang="pt-BR" sz="1500" dirty="0" smtClean="0"/>
          </a:p>
          <a:p>
            <a:pPr lvl="4">
              <a:buNone/>
            </a:pPr>
            <a:r>
              <a:rPr lang="pt-BR" sz="1500" dirty="0" smtClean="0"/>
              <a:t>(*) EUA </a:t>
            </a:r>
            <a:r>
              <a:rPr lang="pt-BR" sz="1500" dirty="0" smtClean="0"/>
              <a:t>– Carne de </a:t>
            </a:r>
            <a:r>
              <a:rPr lang="pt-BR" sz="1500" dirty="0" smtClean="0"/>
              <a:t>Cordeiro</a:t>
            </a:r>
            <a:endParaRPr lang="pt-BR" sz="15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5000628" y="6143644"/>
            <a:ext cx="3786214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</a:rPr>
              <a:t>Impacto da salvaguarda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Todas as importações (EUA – fios de algodão) </a:t>
            </a:r>
          </a:p>
          <a:p>
            <a:r>
              <a:rPr lang="pt-BR" dirty="0" smtClean="0"/>
              <a:t>Para </a:t>
            </a:r>
            <a:r>
              <a:rPr lang="pt-BR" dirty="0" smtClean="0"/>
              <a:t>reduzir a um período recente (média dos últimos 3 anos)</a:t>
            </a:r>
          </a:p>
          <a:p>
            <a:r>
              <a:rPr lang="pt-BR" dirty="0" smtClean="0"/>
              <a:t>Cotas </a:t>
            </a:r>
            <a:r>
              <a:rPr lang="pt-BR" dirty="0" smtClean="0"/>
              <a:t>– interesse relevante</a:t>
            </a:r>
          </a:p>
          <a:p>
            <a:r>
              <a:rPr lang="pt-BR" dirty="0" smtClean="0"/>
              <a:t>MP </a:t>
            </a:r>
            <a:r>
              <a:rPr lang="pt-BR" dirty="0" smtClean="0"/>
              <a:t>200 dias </a:t>
            </a:r>
          </a:p>
          <a:p>
            <a:r>
              <a:rPr lang="pt-BR" dirty="0" smtClean="0"/>
              <a:t>Não </a:t>
            </a:r>
            <a:r>
              <a:rPr lang="pt-BR" dirty="0" smtClean="0"/>
              <a:t>retroativa</a:t>
            </a:r>
          </a:p>
          <a:p>
            <a:r>
              <a:rPr lang="pt-BR" dirty="0" smtClean="0"/>
              <a:t>Máximo </a:t>
            </a:r>
            <a:r>
              <a:rPr lang="pt-BR" dirty="0" smtClean="0"/>
              <a:t>de dez anos</a:t>
            </a:r>
            <a:endParaRPr lang="pt-BR" dirty="0"/>
          </a:p>
        </p:txBody>
      </p:sp>
      <p:pic>
        <p:nvPicPr>
          <p:cNvPr id="6146" name="Picture 2" descr="http://www.hotfrog.com.br/companies/MV-Tex-Com%C3%A9rcio-de-Acess%C3%B3rios-T%C3%AAxteis/images/MV-Tex-Com%C3%A9rcio-de-Acess%C3%B3rios-T%C3%AAxteis_44902_ima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143116"/>
            <a:ext cx="3443312" cy="2500330"/>
          </a:xfrm>
          <a:prstGeom prst="rect">
            <a:avLst/>
          </a:prstGeom>
          <a:noFill/>
        </p:spPr>
      </p:pic>
      <p:sp>
        <p:nvSpPr>
          <p:cNvPr id="9" name="CaixaDeTexto 8"/>
          <p:cNvSpPr txBox="1"/>
          <p:nvPr/>
        </p:nvSpPr>
        <p:spPr>
          <a:xfrm>
            <a:off x="5000628" y="6143644"/>
            <a:ext cx="3786214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</a:rPr>
              <a:t>Procedimento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Indústria apresenta pedido</a:t>
            </a:r>
          </a:p>
          <a:p>
            <a:r>
              <a:rPr lang="pt-BR" dirty="0" err="1" smtClean="0"/>
              <a:t>Secex</a:t>
            </a:r>
            <a:r>
              <a:rPr lang="pt-BR" dirty="0" smtClean="0"/>
              <a:t> </a:t>
            </a:r>
            <a:r>
              <a:rPr lang="pt-BR" dirty="0" smtClean="0"/>
              <a:t>decide iniciar investigação</a:t>
            </a:r>
          </a:p>
          <a:p>
            <a:r>
              <a:rPr lang="pt-BR" dirty="0" smtClean="0"/>
              <a:t>Publicação </a:t>
            </a:r>
            <a:r>
              <a:rPr lang="pt-BR" dirty="0" smtClean="0"/>
              <a:t>da circular e comunicação à OMC</a:t>
            </a:r>
          </a:p>
          <a:p>
            <a:r>
              <a:rPr lang="pt-BR" dirty="0" smtClean="0"/>
              <a:t>Audiência </a:t>
            </a:r>
            <a:r>
              <a:rPr lang="pt-BR" dirty="0" smtClean="0"/>
              <a:t>(30 dias)</a:t>
            </a:r>
          </a:p>
          <a:p>
            <a:r>
              <a:rPr lang="pt-BR" dirty="0" smtClean="0"/>
              <a:t>Investigação (</a:t>
            </a:r>
            <a:r>
              <a:rPr lang="pt-BR" dirty="0" err="1" smtClean="0"/>
              <a:t>DeCom</a:t>
            </a:r>
            <a:r>
              <a:rPr lang="pt-BR" dirty="0" smtClean="0"/>
              <a:t>)</a:t>
            </a:r>
          </a:p>
          <a:p>
            <a:r>
              <a:rPr lang="pt-BR" dirty="0" smtClean="0"/>
              <a:t>Consultas com países interessados</a:t>
            </a:r>
          </a:p>
          <a:p>
            <a:r>
              <a:rPr lang="pt-BR" dirty="0" smtClean="0"/>
              <a:t>MDIC </a:t>
            </a:r>
            <a:r>
              <a:rPr lang="pt-BR" dirty="0" smtClean="0"/>
              <a:t>e </a:t>
            </a:r>
            <a:r>
              <a:rPr lang="pt-BR" dirty="0" err="1" smtClean="0"/>
              <a:t>MFaz</a:t>
            </a:r>
            <a:r>
              <a:rPr lang="pt-BR" dirty="0" smtClean="0"/>
              <a:t> determinam aplicação da Salvaguarda</a:t>
            </a:r>
          </a:p>
          <a:p>
            <a:endParaRPr lang="pt-BR" dirty="0"/>
          </a:p>
        </p:txBody>
      </p:sp>
      <p:pic>
        <p:nvPicPr>
          <p:cNvPr id="25602" name="Picture 2" descr="http://www.craceara.org.br/portal/images/stories/mdic%2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2071678"/>
            <a:ext cx="3371333" cy="2428892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5000628" y="6143644"/>
            <a:ext cx="3786214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</TotalTime>
  <Words>269</Words>
  <Application>Microsoft Office PowerPoint</Application>
  <PresentationFormat>Apresentação na tela (4:3)</PresentationFormat>
  <Paragraphs>58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Menezes Niebuhr </vt:lpstr>
      <vt:lpstr>Elementos conceituais</vt:lpstr>
      <vt:lpstr>Pressupostos da Salvaguarda</vt:lpstr>
      <vt:lpstr>Dificuldades</vt:lpstr>
      <vt:lpstr>Dados a analisar</vt:lpstr>
      <vt:lpstr>Impacto da salvaguarda</vt:lpstr>
      <vt:lpstr>Procedimento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Menezes Niebuhr</dc:title>
  <dc:creator>Andre2</dc:creator>
  <cp:lastModifiedBy>Andre</cp:lastModifiedBy>
  <cp:revision>20</cp:revision>
  <dcterms:created xsi:type="dcterms:W3CDTF">2011-01-24T00:19:49Z</dcterms:created>
  <dcterms:modified xsi:type="dcterms:W3CDTF">2012-02-15T20:49:36Z</dcterms:modified>
</cp:coreProperties>
</file>