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Default Extension="xlsx" ContentType="application/vnd.openxmlformats-officedocument.spreadsheetml.sheet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Default Extension="gif" ContentType="image/gif"/>
  <Override PartName="/ppt/charts/chart6.xml" ContentType="application/vnd.openxmlformats-officedocument.drawingml.chart+xml"/>
  <Override PartName="/ppt/charts/chart10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5"/>
  </p:notesMasterIdLst>
  <p:sldIdLst>
    <p:sldId id="256" r:id="rId2"/>
    <p:sldId id="282" r:id="rId3"/>
    <p:sldId id="281" r:id="rId4"/>
    <p:sldId id="277" r:id="rId5"/>
    <p:sldId id="275" r:id="rId6"/>
    <p:sldId id="276" r:id="rId7"/>
    <p:sldId id="278" r:id="rId8"/>
    <p:sldId id="280" r:id="rId9"/>
    <p:sldId id="257" r:id="rId10"/>
    <p:sldId id="261" r:id="rId11"/>
    <p:sldId id="262" r:id="rId12"/>
    <p:sldId id="263" r:id="rId13"/>
    <p:sldId id="264" r:id="rId14"/>
    <p:sldId id="265" r:id="rId15"/>
    <p:sldId id="258" r:id="rId16"/>
    <p:sldId id="279" r:id="rId17"/>
    <p:sldId id="266" r:id="rId18"/>
    <p:sldId id="267" r:id="rId19"/>
    <p:sldId id="273" r:id="rId20"/>
    <p:sldId id="259" r:id="rId21"/>
    <p:sldId id="268" r:id="rId22"/>
    <p:sldId id="269" r:id="rId23"/>
    <p:sldId id="260" r:id="rId24"/>
    <p:sldId id="270" r:id="rId25"/>
    <p:sldId id="271" r:id="rId26"/>
    <p:sldId id="272" r:id="rId27"/>
    <p:sldId id="283" r:id="rId28"/>
    <p:sldId id="284" r:id="rId29"/>
    <p:sldId id="286" r:id="rId30"/>
    <p:sldId id="287" r:id="rId31"/>
    <p:sldId id="288" r:id="rId32"/>
    <p:sldId id="289" r:id="rId33"/>
    <p:sldId id="274" r:id="rId3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244" y="-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Henrique\Desktop\WDI_Br.xls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s&#233;%20Nicolau\Documents\Pesq%20desindustria\Dados%20Pablo\Tabelas%20Anexo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s&#233;%20Nicolau\Documents\Pesq%20desindustria\Planilhas%20e%20Graficos%20finais\PIB%20constante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s&#233;%20Nicolau\Documents\Pesq%20desindustria\Dados%20finais\Dados%20originais%20corr%20VTI%20VBPI%20emprego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Administrador\Desktop\Gr&#225;fico%20VBP%20M%20(1)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bTrans\Downloads\varia&#231;&#227;o%20exp-imp%20br%20e%20sc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bTrans\Downloads\varia&#231;&#227;o%20exp-imp%20br%20e%20sc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Henrique\Desktop\WDI_Br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enrique\Desktop\WDI_Br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Planilha_do_Microsoft_Office_Excel1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Planilha_do_Microsoft_Office_Excel2.xlsx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lvio\AppData\Local\Microsoft\Windows\Temporary%20Internet%20Files\Content.IE5\F93M1O3T\IEDI.xlsx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bTrans\Desktop\dados%20importa&#231;&#227;o%20FIESC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s&#233;%20Nicolau\Documents\Pesq%20desindustria\Dados%20finais\Dados%20originais%20corr%20VTI%20VBPI%20empreg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Sheet1!$E$19</c:f>
              <c:strCache>
                <c:ptCount val="1"/>
                <c:pt idx="0">
                  <c:v>PIB per capita (preços constantes de 2000, US$)</c:v>
                </c:pt>
              </c:strCache>
            </c:strRef>
          </c:tx>
          <c:spPr>
            <a:ln w="38100"/>
          </c:spPr>
          <c:marker>
            <c:spPr>
              <a:ln w="38100"/>
            </c:spPr>
          </c:marker>
          <c:cat>
            <c:strRef>
              <c:f>Sheet1!$AB$18:$BE$18</c:f>
              <c:strCache>
                <c:ptCount val="30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</c:strCache>
            </c:strRef>
          </c:cat>
          <c:val>
            <c:numRef>
              <c:f>Sheet1!$AB$19:$BE$19</c:f>
              <c:numCache>
                <c:formatCode>#,##0</c:formatCode>
                <c:ptCount val="30"/>
                <c:pt idx="0">
                  <c:v>15248.307946494693</c:v>
                </c:pt>
                <c:pt idx="1">
                  <c:v>15157.001099841695</c:v>
                </c:pt>
                <c:pt idx="2">
                  <c:v>15435.463840667713</c:v>
                </c:pt>
                <c:pt idx="3">
                  <c:v>16020.386905324018</c:v>
                </c:pt>
                <c:pt idx="4">
                  <c:v>16506.070551529996</c:v>
                </c:pt>
                <c:pt idx="5">
                  <c:v>16882.801105919127</c:v>
                </c:pt>
                <c:pt idx="6">
                  <c:v>17310.984959589063</c:v>
                </c:pt>
                <c:pt idx="7">
                  <c:v>17980.297971091426</c:v>
                </c:pt>
                <c:pt idx="8">
                  <c:v>18533.991372721721</c:v>
                </c:pt>
                <c:pt idx="9">
                  <c:v>18944.976173126921</c:v>
                </c:pt>
                <c:pt idx="10">
                  <c:v>19011.061797223472</c:v>
                </c:pt>
                <c:pt idx="11">
                  <c:v>19220.199358252896</c:v>
                </c:pt>
                <c:pt idx="12">
                  <c:v>19319.309838656096</c:v>
                </c:pt>
                <c:pt idx="13">
                  <c:v>19749.931403105784</c:v>
                </c:pt>
                <c:pt idx="14">
                  <c:v>20082.007451255733</c:v>
                </c:pt>
                <c:pt idx="15">
                  <c:v>20528.372119847056</c:v>
                </c:pt>
                <c:pt idx="16">
                  <c:v>21068.714201715684</c:v>
                </c:pt>
                <c:pt idx="17">
                  <c:v>21427.786633868738</c:v>
                </c:pt>
                <c:pt idx="18">
                  <c:v>21974.298882524345</c:v>
                </c:pt>
                <c:pt idx="19">
                  <c:v>22694.667994396517</c:v>
                </c:pt>
                <c:pt idx="20">
                  <c:v>22812.570040055856</c:v>
                </c:pt>
                <c:pt idx="21">
                  <c:v>22992.765300341187</c:v>
                </c:pt>
                <c:pt idx="22">
                  <c:v>23256.963403598525</c:v>
                </c:pt>
                <c:pt idx="23">
                  <c:v>23824.99172978507</c:v>
                </c:pt>
                <c:pt idx="24">
                  <c:v>24269.358665113479</c:v>
                </c:pt>
                <c:pt idx="25">
                  <c:v>24808.021618598257</c:v>
                </c:pt>
                <c:pt idx="26">
                  <c:v>25257.585487735221</c:v>
                </c:pt>
                <c:pt idx="27">
                  <c:v>25109.977693694731</c:v>
                </c:pt>
                <c:pt idx="28">
                  <c:v>23933.375514599684</c:v>
                </c:pt>
                <c:pt idx="29">
                  <c:v>24521.065272683358</c:v>
                </c:pt>
              </c:numCache>
            </c:numRef>
          </c:val>
        </c:ser>
        <c:marker val="1"/>
        <c:axId val="70441600"/>
        <c:axId val="71627136"/>
      </c:lineChart>
      <c:lineChart>
        <c:grouping val="standard"/>
        <c:ser>
          <c:idx val="1"/>
          <c:order val="1"/>
          <c:tx>
            <c:strRef>
              <c:f>Sheet1!$E$20</c:f>
              <c:strCache>
                <c:ptCount val="1"/>
                <c:pt idx="0">
                  <c:v>Valor adicionado da manufatura (% do PIB)</c:v>
                </c:pt>
              </c:strCache>
            </c:strRef>
          </c:tx>
          <c:spPr>
            <a:ln w="57150"/>
          </c:spPr>
          <c:marker>
            <c:symbol val="none"/>
          </c:marker>
          <c:val>
            <c:numRef>
              <c:f>Sheet1!$AB$20:$BE$20</c:f>
              <c:numCache>
                <c:formatCode>#,##0</c:formatCode>
                <c:ptCount val="30"/>
                <c:pt idx="0">
                  <c:v>24.491652489928729</c:v>
                </c:pt>
                <c:pt idx="1">
                  <c:v>23.842842976952689</c:v>
                </c:pt>
                <c:pt idx="2">
                  <c:v>23.490277713164229</c:v>
                </c:pt>
                <c:pt idx="3">
                  <c:v>23.864390596061089</c:v>
                </c:pt>
                <c:pt idx="4">
                  <c:v>23.421662938559834</c:v>
                </c:pt>
                <c:pt idx="5">
                  <c:v>23.20829229134424</c:v>
                </c:pt>
                <c:pt idx="6">
                  <c:v>23.10917906778986</c:v>
                </c:pt>
                <c:pt idx="7">
                  <c:v>23.23908158824916</c:v>
                </c:pt>
                <c:pt idx="8">
                  <c:v>22.773862810348756</c:v>
                </c:pt>
                <c:pt idx="9">
                  <c:v>22.119761013800652</c:v>
                </c:pt>
                <c:pt idx="10">
                  <c:v>21.618006166236931</c:v>
                </c:pt>
                <c:pt idx="11">
                  <c:v>21.04375388480042</c:v>
                </c:pt>
                <c:pt idx="12">
                  <c:v>20.415901871629089</c:v>
                </c:pt>
                <c:pt idx="13">
                  <c:v>20.456422599464982</c:v>
                </c:pt>
                <c:pt idx="14">
                  <c:v>20.593795512539689</c:v>
                </c:pt>
                <c:pt idx="15">
                  <c:v>20.161346524873689</c:v>
                </c:pt>
                <c:pt idx="16">
                  <c:v>20.021382721151728</c:v>
                </c:pt>
                <c:pt idx="17">
                  <c:v>19.549197013994387</c:v>
                </c:pt>
                <c:pt idx="18">
                  <c:v>19.074042838365703</c:v>
                </c:pt>
                <c:pt idx="19">
                  <c:v>18.690514098498635</c:v>
                </c:pt>
                <c:pt idx="20">
                  <c:v>17.692476678640723</c:v>
                </c:pt>
                <c:pt idx="21">
                  <c:v>17.322091225370528</c:v>
                </c:pt>
                <c:pt idx="22">
                  <c:v>17.013030647675286</c:v>
                </c:pt>
                <c:pt idx="23">
                  <c:v>17.081001233726777</c:v>
                </c:pt>
                <c:pt idx="24">
                  <c:v>16.984817940166781</c:v>
                </c:pt>
                <c:pt idx="25">
                  <c:v>16.784420283116429</c:v>
                </c:pt>
                <c:pt idx="26">
                  <c:v>16.671730829482115</c:v>
                </c:pt>
                <c:pt idx="27">
                  <c:v>16.088479265542489</c:v>
                </c:pt>
                <c:pt idx="28">
                  <c:v>14.953034985770854</c:v>
                </c:pt>
                <c:pt idx="29">
                  <c:v>15.252542037348606</c:v>
                </c:pt>
              </c:numCache>
            </c:numRef>
          </c:val>
        </c:ser>
        <c:marker val="1"/>
        <c:axId val="70455680"/>
        <c:axId val="71629056"/>
      </c:lineChart>
      <c:catAx>
        <c:axId val="70441600"/>
        <c:scaling>
          <c:orientation val="minMax"/>
        </c:scaling>
        <c:axPos val="b"/>
        <c:majorTickMark val="none"/>
        <c:tickLblPos val="nextTo"/>
        <c:crossAx val="71627136"/>
        <c:crosses val="autoZero"/>
        <c:auto val="1"/>
        <c:lblAlgn val="ctr"/>
        <c:lblOffset val="100"/>
      </c:catAx>
      <c:valAx>
        <c:axId val="71627136"/>
        <c:scaling>
          <c:orientation val="minMax"/>
          <c:min val="10000"/>
        </c:scaling>
        <c:axPos val="l"/>
        <c:majorGridlines>
          <c:spPr>
            <a:ln>
              <a:solidFill>
                <a:sysClr val="windowText" lastClr="000000"/>
              </a:solidFill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pt-BR"/>
                  <a:t>US$</a:t>
                </a:r>
              </a:p>
            </c:rich>
          </c:tx>
          <c:layout>
            <c:manualLayout>
              <c:xMode val="edge"/>
              <c:yMode val="edge"/>
              <c:x val="1.0375596596804317E-2"/>
              <c:y val="0.35574047619047638"/>
            </c:manualLayout>
          </c:layout>
        </c:title>
        <c:numFmt formatCode="#,##0" sourceLinked="1"/>
        <c:majorTickMark val="none"/>
        <c:tickLblPos val="nextTo"/>
        <c:spPr>
          <a:ln w="9525">
            <a:noFill/>
          </a:ln>
        </c:spPr>
        <c:crossAx val="70441600"/>
        <c:crosses val="autoZero"/>
        <c:crossBetween val="between"/>
      </c:valAx>
      <c:valAx>
        <c:axId val="71629056"/>
        <c:scaling>
          <c:orientation val="minMax"/>
          <c:min val="10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pt-BR"/>
                  <a:t>%</a:t>
                </a:r>
              </a:p>
            </c:rich>
          </c:tx>
          <c:layout>
            <c:manualLayout>
              <c:xMode val="edge"/>
              <c:yMode val="edge"/>
              <c:x val="0.96430794770699257"/>
              <c:y val="0.35937121373341951"/>
            </c:manualLayout>
          </c:layout>
        </c:title>
        <c:numFmt formatCode="#,##0" sourceLinked="1"/>
        <c:tickLblPos val="nextTo"/>
        <c:crossAx val="70455680"/>
        <c:crosses val="max"/>
        <c:crossBetween val="between"/>
      </c:valAx>
      <c:catAx>
        <c:axId val="70455680"/>
        <c:scaling>
          <c:orientation val="minMax"/>
        </c:scaling>
        <c:delete val="1"/>
        <c:axPos val="b"/>
        <c:tickLblPos val="none"/>
        <c:crossAx val="71629056"/>
        <c:crosses val="autoZero"/>
        <c:auto val="1"/>
        <c:lblAlgn val="ctr"/>
        <c:lblOffset val="100"/>
      </c:catAx>
    </c:plotArea>
    <c:legend>
      <c:legendPos val="b"/>
      <c:layout/>
    </c:legend>
    <c:plotVisOnly val="1"/>
    <c:dispBlanksAs val="gap"/>
  </c:chart>
  <c:spPr>
    <a:ln w="3175">
      <a:noFill/>
    </a:ln>
  </c:spPr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pt-BR"/>
    </a:p>
  </c:txPr>
  <c:externalData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/>
          <a:lstStyle/>
          <a:p>
            <a:pPr>
              <a:defRPr/>
            </a:pPr>
            <a:r>
              <a:rPr lang="en-US"/>
              <a:t>Emprego industrial/total - SC (%)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3048550161093211"/>
          <c:y val="0.17753458941070041"/>
          <c:w val="0.8360651498492504"/>
          <c:h val="0.68761630652149763"/>
        </c:manualLayout>
      </c:layout>
      <c:lineChart>
        <c:grouping val="standard"/>
        <c:ser>
          <c:idx val="0"/>
          <c:order val="0"/>
          <c:tx>
            <c:strRef>
              <c:f>'emprego S Catarina'!$B$61</c:f>
              <c:strCache>
                <c:ptCount val="1"/>
                <c:pt idx="0">
                  <c:v>Emprego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'emprego S Catarina'!$C$60:$O$60</c:f>
              <c:numCache>
                <c:formatCode>General</c:formatCode>
                <c:ptCount val="13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</c:numCache>
            </c:numRef>
          </c:cat>
          <c:val>
            <c:numRef>
              <c:f>'emprego S Catarina'!$C$61:$O$61</c:f>
              <c:numCache>
                <c:formatCode>#,##0.0</c:formatCode>
                <c:ptCount val="13"/>
                <c:pt idx="0">
                  <c:v>32.890817091809993</c:v>
                </c:pt>
                <c:pt idx="1">
                  <c:v>33.164336619247898</c:v>
                </c:pt>
                <c:pt idx="2">
                  <c:v>32.292813211514463</c:v>
                </c:pt>
                <c:pt idx="3">
                  <c:v>31.974649860381724</c:v>
                </c:pt>
                <c:pt idx="4">
                  <c:v>31.87266882469563</c:v>
                </c:pt>
                <c:pt idx="5">
                  <c:v>32.704140890781638</c:v>
                </c:pt>
                <c:pt idx="6">
                  <c:v>31.739889930314227</c:v>
                </c:pt>
                <c:pt idx="7">
                  <c:v>31.812483650377526</c:v>
                </c:pt>
                <c:pt idx="8">
                  <c:v>31.859718881675221</c:v>
                </c:pt>
                <c:pt idx="9">
                  <c:v>30.907422864920431</c:v>
                </c:pt>
                <c:pt idx="10">
                  <c:v>30.116577145263857</c:v>
                </c:pt>
                <c:pt idx="11">
                  <c:v>30.039345185427432</c:v>
                </c:pt>
                <c:pt idx="12">
                  <c:v>29.435376641828089</c:v>
                </c:pt>
              </c:numCache>
            </c:numRef>
          </c:val>
        </c:ser>
        <c:marker val="1"/>
        <c:axId val="73163904"/>
        <c:axId val="73165440"/>
      </c:lineChart>
      <c:catAx>
        <c:axId val="7316390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-5400000" vert="horz"/>
          <a:lstStyle/>
          <a:p>
            <a:pPr>
              <a:defRPr/>
            </a:pPr>
            <a:endParaRPr lang="pt-BR"/>
          </a:p>
        </c:txPr>
        <c:crossAx val="73165440"/>
        <c:crosses val="autoZero"/>
        <c:auto val="1"/>
        <c:lblAlgn val="ctr"/>
        <c:lblOffset val="100"/>
      </c:catAx>
      <c:valAx>
        <c:axId val="73165440"/>
        <c:scaling>
          <c:orientation val="minMax"/>
          <c:min val="29"/>
        </c:scaling>
        <c:axPos val="l"/>
        <c:majorGridlines/>
        <c:numFmt formatCode="#,##0.0" sourceLinked="1"/>
        <c:majorTickMark val="none"/>
        <c:tickLblPos val="nextTo"/>
        <c:spPr>
          <a:ln w="9525">
            <a:noFill/>
          </a:ln>
        </c:spPr>
        <c:crossAx val="7316390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pt-B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/>
          <a:lstStyle/>
          <a:p>
            <a:pPr>
              <a:defRPr/>
            </a:pPr>
            <a:r>
              <a:rPr lang="en-US"/>
              <a:t>Valor da transformação industrial/PIB-SC (1999=1)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Plan1!$J$103</c:f>
              <c:strCache>
                <c:ptCount val="1"/>
                <c:pt idx="0">
                  <c:v>VTI/PIB</c:v>
                </c:pt>
              </c:strCache>
            </c:strRef>
          </c:tx>
          <c:spPr>
            <a:ln w="571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Plan1!$K$102:$U$102</c:f>
              <c:numCache>
                <c:formatCode>#,##0</c:formatCode>
                <c:ptCount val="11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</c:numCache>
            </c:numRef>
          </c:cat>
          <c:val>
            <c:numRef>
              <c:f>Plan1!$K$103:$U$103</c:f>
              <c:numCache>
                <c:formatCode>#,##0.00</c:formatCode>
                <c:ptCount val="11"/>
                <c:pt idx="0">
                  <c:v>1.0027355785164933</c:v>
                </c:pt>
                <c:pt idx="1">
                  <c:v>0.84371958297490524</c:v>
                </c:pt>
                <c:pt idx="2">
                  <c:v>0.99331028437363256</c:v>
                </c:pt>
                <c:pt idx="3">
                  <c:v>0.94990794193597439</c:v>
                </c:pt>
                <c:pt idx="4">
                  <c:v>0.87295590778883125</c:v>
                </c:pt>
                <c:pt idx="5">
                  <c:v>0.83847584758083105</c:v>
                </c:pt>
                <c:pt idx="6">
                  <c:v>0.77569746727495126</c:v>
                </c:pt>
                <c:pt idx="7">
                  <c:v>0.82901838434094544</c:v>
                </c:pt>
                <c:pt idx="8">
                  <c:v>0.83499436605689403</c:v>
                </c:pt>
                <c:pt idx="9">
                  <c:v>0.80351049746341463</c:v>
                </c:pt>
                <c:pt idx="10">
                  <c:v>0.77501487575573602</c:v>
                </c:pt>
              </c:numCache>
            </c:numRef>
          </c:val>
        </c:ser>
        <c:marker val="1"/>
        <c:axId val="73197440"/>
        <c:axId val="73198976"/>
      </c:lineChart>
      <c:catAx>
        <c:axId val="73197440"/>
        <c:scaling>
          <c:orientation val="minMax"/>
        </c:scaling>
        <c:axPos val="b"/>
        <c:numFmt formatCode="#,##0" sourceLinked="1"/>
        <c:majorTickMark val="none"/>
        <c:tickLblPos val="nextTo"/>
        <c:txPr>
          <a:bodyPr rot="-5400000" vert="horz"/>
          <a:lstStyle/>
          <a:p>
            <a:pPr>
              <a:defRPr/>
            </a:pPr>
            <a:endParaRPr lang="pt-BR"/>
          </a:p>
        </c:txPr>
        <c:crossAx val="73198976"/>
        <c:crosses val="autoZero"/>
        <c:auto val="1"/>
        <c:lblAlgn val="ctr"/>
        <c:lblOffset val="100"/>
      </c:catAx>
      <c:valAx>
        <c:axId val="73198976"/>
        <c:scaling>
          <c:orientation val="minMax"/>
          <c:min val="0.70000000000000062"/>
        </c:scaling>
        <c:axPos val="l"/>
        <c:majorGridlines/>
        <c:numFmt formatCode="#,##0.00" sourceLinked="1"/>
        <c:majorTickMark val="none"/>
        <c:tickLblPos val="nextTo"/>
        <c:spPr>
          <a:ln w="9525">
            <a:noFill/>
          </a:ln>
        </c:spPr>
        <c:crossAx val="7319744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pt-BR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plotArea>
      <c:layout/>
      <c:lineChart>
        <c:grouping val="standard"/>
        <c:ser>
          <c:idx val="0"/>
          <c:order val="0"/>
          <c:tx>
            <c:strRef>
              <c:f>'Razão VTI-VBPI corr'!$A$5</c:f>
              <c:strCache>
                <c:ptCount val="1"/>
                <c:pt idx="0">
                  <c:v>VTI/VBPI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'Razão VTI-VBPI corr'!$B$2:$P$2</c:f>
              <c:numCache>
                <c:formatCode>General</c:formatCode>
                <c:ptCount val="15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</c:numCache>
            </c:numRef>
          </c:cat>
          <c:val>
            <c:numRef>
              <c:f>'Razão VTI-VBPI corr'!$B$5:$P$5</c:f>
              <c:numCache>
                <c:formatCode>0.000</c:formatCode>
                <c:ptCount val="15"/>
                <c:pt idx="0">
                  <c:v>0.45651862031131152</c:v>
                </c:pt>
                <c:pt idx="1">
                  <c:v>0.46768583848993411</c:v>
                </c:pt>
                <c:pt idx="2">
                  <c:v>0.45566520371202707</c:v>
                </c:pt>
                <c:pt idx="3">
                  <c:v>0.48376199611797832</c:v>
                </c:pt>
                <c:pt idx="4">
                  <c:v>0.44754132304321026</c:v>
                </c:pt>
                <c:pt idx="5">
                  <c:v>0.46399620801486052</c:v>
                </c:pt>
                <c:pt idx="6">
                  <c:v>0.45306141659021354</c:v>
                </c:pt>
                <c:pt idx="7">
                  <c:v>0.44831258506422494</c:v>
                </c:pt>
                <c:pt idx="8">
                  <c:v>0.42676427889817881</c:v>
                </c:pt>
                <c:pt idx="9">
                  <c:v>0.41547229834817584</c:v>
                </c:pt>
                <c:pt idx="10">
                  <c:v>0.43183900895838606</c:v>
                </c:pt>
                <c:pt idx="11">
                  <c:v>0.42604373715167687</c:v>
                </c:pt>
                <c:pt idx="12">
                  <c:v>0.41411243524224556</c:v>
                </c:pt>
                <c:pt idx="13">
                  <c:v>0.43020899327071205</c:v>
                </c:pt>
                <c:pt idx="14">
                  <c:v>0.44229953837255775</c:v>
                </c:pt>
              </c:numCache>
            </c:numRef>
          </c:val>
        </c:ser>
        <c:marker val="1"/>
        <c:axId val="73477120"/>
        <c:axId val="73495296"/>
      </c:lineChart>
      <c:catAx>
        <c:axId val="7347712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-5400000" vert="horz"/>
          <a:lstStyle/>
          <a:p>
            <a:pPr>
              <a:defRPr/>
            </a:pPr>
            <a:endParaRPr lang="pt-BR"/>
          </a:p>
        </c:txPr>
        <c:crossAx val="73495296"/>
        <c:crosses val="autoZero"/>
        <c:auto val="1"/>
        <c:lblAlgn val="ctr"/>
        <c:lblOffset val="100"/>
      </c:catAx>
      <c:valAx>
        <c:axId val="73495296"/>
        <c:scaling>
          <c:orientation val="minMax"/>
          <c:min val="0.41000000000000031"/>
        </c:scaling>
        <c:axPos val="l"/>
        <c:majorGridlines/>
        <c:numFmt formatCode="0.000" sourceLinked="1"/>
        <c:majorTickMark val="none"/>
        <c:tickLblPos val="nextTo"/>
        <c:spPr>
          <a:ln w="9525">
            <a:noFill/>
          </a:ln>
        </c:spPr>
        <c:crossAx val="7347712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pt-BR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plotArea>
      <c:layout/>
      <c:scatterChart>
        <c:scatterStyle val="lineMarker"/>
        <c:ser>
          <c:idx val="0"/>
          <c:order val="0"/>
          <c:tx>
            <c:strRef>
              <c:f>'Gráfico VBP por M'!$D$2</c:f>
              <c:strCache>
                <c:ptCount val="1"/>
                <c:pt idx="0">
                  <c:v>Alimentos e bebidas</c:v>
                </c:pt>
              </c:strCache>
            </c:strRef>
          </c:tx>
          <c:spPr>
            <a:ln w="28575">
              <a:noFill/>
            </a:ln>
          </c:spPr>
          <c:dLbls>
            <c:dLbl>
              <c:idx val="0"/>
              <c:layout>
                <c:manualLayout>
                  <c:x val="-9.3592456369391272E-2"/>
                  <c:y val="-3.9682539691779208E-7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Alim. Beb.</a:t>
                    </a:r>
                  </a:p>
                </c:rich>
              </c:tx>
              <c:dLblPos val="r"/>
              <c:showVal val="1"/>
            </c:dLbl>
            <c:dLblPos val="ctr"/>
            <c:showVal val="1"/>
          </c:dLbls>
          <c:xVal>
            <c:numRef>
              <c:f>'Gráfico VBP por M'!$C$3</c:f>
              <c:numCache>
                <c:formatCode>General</c:formatCode>
                <c:ptCount val="1"/>
                <c:pt idx="0">
                  <c:v>1.2172237214613737</c:v>
                </c:pt>
              </c:numCache>
            </c:numRef>
          </c:xVal>
          <c:yVal>
            <c:numRef>
              <c:f>'Gráfico VBP por M'!$D$3</c:f>
              <c:numCache>
                <c:formatCode>General</c:formatCode>
                <c:ptCount val="1"/>
                <c:pt idx="0">
                  <c:v>1.18071830301763</c:v>
                </c:pt>
              </c:numCache>
            </c:numRef>
          </c:yVal>
        </c:ser>
        <c:ser>
          <c:idx val="1"/>
          <c:order val="1"/>
          <c:tx>
            <c:strRef>
              <c:f>'Gráfico VBP por M'!$E$2</c:f>
              <c:strCache>
                <c:ptCount val="1"/>
                <c:pt idx="0">
                  <c:v>Têxteis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</c:marker>
          <c:dLbls>
            <c:dLbl>
              <c:idx val="0"/>
              <c:layout>
                <c:manualLayout>
                  <c:x val="-3.7280325250639672E-3"/>
                  <c:y val="-6.3592994155120004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Têxteis</a:t>
                    </a:r>
                  </a:p>
                </c:rich>
              </c:tx>
              <c:dLblPos val="r"/>
              <c:showVal val="1"/>
            </c:dLbl>
            <c:dLblPos val="ctr"/>
            <c:showVal val="1"/>
          </c:dLbls>
          <c:xVal>
            <c:numRef>
              <c:f>'Gráfico VBP por M'!$C$4</c:f>
              <c:numCache>
                <c:formatCode>General</c:formatCode>
                <c:ptCount val="1"/>
                <c:pt idx="0">
                  <c:v>1.7824428874180427</c:v>
                </c:pt>
              </c:numCache>
            </c:numRef>
          </c:xVal>
          <c:yVal>
            <c:numRef>
              <c:f>'Gráfico VBP por M'!$E$4</c:f>
              <c:numCache>
                <c:formatCode>General</c:formatCode>
                <c:ptCount val="1"/>
                <c:pt idx="0">
                  <c:v>1.1886192870408099</c:v>
                </c:pt>
              </c:numCache>
            </c:numRef>
          </c:yVal>
        </c:ser>
        <c:ser>
          <c:idx val="2"/>
          <c:order val="2"/>
          <c:tx>
            <c:strRef>
              <c:f>'Gráfico VBP por M'!$F$2</c:f>
              <c:strCache>
                <c:ptCount val="1"/>
                <c:pt idx="0">
                  <c:v>Vestuário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</c:marker>
          <c:dLbls>
            <c:dLbl>
              <c:idx val="0"/>
              <c:layout>
                <c:manualLayout>
                  <c:x val="-4.0880952996625891E-2"/>
                  <c:y val="2.119749780762739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Vestuário</a:t>
                    </a:r>
                  </a:p>
                </c:rich>
              </c:tx>
              <c:dLblPos val="r"/>
              <c:showVal val="1"/>
            </c:dLbl>
            <c:dLblPos val="ctr"/>
            <c:showVal val="1"/>
          </c:dLbls>
          <c:xVal>
            <c:numRef>
              <c:f>'Gráfico VBP por M'!$C$5</c:f>
              <c:numCache>
                <c:formatCode>General</c:formatCode>
                <c:ptCount val="1"/>
                <c:pt idx="0">
                  <c:v>3.9738228916966731</c:v>
                </c:pt>
              </c:numCache>
            </c:numRef>
          </c:xVal>
          <c:yVal>
            <c:numRef>
              <c:f>'Gráfico VBP por M'!$F$5</c:f>
              <c:numCache>
                <c:formatCode>General</c:formatCode>
                <c:ptCount val="1"/>
                <c:pt idx="0">
                  <c:v>1.8328238206395082</c:v>
                </c:pt>
              </c:numCache>
            </c:numRef>
          </c:yVal>
        </c:ser>
        <c:ser>
          <c:idx val="3"/>
          <c:order val="3"/>
          <c:tx>
            <c:strRef>
              <c:f>'Gráfico VBP por M'!$G$2</c:f>
              <c:strCache>
                <c:ptCount val="1"/>
                <c:pt idx="0">
                  <c:v>Calçados e Couro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</c:marker>
          <c:dLbls>
            <c:dLbl>
              <c:idx val="0"/>
              <c:layout>
                <c:manualLayout>
                  <c:x val="-6.2713226824566218E-2"/>
                  <c:y val="2.543719766204788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Calçados</a:t>
                    </a:r>
                    <a:r>
                      <a:rPr lang="en-US" baseline="0"/>
                      <a:t> e Couro</a:t>
                    </a:r>
                    <a:endParaRPr lang="en-US"/>
                  </a:p>
                </c:rich>
              </c:tx>
              <c:dLblPos val="r"/>
              <c:showVal val="1"/>
            </c:dLbl>
            <c:dLblPos val="ctr"/>
            <c:showVal val="1"/>
          </c:dLbls>
          <c:xVal>
            <c:numRef>
              <c:f>'Gráfico VBP por M'!$C$6</c:f>
              <c:numCache>
                <c:formatCode>General</c:formatCode>
                <c:ptCount val="1"/>
                <c:pt idx="0">
                  <c:v>2.7139591974658748</c:v>
                </c:pt>
              </c:numCache>
            </c:numRef>
          </c:xVal>
          <c:yVal>
            <c:numRef>
              <c:f>'Gráfico VBP por M'!$G$6</c:f>
              <c:numCache>
                <c:formatCode>General</c:formatCode>
                <c:ptCount val="1"/>
                <c:pt idx="0">
                  <c:v>1.6149942771697134</c:v>
                </c:pt>
              </c:numCache>
            </c:numRef>
          </c:yVal>
        </c:ser>
        <c:ser>
          <c:idx val="4"/>
          <c:order val="4"/>
          <c:tx>
            <c:strRef>
              <c:f>'Gráfico VBP por M'!$H$2</c:f>
              <c:strCache>
                <c:ptCount val="1"/>
                <c:pt idx="0">
                  <c:v>Papel e Celulose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</c:marker>
          <c:dLbls>
            <c:dLbl>
              <c:idx val="0"/>
              <c:layout>
                <c:manualLayout>
                  <c:x val="-9.1109905798592766E-2"/>
                  <c:y val="-2.386067338972408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Papel</a:t>
                    </a:r>
                    <a:r>
                      <a:rPr lang="en-US" baseline="0"/>
                      <a:t> e Celulose</a:t>
                    </a:r>
                    <a:endParaRPr lang="en-US"/>
                  </a:p>
                </c:rich>
              </c:tx>
              <c:dLblPos val="r"/>
              <c:showVal val="1"/>
            </c:dLbl>
            <c:dLblPos val="ctr"/>
            <c:showVal val="1"/>
          </c:dLbls>
          <c:xVal>
            <c:numRef>
              <c:f>'Gráfico VBP por M'!$C$7</c:f>
              <c:numCache>
                <c:formatCode>General</c:formatCode>
                <c:ptCount val="1"/>
                <c:pt idx="0">
                  <c:v>1.656260420813696</c:v>
                </c:pt>
              </c:numCache>
            </c:numRef>
          </c:xVal>
          <c:yVal>
            <c:numRef>
              <c:f>'Gráfico VBP por M'!$H$7</c:f>
              <c:numCache>
                <c:formatCode>General</c:formatCode>
                <c:ptCount val="1"/>
                <c:pt idx="0">
                  <c:v>1.1657163368436441</c:v>
                </c:pt>
              </c:numCache>
            </c:numRef>
          </c:yVal>
        </c:ser>
        <c:ser>
          <c:idx val="5"/>
          <c:order val="5"/>
          <c:tx>
            <c:strRef>
              <c:f>'Gráfico VBP por M'!$I$2</c:f>
              <c:strCache>
                <c:ptCount val="1"/>
                <c:pt idx="0">
                  <c:v>Produtos Químicos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</c:marker>
          <c:dLbls>
            <c:dLbl>
              <c:idx val="0"/>
              <c:layout>
                <c:manualLayout>
                  <c:x val="-1.4760420750953521E-2"/>
                  <c:y val="-1.271859883102389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Prod.</a:t>
                    </a:r>
                    <a:r>
                      <a:rPr lang="en-US" baseline="0"/>
                      <a:t> Químicos</a:t>
                    </a:r>
                    <a:endParaRPr lang="en-US"/>
                  </a:p>
                </c:rich>
              </c:tx>
              <c:dLblPos val="r"/>
              <c:showVal val="1"/>
            </c:dLbl>
            <c:dLblPos val="ctr"/>
            <c:showVal val="1"/>
          </c:dLbls>
          <c:xVal>
            <c:numRef>
              <c:f>'Gráfico VBP por M'!$C$8</c:f>
              <c:numCache>
                <c:formatCode>General</c:formatCode>
                <c:ptCount val="1"/>
                <c:pt idx="0">
                  <c:v>1.4884516016605041</c:v>
                </c:pt>
              </c:numCache>
            </c:numRef>
          </c:xVal>
          <c:yVal>
            <c:numRef>
              <c:f>'Gráfico VBP por M'!$I$8</c:f>
              <c:numCache>
                <c:formatCode>General</c:formatCode>
                <c:ptCount val="1"/>
                <c:pt idx="0">
                  <c:v>1.3476080631767626</c:v>
                </c:pt>
              </c:numCache>
            </c:numRef>
          </c:yVal>
        </c:ser>
        <c:ser>
          <c:idx val="6"/>
          <c:order val="6"/>
          <c:tx>
            <c:strRef>
              <c:f>'Gráfico VBP por M'!$J$2</c:f>
              <c:strCache>
                <c:ptCount val="1"/>
                <c:pt idx="0">
                  <c:v>Borracha e Plástico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</c:marker>
          <c:dLbls>
            <c:dLbl>
              <c:idx val="0"/>
              <c:layout>
                <c:manualLayout>
                  <c:x val="-4.1733590626342923E-2"/>
                  <c:y val="3.551666666666675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Borracha</a:t>
                    </a:r>
                    <a:r>
                      <a:rPr lang="en-US" baseline="0"/>
                      <a:t> e Plástico</a:t>
                    </a:r>
                    <a:endParaRPr lang="en-US"/>
                  </a:p>
                </c:rich>
              </c:tx>
              <c:dLblPos val="r"/>
              <c:showVal val="1"/>
            </c:dLbl>
            <c:dLblPos val="ctr"/>
            <c:showVal val="1"/>
          </c:dLbls>
          <c:xVal>
            <c:numRef>
              <c:f>'Gráfico VBP por M'!$C$9</c:f>
              <c:numCache>
                <c:formatCode>General</c:formatCode>
                <c:ptCount val="1"/>
                <c:pt idx="0">
                  <c:v>1.5752462596768126</c:v>
                </c:pt>
              </c:numCache>
            </c:numRef>
          </c:xVal>
          <c:yVal>
            <c:numRef>
              <c:f>'Gráfico VBP por M'!$J$9</c:f>
              <c:numCache>
                <c:formatCode>General</c:formatCode>
                <c:ptCount val="1"/>
                <c:pt idx="0">
                  <c:v>1.0294147936604192</c:v>
                </c:pt>
              </c:numCache>
            </c:numRef>
          </c:yVal>
        </c:ser>
        <c:ser>
          <c:idx val="7"/>
          <c:order val="7"/>
          <c:tx>
            <c:strRef>
              <c:f>'Gráfico VBP por M'!$K$2</c:f>
              <c:strCache>
                <c:ptCount val="1"/>
                <c:pt idx="0">
                  <c:v>Minerais Não-Metálicos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</c:marker>
          <c:dLbls>
            <c:delete val="1"/>
          </c:dLbls>
          <c:xVal>
            <c:numRef>
              <c:f>'Gráfico VBP por M'!$C$10</c:f>
              <c:numCache>
                <c:formatCode>General</c:formatCode>
                <c:ptCount val="1"/>
                <c:pt idx="0">
                  <c:v>1.6904688381253541</c:v>
                </c:pt>
              </c:numCache>
            </c:numRef>
          </c:xVal>
          <c:yVal>
            <c:numRef>
              <c:f>'Gráfico VBP por M'!$K$10</c:f>
              <c:numCache>
                <c:formatCode>General</c:formatCode>
                <c:ptCount val="1"/>
                <c:pt idx="0">
                  <c:v>1.1384131089938543</c:v>
                </c:pt>
              </c:numCache>
            </c:numRef>
          </c:yVal>
        </c:ser>
        <c:ser>
          <c:idx val="8"/>
          <c:order val="8"/>
          <c:tx>
            <c:strRef>
              <c:f>'Gráfico VBP por M'!$L$2</c:f>
              <c:strCache>
                <c:ptCount val="1"/>
                <c:pt idx="0">
                  <c:v>Metalurgia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</c:marker>
          <c:dLbls>
            <c:dLbl>
              <c:idx val="0"/>
              <c:layout>
                <c:manualLayout>
                  <c:x val="-4.4742827127584914E-2"/>
                  <c:y val="-1.907789824653592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Metalurgia</a:t>
                    </a:r>
                  </a:p>
                </c:rich>
              </c:tx>
              <c:dLblPos val="r"/>
              <c:showVal val="1"/>
            </c:dLbl>
            <c:dLblPos val="ctr"/>
            <c:showVal val="1"/>
          </c:dLbls>
          <c:xVal>
            <c:numRef>
              <c:f>'Gráfico VBP por M'!$C$11</c:f>
              <c:numCache>
                <c:formatCode>General</c:formatCode>
                <c:ptCount val="1"/>
                <c:pt idx="0">
                  <c:v>1.6364026201756601</c:v>
                </c:pt>
              </c:numCache>
            </c:numRef>
          </c:xVal>
          <c:yVal>
            <c:numRef>
              <c:f>'Gráfico VBP por M'!$L$11</c:f>
              <c:numCache>
                <c:formatCode>General</c:formatCode>
                <c:ptCount val="1"/>
                <c:pt idx="0">
                  <c:v>2.6302746380786948</c:v>
                </c:pt>
              </c:numCache>
            </c:numRef>
          </c:yVal>
        </c:ser>
        <c:ser>
          <c:idx val="9"/>
          <c:order val="9"/>
          <c:tx>
            <c:strRef>
              <c:f>'Gráfico VBP por M'!$M$2</c:f>
              <c:strCache>
                <c:ptCount val="1"/>
                <c:pt idx="0">
                  <c:v>Produtos de Metal</c:v>
                </c:pt>
              </c:strCache>
            </c:strRef>
          </c:tx>
          <c:spPr>
            <a:ln w="28575">
              <a:noFill/>
            </a:ln>
          </c:spPr>
          <c:dLbls>
            <c:dLbl>
              <c:idx val="0"/>
              <c:layout>
                <c:manualLayout>
                  <c:x val="-5.8784431890659482E-2"/>
                  <c:y val="-2.543719766204802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Prod.</a:t>
                    </a:r>
                    <a:r>
                      <a:rPr lang="en-US" baseline="0"/>
                      <a:t> de Metal</a:t>
                    </a:r>
                    <a:endParaRPr lang="en-US"/>
                  </a:p>
                </c:rich>
              </c:tx>
              <c:dLblPos val="r"/>
              <c:showVal val="1"/>
            </c:dLbl>
            <c:dLblPos val="ctr"/>
            <c:showVal val="1"/>
          </c:dLbls>
          <c:xVal>
            <c:numRef>
              <c:f>'Gráfico VBP por M'!$C$12</c:f>
              <c:numCache>
                <c:formatCode>General</c:formatCode>
                <c:ptCount val="1"/>
                <c:pt idx="0">
                  <c:v>1.3687133436157601</c:v>
                </c:pt>
              </c:numCache>
            </c:numRef>
          </c:xVal>
          <c:yVal>
            <c:numRef>
              <c:f>'Gráfico VBP por M'!$M$12</c:f>
              <c:numCache>
                <c:formatCode>General</c:formatCode>
                <c:ptCount val="1"/>
                <c:pt idx="0">
                  <c:v>1.4182388696921699</c:v>
                </c:pt>
              </c:numCache>
            </c:numRef>
          </c:yVal>
        </c:ser>
        <c:ser>
          <c:idx val="10"/>
          <c:order val="10"/>
          <c:tx>
            <c:strRef>
              <c:f>'Gráfico VBP por M'!$N$2</c:f>
              <c:strCache>
                <c:ptCount val="1"/>
                <c:pt idx="0">
                  <c:v>Maquinas e Equipamentos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</c:marker>
          <c:dLbls>
            <c:dLbl>
              <c:idx val="0"/>
              <c:layout>
                <c:manualLayout>
                  <c:x val="-7.2666430288245806E-2"/>
                  <c:y val="3.022619047619048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Máq. e Eq.</a:t>
                    </a:r>
                  </a:p>
                </c:rich>
              </c:tx>
              <c:dLblPos val="r"/>
              <c:showVal val="1"/>
            </c:dLbl>
            <c:dLblPos val="ctr"/>
            <c:showVal val="1"/>
          </c:dLbls>
          <c:xVal>
            <c:numRef>
              <c:f>'Gráfico VBP por M'!$C$13</c:f>
              <c:numCache>
                <c:formatCode>General</c:formatCode>
                <c:ptCount val="1"/>
                <c:pt idx="0">
                  <c:v>1.432053169058068</c:v>
                </c:pt>
              </c:numCache>
            </c:numRef>
          </c:xVal>
          <c:yVal>
            <c:numRef>
              <c:f>'Gráfico VBP por M'!$N$13</c:f>
              <c:numCache>
                <c:formatCode>General</c:formatCode>
                <c:ptCount val="1"/>
                <c:pt idx="0">
                  <c:v>1.1480845654519474</c:v>
                </c:pt>
              </c:numCache>
            </c:numRef>
          </c:yVal>
        </c:ser>
        <c:ser>
          <c:idx val="11"/>
          <c:order val="11"/>
          <c:tx>
            <c:strRef>
              <c:f>'Gráfico VBP por M'!$O$2</c:f>
              <c:strCache>
                <c:ptCount val="1"/>
                <c:pt idx="0">
                  <c:v>Material Elétrico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</c:marker>
          <c:dLbls>
            <c:dLbl>
              <c:idx val="0"/>
              <c:layout>
                <c:manualLayout>
                  <c:x val="-2.300943627713469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Mat.</a:t>
                    </a:r>
                    <a:r>
                      <a:rPr lang="en-US" baseline="0"/>
                      <a:t> Elétrico</a:t>
                    </a:r>
                    <a:endParaRPr lang="en-US"/>
                  </a:p>
                </c:rich>
              </c:tx>
              <c:dLblPos val="r"/>
              <c:showVal val="1"/>
            </c:dLbl>
            <c:dLblPos val="ctr"/>
            <c:showVal val="1"/>
          </c:dLbls>
          <c:xVal>
            <c:numRef>
              <c:f>'Gráfico VBP por M'!$C$14</c:f>
              <c:numCache>
                <c:formatCode>General</c:formatCode>
                <c:ptCount val="1"/>
                <c:pt idx="0">
                  <c:v>0.8415465945506635</c:v>
                </c:pt>
              </c:numCache>
            </c:numRef>
          </c:xVal>
          <c:yVal>
            <c:numRef>
              <c:f>'Gráfico VBP por M'!$O$14</c:f>
              <c:numCache>
                <c:formatCode>General</c:formatCode>
                <c:ptCount val="1"/>
                <c:pt idx="0">
                  <c:v>1.9564674039945043</c:v>
                </c:pt>
              </c:numCache>
            </c:numRef>
          </c:yVal>
        </c:ser>
        <c:ser>
          <c:idx val="12"/>
          <c:order val="12"/>
          <c:tx>
            <c:strRef>
              <c:f>'Gráfico VBP por M'!$P$2</c:f>
              <c:strCache>
                <c:ptCount val="1"/>
                <c:pt idx="0">
                  <c:v>Material Eletrônico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</c:marker>
          <c:dLbls>
            <c:dLbl>
              <c:idx val="0"/>
              <c:layout>
                <c:manualLayout>
                  <c:x val="0"/>
                  <c:y val="2.119749780762739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Mat.</a:t>
                    </a:r>
                    <a:r>
                      <a:rPr lang="en-US" baseline="0"/>
                      <a:t> Eletrônico</a:t>
                    </a:r>
                    <a:endParaRPr lang="en-US"/>
                  </a:p>
                </c:rich>
              </c:tx>
              <c:dLblPos val="r"/>
              <c:showVal val="1"/>
            </c:dLbl>
            <c:dLblPos val="ctr"/>
            <c:showVal val="1"/>
          </c:dLbls>
          <c:xVal>
            <c:numRef>
              <c:f>'Gráfico VBP por M'!$C$15</c:f>
              <c:numCache>
                <c:formatCode>General</c:formatCode>
                <c:ptCount val="1"/>
                <c:pt idx="0">
                  <c:v>4.7061291787947104</c:v>
                </c:pt>
              </c:numCache>
            </c:numRef>
          </c:xVal>
          <c:yVal>
            <c:numRef>
              <c:f>'Gráfico VBP por M'!$P$15</c:f>
              <c:numCache>
                <c:formatCode>General</c:formatCode>
                <c:ptCount val="1"/>
                <c:pt idx="0">
                  <c:v>1.7060695390498504</c:v>
                </c:pt>
              </c:numCache>
            </c:numRef>
          </c:yVal>
        </c:ser>
        <c:ser>
          <c:idx val="13"/>
          <c:order val="13"/>
          <c:tx>
            <c:strRef>
              <c:f>'Gráfico VBP por M'!$Q$2</c:f>
              <c:strCache>
                <c:ptCount val="1"/>
                <c:pt idx="0">
                  <c:v>Instrumentos Médicos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</c:marker>
          <c:dLbls>
            <c:dLbl>
              <c:idx val="0"/>
              <c:layout>
                <c:manualLayout>
                  <c:x val="-5.4119175185011623E-2"/>
                  <c:y val="2.543719766204794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Instr.</a:t>
                    </a:r>
                    <a:r>
                      <a:rPr lang="en-US" baseline="0"/>
                      <a:t> Médicos</a:t>
                    </a:r>
                    <a:endParaRPr lang="en-US"/>
                  </a:p>
                </c:rich>
              </c:tx>
              <c:dLblPos val="r"/>
              <c:showVal val="1"/>
            </c:dLbl>
            <c:dLblPos val="ctr"/>
            <c:showVal val="1"/>
          </c:dLbls>
          <c:xVal>
            <c:numRef>
              <c:f>'Gráfico VBP por M'!$C$16</c:f>
              <c:numCache>
                <c:formatCode>General</c:formatCode>
                <c:ptCount val="1"/>
                <c:pt idx="0">
                  <c:v>2.9357840922314202</c:v>
                </c:pt>
              </c:numCache>
            </c:numRef>
          </c:xVal>
          <c:yVal>
            <c:numRef>
              <c:f>'Gráfico VBP por M'!$Q$16</c:f>
              <c:numCache>
                <c:formatCode>General</c:formatCode>
                <c:ptCount val="1"/>
                <c:pt idx="0">
                  <c:v>3.4264969394620723</c:v>
                </c:pt>
              </c:numCache>
            </c:numRef>
          </c:yVal>
        </c:ser>
        <c:ser>
          <c:idx val="14"/>
          <c:order val="14"/>
          <c:tx>
            <c:strRef>
              <c:f>'Gráfico VBP por M'!$R$2</c:f>
              <c:strCache>
                <c:ptCount val="1"/>
                <c:pt idx="0">
                  <c:v>Veículos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</c:marker>
          <c:dLbls>
            <c:dLbl>
              <c:idx val="0"/>
              <c:layout>
                <c:manualLayout>
                  <c:x val="-3.7286873057229962E-2"/>
                  <c:y val="-2.119766471837325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Veículos</a:t>
                    </a:r>
                  </a:p>
                </c:rich>
              </c:tx>
              <c:dLblPos val="r"/>
              <c:showVal val="1"/>
            </c:dLbl>
            <c:dLblPos val="ctr"/>
            <c:showVal val="1"/>
          </c:dLbls>
          <c:xVal>
            <c:numRef>
              <c:f>'Gráfico VBP por M'!$C$17</c:f>
              <c:numCache>
                <c:formatCode>General</c:formatCode>
                <c:ptCount val="1"/>
                <c:pt idx="0">
                  <c:v>2.1087971822199685</c:v>
                </c:pt>
              </c:numCache>
            </c:numRef>
          </c:xVal>
          <c:yVal>
            <c:numRef>
              <c:f>'Gráfico VBP por M'!$R$17</c:f>
              <c:numCache>
                <c:formatCode>General</c:formatCode>
                <c:ptCount val="1"/>
                <c:pt idx="0">
                  <c:v>1.3529810973598373</c:v>
                </c:pt>
              </c:numCache>
            </c:numRef>
          </c:yVal>
        </c:ser>
        <c:ser>
          <c:idx val="15"/>
          <c:order val="15"/>
          <c:tx>
            <c:strRef>
              <c:f>'Gráfico VBP por M'!$S$2</c:f>
              <c:strCache>
                <c:ptCount val="1"/>
                <c:pt idx="0">
                  <c:v>Outros Equipamentos de Transporte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</c:marker>
          <c:dLbls>
            <c:dLbl>
              <c:idx val="0"/>
              <c:layout>
                <c:manualLayout>
                  <c:x val="-6.6367235841228903E-2"/>
                  <c:y val="2.543719766204794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Outros</a:t>
                    </a:r>
                    <a:r>
                      <a:rPr lang="en-US" baseline="0"/>
                      <a:t> Eq. Transp.</a:t>
                    </a:r>
                    <a:endParaRPr lang="en-US"/>
                  </a:p>
                </c:rich>
              </c:tx>
              <c:dLblPos val="r"/>
              <c:showVal val="1"/>
            </c:dLbl>
            <c:dLblPos val="ctr"/>
            <c:showVal val="1"/>
          </c:dLbls>
          <c:xVal>
            <c:numRef>
              <c:f>'Gráfico VBP por M'!$C$18</c:f>
              <c:numCache>
                <c:formatCode>General</c:formatCode>
                <c:ptCount val="1"/>
                <c:pt idx="0">
                  <c:v>1.777751092604575</c:v>
                </c:pt>
              </c:numCache>
            </c:numRef>
          </c:xVal>
          <c:yVal>
            <c:numRef>
              <c:f>'Gráfico VBP por M'!$S$18</c:f>
              <c:numCache>
                <c:formatCode>General</c:formatCode>
                <c:ptCount val="1"/>
                <c:pt idx="0">
                  <c:v>3.4643688530225445</c:v>
                </c:pt>
              </c:numCache>
            </c:numRef>
          </c:yVal>
        </c:ser>
        <c:ser>
          <c:idx val="16"/>
          <c:order val="16"/>
          <c:tx>
            <c:strRef>
              <c:f>'Gráfico VBP por M'!$T$2</c:f>
              <c:strCache>
                <c:ptCount val="1"/>
                <c:pt idx="0">
                  <c:v>Móveis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</c:marker>
          <c:dLbls>
            <c:dLbl>
              <c:idx val="0"/>
              <c:layout>
                <c:manualLayout>
                  <c:x val="-1.3464005835375156E-2"/>
                  <c:y val="-2.971215472780039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Móveis</a:t>
                    </a:r>
                  </a:p>
                </c:rich>
              </c:tx>
              <c:dLblPos val="r"/>
              <c:showVal val="1"/>
            </c:dLbl>
            <c:dLblPos val="ctr"/>
            <c:showVal val="1"/>
          </c:dLbls>
          <c:xVal>
            <c:numRef>
              <c:f>'Gráfico VBP por M'!$C$19</c:f>
              <c:numCache>
                <c:formatCode>General</c:formatCode>
                <c:ptCount val="1"/>
                <c:pt idx="0">
                  <c:v>2.2251523028914049</c:v>
                </c:pt>
              </c:numCache>
            </c:numRef>
          </c:xVal>
          <c:yVal>
            <c:numRef>
              <c:f>'Gráfico VBP por M'!$T$19</c:f>
              <c:numCache>
                <c:formatCode>General</c:formatCode>
                <c:ptCount val="1"/>
                <c:pt idx="0">
                  <c:v>0.95364048984332062</c:v>
                </c:pt>
              </c:numCache>
            </c:numRef>
          </c:yVal>
        </c:ser>
        <c:dLbls>
          <c:showVal val="1"/>
        </c:dLbls>
        <c:axId val="74943488"/>
        <c:axId val="74978432"/>
      </c:scatterChart>
      <c:valAx>
        <c:axId val="74943488"/>
        <c:scaling>
          <c:orientation val="minMax"/>
          <c:max val="4.75"/>
          <c:min val="0.75000000000000278"/>
        </c:scaling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pt-BR" b="0"/>
                  <a:t>∆% IMP-BR</a:t>
                </a:r>
              </a:p>
            </c:rich>
          </c:tx>
          <c:layout>
            <c:manualLayout>
              <c:xMode val="edge"/>
              <c:yMode val="edge"/>
              <c:x val="0.47918393682753196"/>
              <c:y val="0.94817456180082549"/>
            </c:manualLayout>
          </c:layout>
        </c:title>
        <c:numFmt formatCode="General" sourceLinked="1"/>
        <c:tickLblPos val="nextTo"/>
        <c:crossAx val="74978432"/>
        <c:crosses val="autoZero"/>
        <c:crossBetween val="midCat"/>
      </c:valAx>
      <c:valAx>
        <c:axId val="74978432"/>
        <c:scaling>
          <c:orientation val="minMax"/>
          <c:min val="0.75000000000000278"/>
        </c:scaling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pt-BR" b="0"/>
                  <a:t>∆% VBPI-SC</a:t>
                </a:r>
              </a:p>
            </c:rich>
          </c:tx>
          <c:layout>
            <c:manualLayout>
              <c:xMode val="edge"/>
              <c:yMode val="edge"/>
              <c:x val="0"/>
              <c:y val="0.36746515344448916"/>
            </c:manualLayout>
          </c:layout>
        </c:title>
        <c:numFmt formatCode="General" sourceLinked="1"/>
        <c:tickLblPos val="nextTo"/>
        <c:crossAx val="74943488"/>
        <c:crosses val="autoZero"/>
        <c:crossBetween val="midCat"/>
      </c:valAx>
    </c:plotArea>
    <c:plotVisOnly val="1"/>
    <c:dispBlanksAs val="gap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pt-BR"/>
    </a:p>
  </c:txPr>
  <c:externalData r:id="rId1"/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plotArea>
      <c:layout>
        <c:manualLayout>
          <c:layoutTarget val="inner"/>
          <c:xMode val="edge"/>
          <c:yMode val="edge"/>
          <c:x val="6.3547813980696782E-2"/>
          <c:y val="1.9632772762472706E-2"/>
          <c:w val="0.91589279966275228"/>
          <c:h val="0.69995558247526768"/>
        </c:manualLayout>
      </c:layout>
      <c:barChart>
        <c:barDir val="col"/>
        <c:grouping val="clustered"/>
        <c:ser>
          <c:idx val="0"/>
          <c:order val="0"/>
          <c:tx>
            <c:strRef>
              <c:f>'[variação exp-imp br e sc.xlsx]Fieesc_Cnae_setores'!$W$4</c:f>
              <c:strCache>
                <c:ptCount val="1"/>
                <c:pt idx="0">
                  <c:v>Brasil</c:v>
                </c:pt>
              </c:strCache>
            </c:strRef>
          </c:tx>
          <c:cat>
            <c:strRef>
              <c:f>'[variação exp-imp br e sc.xlsx]Fieesc_Cnae_setores'!$D$5:$D$11</c:f>
              <c:strCache>
                <c:ptCount val="7"/>
                <c:pt idx="0">
                  <c:v>alimentos e bebidas</c:v>
                </c:pt>
                <c:pt idx="1">
                  <c:v>fumo</c:v>
                </c:pt>
                <c:pt idx="2">
                  <c:v>madeira</c:v>
                </c:pt>
                <c:pt idx="3">
                  <c:v>máquinas e equipamentos</c:v>
                </c:pt>
                <c:pt idx="4">
                  <c:v>máquinas, aparelhos e materiais elétricos</c:v>
                </c:pt>
                <c:pt idx="5">
                  <c:v>veículos automotores, reboques e carrocerias</c:v>
                </c:pt>
                <c:pt idx="6">
                  <c:v>TOTAL</c:v>
                </c:pt>
              </c:strCache>
            </c:strRef>
          </c:cat>
          <c:val>
            <c:numRef>
              <c:f>'[variação exp-imp br e sc.xlsx]Fieesc_Cnae_setores'!$W$5:$W$11</c:f>
              <c:numCache>
                <c:formatCode>0.00</c:formatCode>
                <c:ptCount val="7"/>
                <c:pt idx="0">
                  <c:v>3.3035505589458598</c:v>
                </c:pt>
                <c:pt idx="1">
                  <c:v>2.6593832769068082</c:v>
                </c:pt>
                <c:pt idx="2">
                  <c:v>2.1451124459433442</c:v>
                </c:pt>
                <c:pt idx="3">
                  <c:v>3.1119321570068355</c:v>
                </c:pt>
                <c:pt idx="4">
                  <c:v>3.1627425656818744</c:v>
                </c:pt>
                <c:pt idx="5">
                  <c:v>2.6786277052368912</c:v>
                </c:pt>
                <c:pt idx="6" formatCode="General">
                  <c:v>3.1677938966712222</c:v>
                </c:pt>
              </c:numCache>
            </c:numRef>
          </c:val>
        </c:ser>
        <c:ser>
          <c:idx val="1"/>
          <c:order val="1"/>
          <c:tx>
            <c:strRef>
              <c:f>'[variação exp-imp br e sc.xlsx]Fieesc_Cnae_setores'!$X$4</c:f>
              <c:strCache>
                <c:ptCount val="1"/>
                <c:pt idx="0">
                  <c:v>Santa Catarina</c:v>
                </c:pt>
              </c:strCache>
            </c:strRef>
          </c:tx>
          <c:cat>
            <c:strRef>
              <c:f>'[variação exp-imp br e sc.xlsx]Fieesc_Cnae_setores'!$D$5:$D$11</c:f>
              <c:strCache>
                <c:ptCount val="7"/>
                <c:pt idx="0">
                  <c:v>alimentos e bebidas</c:v>
                </c:pt>
                <c:pt idx="1">
                  <c:v>fumo</c:v>
                </c:pt>
                <c:pt idx="2">
                  <c:v>madeira</c:v>
                </c:pt>
                <c:pt idx="3">
                  <c:v>máquinas e equipamentos</c:v>
                </c:pt>
                <c:pt idx="4">
                  <c:v>máquinas, aparelhos e materiais elétricos</c:v>
                </c:pt>
                <c:pt idx="5">
                  <c:v>veículos automotores, reboques e carrocerias</c:v>
                </c:pt>
                <c:pt idx="6">
                  <c:v>TOTAL</c:v>
                </c:pt>
              </c:strCache>
            </c:strRef>
          </c:cat>
          <c:val>
            <c:numRef>
              <c:f>'[variação exp-imp br e sc.xlsx]Fieesc_Cnae_setores'!$X$5:$X$11</c:f>
              <c:numCache>
                <c:formatCode>General</c:formatCode>
                <c:ptCount val="7"/>
                <c:pt idx="0">
                  <c:v>2.6399987230134565</c:v>
                </c:pt>
                <c:pt idx="1">
                  <c:v>8.4423436643890124</c:v>
                </c:pt>
                <c:pt idx="2">
                  <c:v>1.7764207556464624</c:v>
                </c:pt>
                <c:pt idx="3">
                  <c:v>2.0908503962987326</c:v>
                </c:pt>
                <c:pt idx="4">
                  <c:v>4.3507882957869661</c:v>
                </c:pt>
                <c:pt idx="5">
                  <c:v>2.6064051929373058</c:v>
                </c:pt>
                <c:pt idx="6">
                  <c:v>1.9676377786725545</c:v>
                </c:pt>
              </c:numCache>
            </c:numRef>
          </c:val>
        </c:ser>
        <c:axId val="75024256"/>
        <c:axId val="75025792"/>
      </c:barChart>
      <c:catAx>
        <c:axId val="75024256"/>
        <c:scaling>
          <c:orientation val="minMax"/>
        </c:scaling>
        <c:axPos val="b"/>
        <c:tickLblPos val="nextTo"/>
        <c:crossAx val="75025792"/>
        <c:crosses val="autoZero"/>
        <c:auto val="1"/>
        <c:lblAlgn val="ctr"/>
        <c:lblOffset val="100"/>
      </c:catAx>
      <c:valAx>
        <c:axId val="75025792"/>
        <c:scaling>
          <c:orientation val="minMax"/>
        </c:scaling>
        <c:axPos val="l"/>
        <c:majorGridlines/>
        <c:numFmt formatCode="0.00" sourceLinked="1"/>
        <c:tickLblPos val="nextTo"/>
        <c:crossAx val="750242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1957419043835061"/>
          <c:y val="0.9531161034190645"/>
          <c:w val="0.37430339660941636"/>
          <c:h val="3.8616802994111771E-2"/>
        </c:manualLayout>
      </c:layout>
    </c:legend>
    <c:plotVisOnly val="1"/>
    <c:dispBlanksAs val="gap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pt-BR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plotArea>
      <c:layout>
        <c:manualLayout>
          <c:layoutTarget val="inner"/>
          <c:xMode val="edge"/>
          <c:yMode val="edge"/>
          <c:x val="5.1915162447837178E-2"/>
          <c:y val="3.2099874474975421E-2"/>
          <c:w val="0.92807097234862845"/>
          <c:h val="0.75046719518726757"/>
        </c:manualLayout>
      </c:layout>
      <c:barChart>
        <c:barDir val="col"/>
        <c:grouping val="clustered"/>
        <c:ser>
          <c:idx val="0"/>
          <c:order val="0"/>
          <c:tx>
            <c:strRef>
              <c:f>'[variação exp-imp br e sc.xlsx]Fieesc_Cnae_setores'!$W$29</c:f>
              <c:strCache>
                <c:ptCount val="1"/>
                <c:pt idx="0">
                  <c:v>Brasil</c:v>
                </c:pt>
              </c:strCache>
            </c:strRef>
          </c:tx>
          <c:cat>
            <c:strRef>
              <c:f>'[variação exp-imp br e sc.xlsx]Fieesc_Cnae_setores'!$D$30:$D$36</c:f>
              <c:strCache>
                <c:ptCount val="7"/>
                <c:pt idx="0">
                  <c:v>produtos têxteis</c:v>
                </c:pt>
                <c:pt idx="1">
                  <c:v>vestuário e acessórios</c:v>
                </c:pt>
                <c:pt idx="2">
                  <c:v>produtos químicos</c:v>
                </c:pt>
                <c:pt idx="3">
                  <c:v>borracha e plástico</c:v>
                </c:pt>
                <c:pt idx="4">
                  <c:v>metalurgia básica</c:v>
                </c:pt>
                <c:pt idx="5">
                  <c:v>máquinas e equipamentos</c:v>
                </c:pt>
                <c:pt idx="6">
                  <c:v>TOTAL</c:v>
                </c:pt>
              </c:strCache>
            </c:strRef>
          </c:cat>
          <c:val>
            <c:numRef>
              <c:f>'[variação exp-imp br e sc.xlsx]Fieesc_Cnae_setores'!$W$30:$W$36</c:f>
              <c:numCache>
                <c:formatCode>General</c:formatCode>
                <c:ptCount val="7"/>
                <c:pt idx="0">
                  <c:v>2.5306241791630626</c:v>
                </c:pt>
                <c:pt idx="1">
                  <c:v>4.7631817086289345</c:v>
                </c:pt>
                <c:pt idx="2">
                  <c:v>2.822889979995213</c:v>
                </c:pt>
                <c:pt idx="3">
                  <c:v>2.8898268479264844</c:v>
                </c:pt>
                <c:pt idx="4">
                  <c:v>3.7805654009817142</c:v>
                </c:pt>
                <c:pt idx="5">
                  <c:v>2.4086857963204111</c:v>
                </c:pt>
                <c:pt idx="6">
                  <c:v>2.8149335653268741</c:v>
                </c:pt>
              </c:numCache>
            </c:numRef>
          </c:val>
        </c:ser>
        <c:ser>
          <c:idx val="1"/>
          <c:order val="1"/>
          <c:tx>
            <c:strRef>
              <c:f>'[variação exp-imp br e sc.xlsx]Fieesc_Cnae_setores'!$X$29</c:f>
              <c:strCache>
                <c:ptCount val="1"/>
                <c:pt idx="0">
                  <c:v>Santa Catarina</c:v>
                </c:pt>
              </c:strCache>
            </c:strRef>
          </c:tx>
          <c:cat>
            <c:strRef>
              <c:f>'[variação exp-imp br e sc.xlsx]Fieesc_Cnae_setores'!$D$30:$D$36</c:f>
              <c:strCache>
                <c:ptCount val="7"/>
                <c:pt idx="0">
                  <c:v>produtos têxteis</c:v>
                </c:pt>
                <c:pt idx="1">
                  <c:v>vestuário e acessórios</c:v>
                </c:pt>
                <c:pt idx="2">
                  <c:v>produtos químicos</c:v>
                </c:pt>
                <c:pt idx="3">
                  <c:v>borracha e plástico</c:v>
                </c:pt>
                <c:pt idx="4">
                  <c:v>metalurgia básica</c:v>
                </c:pt>
                <c:pt idx="5">
                  <c:v>máquinas e equipamentos</c:v>
                </c:pt>
                <c:pt idx="6">
                  <c:v>TOTAL</c:v>
                </c:pt>
              </c:strCache>
            </c:strRef>
          </c:cat>
          <c:val>
            <c:numRef>
              <c:f>'[variação exp-imp br e sc.xlsx]Fieesc_Cnae_setores'!$X$30:$X$36</c:f>
              <c:numCache>
                <c:formatCode>General</c:formatCode>
                <c:ptCount val="7"/>
                <c:pt idx="0">
                  <c:v>7.3436726824575524</c:v>
                </c:pt>
                <c:pt idx="1">
                  <c:v>25.180477623625627</c:v>
                </c:pt>
                <c:pt idx="2">
                  <c:v>8.7096434905383688</c:v>
                </c:pt>
                <c:pt idx="3">
                  <c:v>10.30420741514615</c:v>
                </c:pt>
                <c:pt idx="4">
                  <c:v>69.629536662814758</c:v>
                </c:pt>
                <c:pt idx="5">
                  <c:v>4.7808906328629472</c:v>
                </c:pt>
                <c:pt idx="6">
                  <c:v>6.3515333595632342</c:v>
                </c:pt>
              </c:numCache>
            </c:numRef>
          </c:val>
        </c:ser>
        <c:axId val="75063296"/>
        <c:axId val="75064832"/>
      </c:barChart>
      <c:catAx>
        <c:axId val="75063296"/>
        <c:scaling>
          <c:orientation val="minMax"/>
        </c:scaling>
        <c:axPos val="b"/>
        <c:tickLblPos val="nextTo"/>
        <c:crossAx val="75064832"/>
        <c:crosses val="autoZero"/>
        <c:auto val="1"/>
        <c:lblAlgn val="ctr"/>
        <c:lblOffset val="100"/>
      </c:catAx>
      <c:valAx>
        <c:axId val="75064832"/>
        <c:scaling>
          <c:orientation val="minMax"/>
        </c:scaling>
        <c:axPos val="l"/>
        <c:majorGridlines/>
        <c:numFmt formatCode="General" sourceLinked="1"/>
        <c:tickLblPos val="nextTo"/>
        <c:crossAx val="7506329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pt-B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Sheet1!$F$2</c:f>
              <c:strCache>
                <c:ptCount val="1"/>
                <c:pt idx="0">
                  <c:v>PIB per capita (preços constantes de 2000, US$)</c:v>
                </c:pt>
              </c:strCache>
            </c:strRef>
          </c:tx>
          <c:spPr>
            <a:ln w="38100"/>
          </c:spPr>
          <c:marker>
            <c:spPr>
              <a:ln w="38100"/>
            </c:spPr>
          </c:marker>
          <c:cat>
            <c:strRef>
              <c:f>Sheet1!$Q$1:$BE$1</c:f>
              <c:strCache>
                <c:ptCount val="41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</c:strCache>
            </c:strRef>
          </c:cat>
          <c:val>
            <c:numRef>
              <c:f>Sheet1!$Q$2:$BE$2</c:f>
              <c:numCache>
                <c:formatCode>#,##0</c:formatCode>
                <c:ptCount val="41"/>
                <c:pt idx="0">
                  <c:v>1988.9215244813201</c:v>
                </c:pt>
                <c:pt idx="1">
                  <c:v>2160.3530354406312</c:v>
                </c:pt>
                <c:pt idx="2">
                  <c:v>2363.5112024022505</c:v>
                </c:pt>
                <c:pt idx="3">
                  <c:v>2630.9178495828678</c:v>
                </c:pt>
                <c:pt idx="4">
                  <c:v>2802.0162657041897</c:v>
                </c:pt>
                <c:pt idx="5">
                  <c:v>2879.3134718063043</c:v>
                </c:pt>
                <c:pt idx="6">
                  <c:v>3087.582867995538</c:v>
                </c:pt>
                <c:pt idx="7">
                  <c:v>3154.7205518412211</c:v>
                </c:pt>
                <c:pt idx="8">
                  <c:v>3181.0614325968522</c:v>
                </c:pt>
                <c:pt idx="9">
                  <c:v>3317.535959019971</c:v>
                </c:pt>
                <c:pt idx="10">
                  <c:v>3536.0458702973492</c:v>
                </c:pt>
                <c:pt idx="11">
                  <c:v>3302.6393573257114</c:v>
                </c:pt>
                <c:pt idx="12">
                  <c:v>3245.5731521711377</c:v>
                </c:pt>
                <c:pt idx="13">
                  <c:v>3064.1536331581542</c:v>
                </c:pt>
                <c:pt idx="14">
                  <c:v>3154.9656322311816</c:v>
                </c:pt>
                <c:pt idx="15">
                  <c:v>3333.9996345649979</c:v>
                </c:pt>
                <c:pt idx="16">
                  <c:v>3527.761242484039</c:v>
                </c:pt>
                <c:pt idx="17">
                  <c:v>3584.0740164600352</c:v>
                </c:pt>
                <c:pt idx="18">
                  <c:v>3513.9994867332371</c:v>
                </c:pt>
                <c:pt idx="19">
                  <c:v>3564.6361890357257</c:v>
                </c:pt>
                <c:pt idx="20">
                  <c:v>3352.9654033836</c:v>
                </c:pt>
                <c:pt idx="21">
                  <c:v>3347.8114732344302</c:v>
                </c:pt>
                <c:pt idx="22">
                  <c:v>3279.6863960945216</c:v>
                </c:pt>
                <c:pt idx="23">
                  <c:v>3380.12839193747</c:v>
                </c:pt>
                <c:pt idx="24">
                  <c:v>3506.544106770431</c:v>
                </c:pt>
                <c:pt idx="25">
                  <c:v>3606.0059172370115</c:v>
                </c:pt>
                <c:pt idx="26">
                  <c:v>3627.6269957252948</c:v>
                </c:pt>
                <c:pt idx="27">
                  <c:v>3693.2758201483307</c:v>
                </c:pt>
                <c:pt idx="28">
                  <c:v>3639.2677996840489</c:v>
                </c:pt>
                <c:pt idx="29">
                  <c:v>3594.7849588046543</c:v>
                </c:pt>
                <c:pt idx="30">
                  <c:v>3696.1467719225607</c:v>
                </c:pt>
                <c:pt idx="31">
                  <c:v>3692.6751962525868</c:v>
                </c:pt>
                <c:pt idx="32">
                  <c:v>3739.8380089909942</c:v>
                </c:pt>
                <c:pt idx="33">
                  <c:v>3733.9992493805566</c:v>
                </c:pt>
                <c:pt idx="34">
                  <c:v>3899.2025663882991</c:v>
                </c:pt>
                <c:pt idx="35">
                  <c:v>3976.6933611503409</c:v>
                </c:pt>
                <c:pt idx="36">
                  <c:v>4090.6299615505454</c:v>
                </c:pt>
                <c:pt idx="37">
                  <c:v>4297.7433357139662</c:v>
                </c:pt>
                <c:pt idx="38">
                  <c:v>4478.5044927098261</c:v>
                </c:pt>
                <c:pt idx="39">
                  <c:v>4410.4131839865295</c:v>
                </c:pt>
                <c:pt idx="40">
                  <c:v>4699.3999321778429</c:v>
                </c:pt>
              </c:numCache>
            </c:numRef>
          </c:val>
        </c:ser>
        <c:marker val="1"/>
        <c:axId val="70486272"/>
        <c:axId val="71172096"/>
      </c:lineChart>
      <c:lineChart>
        <c:grouping val="standard"/>
        <c:ser>
          <c:idx val="1"/>
          <c:order val="1"/>
          <c:tx>
            <c:strRef>
              <c:f>Sheet1!$F$3</c:f>
              <c:strCache>
                <c:ptCount val="1"/>
                <c:pt idx="0">
                  <c:v>Valor adicionado da manufatura (% do PIB)</c:v>
                </c:pt>
              </c:strCache>
            </c:strRef>
          </c:tx>
          <c:spPr>
            <a:ln w="57150">
              <a:solidFill>
                <a:srgbClr val="C00000"/>
              </a:solidFill>
            </a:ln>
          </c:spPr>
          <c:marker>
            <c:symbol val="none"/>
          </c:marker>
          <c:val>
            <c:numRef>
              <c:f>Sheet1!$Q$3:$BE$3</c:f>
              <c:numCache>
                <c:formatCode>#,##0</c:formatCode>
                <c:ptCount val="41"/>
                <c:pt idx="0">
                  <c:v>29.317053108680998</c:v>
                </c:pt>
                <c:pt idx="1">
                  <c:v>29.191358595891195</c:v>
                </c:pt>
                <c:pt idx="2">
                  <c:v>29.398199193574229</c:v>
                </c:pt>
                <c:pt idx="3">
                  <c:v>29.805099058993189</c:v>
                </c:pt>
                <c:pt idx="4">
                  <c:v>30.552240133504423</c:v>
                </c:pt>
                <c:pt idx="5">
                  <c:v>30.263669940102211</c:v>
                </c:pt>
                <c:pt idx="6">
                  <c:v>30.397077517514631</c:v>
                </c:pt>
                <c:pt idx="7">
                  <c:v>29.344832987175529</c:v>
                </c:pt>
                <c:pt idx="8">
                  <c:v>30.720271493240396</c:v>
                </c:pt>
                <c:pt idx="9">
                  <c:v>31.041039137245587</c:v>
                </c:pt>
                <c:pt idx="10">
                  <c:v>33.48525192311434</c:v>
                </c:pt>
                <c:pt idx="11">
                  <c:v>32.920083427909496</c:v>
                </c:pt>
                <c:pt idx="12">
                  <c:v>34.559962484668944</c:v>
                </c:pt>
                <c:pt idx="13" formatCode="#,##0.0">
                  <c:v>33.189750852382751</c:v>
                </c:pt>
                <c:pt idx="14" formatCode="#,##0.0">
                  <c:v>33.872556388781362</c:v>
                </c:pt>
                <c:pt idx="15" formatCode="#,##0.0">
                  <c:v>33.747489199789975</c:v>
                </c:pt>
                <c:pt idx="16">
                  <c:v>32.969081799476044</c:v>
                </c:pt>
                <c:pt idx="17">
                  <c:v>31.956488030745689</c:v>
                </c:pt>
                <c:pt idx="18">
                  <c:v>30.954716456261689</c:v>
                </c:pt>
                <c:pt idx="19">
                  <c:v>29.528802515328991</c:v>
                </c:pt>
                <c:pt idx="21">
                  <c:v>25.343370561009881</c:v>
                </c:pt>
                <c:pt idx="22">
                  <c:v>24.655931968244335</c:v>
                </c:pt>
                <c:pt idx="23">
                  <c:v>24.953686627935689</c:v>
                </c:pt>
                <c:pt idx="24">
                  <c:v>23.65825851023823</c:v>
                </c:pt>
                <c:pt idx="25">
                  <c:v>18.615714761426798</c:v>
                </c:pt>
                <c:pt idx="26">
                  <c:v>16.795882664891987</c:v>
                </c:pt>
                <c:pt idx="27">
                  <c:v>16.669302884696499</c:v>
                </c:pt>
                <c:pt idx="28">
                  <c:v>15.716141548161364</c:v>
                </c:pt>
                <c:pt idx="29">
                  <c:v>16.118546556618721</c:v>
                </c:pt>
                <c:pt idx="30">
                  <c:v>17.220608272124323</c:v>
                </c:pt>
                <c:pt idx="31">
                  <c:v>17.132451408618863</c:v>
                </c:pt>
                <c:pt idx="32">
                  <c:v>16.853044742520186</c:v>
                </c:pt>
                <c:pt idx="33">
                  <c:v>18.016704598694595</c:v>
                </c:pt>
                <c:pt idx="34">
                  <c:v>19.218103809916478</c:v>
                </c:pt>
                <c:pt idx="35">
                  <c:v>18.096374385060027</c:v>
                </c:pt>
                <c:pt idx="36">
                  <c:v>16.38285113201799</c:v>
                </c:pt>
                <c:pt idx="37">
                  <c:v>15.446194650192451</c:v>
                </c:pt>
                <c:pt idx="38">
                  <c:v>16.629594618216135</c:v>
                </c:pt>
                <c:pt idx="39">
                  <c:v>15.810514924292152</c:v>
                </c:pt>
                <c:pt idx="40">
                  <c:v>15.753669740570038</c:v>
                </c:pt>
              </c:numCache>
            </c:numRef>
          </c:val>
        </c:ser>
        <c:marker val="1"/>
        <c:axId val="71180288"/>
        <c:axId val="71174016"/>
      </c:lineChart>
      <c:catAx>
        <c:axId val="70486272"/>
        <c:scaling>
          <c:orientation val="minMax"/>
        </c:scaling>
        <c:axPos val="b"/>
        <c:majorTickMark val="none"/>
        <c:tickLblPos val="nextTo"/>
        <c:crossAx val="71172096"/>
        <c:crosses val="autoZero"/>
        <c:auto val="1"/>
        <c:lblAlgn val="ctr"/>
        <c:lblOffset val="100"/>
      </c:catAx>
      <c:valAx>
        <c:axId val="71172096"/>
        <c:scaling>
          <c:orientation val="minMax"/>
          <c:min val="1000"/>
        </c:scaling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pt-BR"/>
                  <a:t>US$</a:t>
                </a:r>
              </a:p>
            </c:rich>
          </c:tx>
          <c:layout>
            <c:manualLayout>
              <c:xMode val="edge"/>
              <c:yMode val="edge"/>
              <c:x val="1.0375596596804317E-2"/>
              <c:y val="0.28952560929883886"/>
            </c:manualLayout>
          </c:layout>
        </c:title>
        <c:numFmt formatCode="#,##0" sourceLinked="1"/>
        <c:majorTickMark val="none"/>
        <c:tickLblPos val="nextTo"/>
        <c:spPr>
          <a:ln w="9525">
            <a:noFill/>
          </a:ln>
        </c:spPr>
        <c:crossAx val="70486272"/>
        <c:crosses val="autoZero"/>
        <c:crossBetween val="between"/>
      </c:valAx>
      <c:valAx>
        <c:axId val="71174016"/>
        <c:scaling>
          <c:orientation val="minMax"/>
          <c:min val="10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pt-BR"/>
                  <a:t>%</a:t>
                </a:r>
              </a:p>
            </c:rich>
          </c:tx>
          <c:layout>
            <c:manualLayout>
              <c:xMode val="edge"/>
              <c:yMode val="edge"/>
              <c:x val="0.96223282838763158"/>
              <c:y val="0.30562099737532966"/>
            </c:manualLayout>
          </c:layout>
        </c:title>
        <c:numFmt formatCode="#,##0" sourceLinked="1"/>
        <c:tickLblPos val="nextTo"/>
        <c:crossAx val="71180288"/>
        <c:crosses val="max"/>
        <c:crossBetween val="between"/>
      </c:valAx>
      <c:catAx>
        <c:axId val="71180288"/>
        <c:scaling>
          <c:orientation val="minMax"/>
        </c:scaling>
        <c:delete val="1"/>
        <c:axPos val="b"/>
        <c:tickLblPos val="none"/>
        <c:crossAx val="71174016"/>
        <c:crosses val="autoZero"/>
        <c:auto val="1"/>
        <c:lblAlgn val="ctr"/>
        <c:lblOffset val="100"/>
      </c:catAx>
    </c:plotArea>
    <c:legend>
      <c:legendPos val="b"/>
      <c:layout/>
    </c:legend>
    <c:plotVisOnly val="1"/>
    <c:dispBlanksAs val="gap"/>
  </c:chart>
  <c:spPr>
    <a:ln w="3175">
      <a:noFill/>
    </a:ln>
  </c:spPr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pt-BR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plotArea>
      <c:layout/>
      <c:lineChart>
        <c:grouping val="standard"/>
        <c:ser>
          <c:idx val="1"/>
          <c:order val="0"/>
          <c:tx>
            <c:strRef>
              <c:f>Sheet1!$E$21</c:f>
              <c:strCache>
                <c:ptCount val="1"/>
                <c:pt idx="0">
                  <c:v>PIB per capita do Brasil em comparação ao da OCDE (%)</c:v>
                </c:pt>
              </c:strCache>
            </c:strRef>
          </c:tx>
          <c:spPr>
            <a:ln w="57150">
              <a:prstDash val="dash"/>
            </a:ln>
          </c:spPr>
          <c:marker>
            <c:symbol val="none"/>
          </c:marker>
          <c:cat>
            <c:strRef>
              <c:f>Sheet1!$Q$1:$BE$1</c:f>
              <c:strCache>
                <c:ptCount val="41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</c:strCache>
            </c:strRef>
          </c:cat>
          <c:val>
            <c:numRef>
              <c:f>Sheet1!$Q$21:$BE$21</c:f>
              <c:numCache>
                <c:formatCode>#,##0</c:formatCode>
                <c:ptCount val="41"/>
                <c:pt idx="0">
                  <c:v>17.660937841360589</c:v>
                </c:pt>
                <c:pt idx="1">
                  <c:v>18.70380777201774</c:v>
                </c:pt>
                <c:pt idx="2">
                  <c:v>19.570861177287053</c:v>
                </c:pt>
                <c:pt idx="3">
                  <c:v>20.680695074775489</c:v>
                </c:pt>
                <c:pt idx="4">
                  <c:v>22.074048085638431</c:v>
                </c:pt>
                <c:pt idx="5">
                  <c:v>22.787758985934989</c:v>
                </c:pt>
                <c:pt idx="6">
                  <c:v>23.537615417546835</c:v>
                </c:pt>
                <c:pt idx="7">
                  <c:v>23.375483816492356</c:v>
                </c:pt>
                <c:pt idx="8">
                  <c:v>22.761502725895614</c:v>
                </c:pt>
                <c:pt idx="9">
                  <c:v>23.033425259463726</c:v>
                </c:pt>
                <c:pt idx="10">
                  <c:v>24.437576971497887</c:v>
                </c:pt>
                <c:pt idx="11">
                  <c:v>21.65905468930999</c:v>
                </c:pt>
                <c:pt idx="12">
                  <c:v>21.413029733203189</c:v>
                </c:pt>
                <c:pt idx="13">
                  <c:v>19.851386811486833</c:v>
                </c:pt>
                <c:pt idx="14">
                  <c:v>19.693442180116989</c:v>
                </c:pt>
                <c:pt idx="15">
                  <c:v>20.198627069699178</c:v>
                </c:pt>
                <c:pt idx="16">
                  <c:v>20.895592030916713</c:v>
                </c:pt>
                <c:pt idx="17">
                  <c:v>20.704044425125026</c:v>
                </c:pt>
                <c:pt idx="18">
                  <c:v>19.543610970090789</c:v>
                </c:pt>
                <c:pt idx="19">
                  <c:v>19.232965621653335</c:v>
                </c:pt>
                <c:pt idx="20">
                  <c:v>17.698440857052727</c:v>
                </c:pt>
                <c:pt idx="21">
                  <c:v>17.609807957824735</c:v>
                </c:pt>
                <c:pt idx="22">
                  <c:v>17.063748065059787</c:v>
                </c:pt>
                <c:pt idx="23">
                  <c:v>17.496113578416512</c:v>
                </c:pt>
                <c:pt idx="24">
                  <c:v>17.75471537191746</c:v>
                </c:pt>
                <c:pt idx="25">
                  <c:v>17.956401649534627</c:v>
                </c:pt>
                <c:pt idx="26">
                  <c:v>17.671284281806845</c:v>
                </c:pt>
                <c:pt idx="27">
                  <c:v>17.529668800802177</c:v>
                </c:pt>
                <c:pt idx="28">
                  <c:v>16.983871744979126</c:v>
                </c:pt>
                <c:pt idx="29">
                  <c:v>16.359042798237379</c:v>
                </c:pt>
                <c:pt idx="30">
                  <c:v>16.286410415147589</c:v>
                </c:pt>
                <c:pt idx="31">
                  <c:v>16.187019655254257</c:v>
                </c:pt>
                <c:pt idx="32" formatCode="#,##0.00">
                  <c:v>16.265281535907125</c:v>
                </c:pt>
                <c:pt idx="33" formatCode="#,##0.00">
                  <c:v>16.055403212281789</c:v>
                </c:pt>
                <c:pt idx="34" formatCode="#,##0.00">
                  <c:v>16.366018551493006</c:v>
                </c:pt>
                <c:pt idx="35" formatCode="#,##0.00">
                  <c:v>16.385654915828987</c:v>
                </c:pt>
                <c:pt idx="36" formatCode="#,##0.00">
                  <c:v>16.48914219940756</c:v>
                </c:pt>
                <c:pt idx="37" formatCode="#,##0.00">
                  <c:v>17.015653922267827</c:v>
                </c:pt>
                <c:pt idx="38" formatCode="#,##0.00">
                  <c:v>17.83555743195453</c:v>
                </c:pt>
                <c:pt idx="39" formatCode="#,##0.00">
                  <c:v>18.427877761313351</c:v>
                </c:pt>
                <c:pt idx="40" formatCode="#,##0.00">
                  <c:v>19.164746229083686</c:v>
                </c:pt>
              </c:numCache>
            </c:numRef>
          </c:val>
        </c:ser>
        <c:ser>
          <c:idx val="3"/>
          <c:order val="1"/>
          <c:tx>
            <c:strRef>
              <c:f>Sheet1!$F$5</c:f>
              <c:strCache>
                <c:ptCount val="1"/>
                <c:pt idx="0">
                  <c:v>Valor adicionado da manufatura (% do PIB)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strRef>
              <c:f>Sheet1!$Q$1:$BE$1</c:f>
              <c:strCache>
                <c:ptCount val="41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</c:strCache>
            </c:strRef>
          </c:cat>
          <c:val>
            <c:numRef>
              <c:f>Sheet1!$Q$3:$BE$3</c:f>
              <c:numCache>
                <c:formatCode>#,##0</c:formatCode>
                <c:ptCount val="41"/>
                <c:pt idx="0">
                  <c:v>29.317053108680934</c:v>
                </c:pt>
                <c:pt idx="1">
                  <c:v>29.191358595891195</c:v>
                </c:pt>
                <c:pt idx="2">
                  <c:v>29.398199193574229</c:v>
                </c:pt>
                <c:pt idx="3">
                  <c:v>29.805099058993189</c:v>
                </c:pt>
                <c:pt idx="4">
                  <c:v>30.552240133504423</c:v>
                </c:pt>
                <c:pt idx="5">
                  <c:v>30.263669940102282</c:v>
                </c:pt>
                <c:pt idx="6">
                  <c:v>30.397077517514631</c:v>
                </c:pt>
                <c:pt idx="7">
                  <c:v>29.344832987175529</c:v>
                </c:pt>
                <c:pt idx="8">
                  <c:v>30.720271493240396</c:v>
                </c:pt>
                <c:pt idx="9">
                  <c:v>31.041039137245587</c:v>
                </c:pt>
                <c:pt idx="10">
                  <c:v>33.48525192311434</c:v>
                </c:pt>
                <c:pt idx="11">
                  <c:v>32.920083427909496</c:v>
                </c:pt>
                <c:pt idx="12">
                  <c:v>34.559962484668944</c:v>
                </c:pt>
                <c:pt idx="13" formatCode="#,##0.0">
                  <c:v>33.189750852382751</c:v>
                </c:pt>
                <c:pt idx="14" formatCode="#,##0.0">
                  <c:v>33.872556388781362</c:v>
                </c:pt>
                <c:pt idx="15" formatCode="#,##0.0">
                  <c:v>33.747489199789975</c:v>
                </c:pt>
                <c:pt idx="16">
                  <c:v>32.969081799476044</c:v>
                </c:pt>
                <c:pt idx="17">
                  <c:v>31.956488030745689</c:v>
                </c:pt>
                <c:pt idx="18">
                  <c:v>30.954716456261689</c:v>
                </c:pt>
                <c:pt idx="19">
                  <c:v>29.528802515329058</c:v>
                </c:pt>
                <c:pt idx="21">
                  <c:v>25.343370561009881</c:v>
                </c:pt>
                <c:pt idx="22">
                  <c:v>24.655931968244335</c:v>
                </c:pt>
                <c:pt idx="23">
                  <c:v>24.953686627935689</c:v>
                </c:pt>
                <c:pt idx="24">
                  <c:v>23.65825851023823</c:v>
                </c:pt>
                <c:pt idx="25">
                  <c:v>18.615714761426798</c:v>
                </c:pt>
                <c:pt idx="26">
                  <c:v>16.795882664891987</c:v>
                </c:pt>
                <c:pt idx="27">
                  <c:v>16.669302884696499</c:v>
                </c:pt>
                <c:pt idx="28">
                  <c:v>15.716141548161364</c:v>
                </c:pt>
                <c:pt idx="29">
                  <c:v>16.118546556618721</c:v>
                </c:pt>
                <c:pt idx="30">
                  <c:v>17.220608272124412</c:v>
                </c:pt>
                <c:pt idx="31">
                  <c:v>17.132451408618785</c:v>
                </c:pt>
                <c:pt idx="32">
                  <c:v>16.853044742520186</c:v>
                </c:pt>
                <c:pt idx="33">
                  <c:v>18.016704598694595</c:v>
                </c:pt>
                <c:pt idx="34">
                  <c:v>19.218103809916478</c:v>
                </c:pt>
                <c:pt idx="35">
                  <c:v>18.096374385060027</c:v>
                </c:pt>
                <c:pt idx="36">
                  <c:v>16.38285113201799</c:v>
                </c:pt>
                <c:pt idx="37">
                  <c:v>15.446194650192451</c:v>
                </c:pt>
                <c:pt idx="38">
                  <c:v>16.629594618216135</c:v>
                </c:pt>
                <c:pt idx="39">
                  <c:v>15.810514924292152</c:v>
                </c:pt>
                <c:pt idx="40">
                  <c:v>15.753669740570038</c:v>
                </c:pt>
              </c:numCache>
            </c:numRef>
          </c:val>
        </c:ser>
        <c:marker val="1"/>
        <c:axId val="71230592"/>
        <c:axId val="71232128"/>
      </c:lineChart>
      <c:catAx>
        <c:axId val="71230592"/>
        <c:scaling>
          <c:orientation val="minMax"/>
        </c:scaling>
        <c:axPos val="b"/>
        <c:majorTickMark val="none"/>
        <c:tickLblPos val="nextTo"/>
        <c:txPr>
          <a:bodyPr rot="-480000"/>
          <a:lstStyle/>
          <a:p>
            <a:pPr>
              <a:defRPr/>
            </a:pPr>
            <a:endParaRPr lang="pt-BR"/>
          </a:p>
        </c:txPr>
        <c:crossAx val="71232128"/>
        <c:crosses val="autoZero"/>
        <c:auto val="1"/>
        <c:lblAlgn val="ctr"/>
        <c:lblOffset val="100"/>
      </c:catAx>
      <c:valAx>
        <c:axId val="71232128"/>
        <c:scaling>
          <c:orientation val="minMax"/>
          <c:max val="35"/>
          <c:min val="15"/>
        </c:scaling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pt-BR"/>
                  <a:t>%</a:t>
                </a:r>
              </a:p>
            </c:rich>
          </c:tx>
          <c:layout/>
        </c:title>
        <c:numFmt formatCode="#,##0" sourceLinked="1"/>
        <c:majorTickMark val="none"/>
        <c:tickLblPos val="nextTo"/>
        <c:spPr>
          <a:ln w="9525">
            <a:noFill/>
          </a:ln>
        </c:spPr>
        <c:crossAx val="712305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9614845054880891E-2"/>
          <c:y val="0.86992808090767693"/>
          <c:w val="0.91365272031921119"/>
          <c:h val="0.11353729793911789"/>
        </c:manualLayout>
      </c:layout>
    </c:legend>
    <c:plotVisOnly val="1"/>
    <c:dispBlanksAs val="gap"/>
  </c:chart>
  <c:spPr>
    <a:ln w="3175">
      <a:noFill/>
    </a:ln>
  </c:spPr>
  <c:txPr>
    <a:bodyPr/>
    <a:lstStyle/>
    <a:p>
      <a:pPr>
        <a:defRPr sz="1400" b="0">
          <a:ln>
            <a:solidFill>
              <a:schemeClr val="tx1"/>
            </a:solidFill>
          </a:ln>
          <a:latin typeface="Times New Roman" pitchFamily="18" charset="0"/>
          <a:cs typeface="Times New Roman" pitchFamily="18" charset="0"/>
        </a:defRPr>
      </a:pPr>
      <a:endParaRPr lang="pt-B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ser>
          <c:idx val="0"/>
          <c:order val="0"/>
          <c:tx>
            <c:strRef>
              <c:f>'Tx anual'!$A$5</c:f>
              <c:strCache>
                <c:ptCount val="1"/>
                <c:pt idx="0">
                  <c:v>PIB</c:v>
                </c:pt>
              </c:strCache>
            </c:strRef>
          </c:tx>
          <c:spPr>
            <a:ln w="57150"/>
          </c:spPr>
          <c:marker>
            <c:symbol val="diamond"/>
            <c:size val="3"/>
            <c:spPr>
              <a:ln w="57150"/>
            </c:spPr>
          </c:marker>
          <c:cat>
            <c:numRef>
              <c:f>'Tx anual'!$B$4:$AF$4</c:f>
              <c:numCache>
                <c:formatCode>General</c:formatCode>
                <c:ptCount val="31"/>
                <c:pt idx="0">
                  <c:v>1948</c:v>
                </c:pt>
                <c:pt idx="1">
                  <c:v>1950</c:v>
                </c:pt>
                <c:pt idx="2">
                  <c:v>1952</c:v>
                </c:pt>
                <c:pt idx="3">
                  <c:v>1954</c:v>
                </c:pt>
                <c:pt idx="4">
                  <c:v>1956</c:v>
                </c:pt>
                <c:pt idx="5">
                  <c:v>1958</c:v>
                </c:pt>
                <c:pt idx="6">
                  <c:v>1960</c:v>
                </c:pt>
                <c:pt idx="7">
                  <c:v>1962</c:v>
                </c:pt>
                <c:pt idx="8">
                  <c:v>1964</c:v>
                </c:pt>
                <c:pt idx="9">
                  <c:v>1966</c:v>
                </c:pt>
                <c:pt idx="10">
                  <c:v>1968</c:v>
                </c:pt>
                <c:pt idx="11">
                  <c:v>1970</c:v>
                </c:pt>
                <c:pt idx="12">
                  <c:v>1972</c:v>
                </c:pt>
                <c:pt idx="13">
                  <c:v>1974</c:v>
                </c:pt>
                <c:pt idx="14">
                  <c:v>1976</c:v>
                </c:pt>
                <c:pt idx="15">
                  <c:v>1978</c:v>
                </c:pt>
                <c:pt idx="16">
                  <c:v>1980</c:v>
                </c:pt>
                <c:pt idx="17">
                  <c:v>1982</c:v>
                </c:pt>
                <c:pt idx="18">
                  <c:v>1984</c:v>
                </c:pt>
                <c:pt idx="19">
                  <c:v>1986</c:v>
                </c:pt>
                <c:pt idx="20">
                  <c:v>1988</c:v>
                </c:pt>
                <c:pt idx="21">
                  <c:v>1990</c:v>
                </c:pt>
                <c:pt idx="22">
                  <c:v>1992</c:v>
                </c:pt>
                <c:pt idx="23">
                  <c:v>1994</c:v>
                </c:pt>
                <c:pt idx="24">
                  <c:v>1996</c:v>
                </c:pt>
                <c:pt idx="25">
                  <c:v>1998</c:v>
                </c:pt>
                <c:pt idx="26">
                  <c:v>2000</c:v>
                </c:pt>
                <c:pt idx="27">
                  <c:v>2002</c:v>
                </c:pt>
                <c:pt idx="28">
                  <c:v>2004</c:v>
                </c:pt>
                <c:pt idx="29">
                  <c:v>2006</c:v>
                </c:pt>
                <c:pt idx="30">
                  <c:v>2008</c:v>
                </c:pt>
              </c:numCache>
            </c:numRef>
          </c:cat>
          <c:val>
            <c:numRef>
              <c:f>'Tx anual'!$B$5:$AF$5</c:f>
              <c:numCache>
                <c:formatCode>General</c:formatCode>
                <c:ptCount val="31"/>
                <c:pt idx="0">
                  <c:v>10</c:v>
                </c:pt>
                <c:pt idx="1">
                  <c:v>7</c:v>
                </c:pt>
                <c:pt idx="2">
                  <c:v>5</c:v>
                </c:pt>
                <c:pt idx="3">
                  <c:v>9</c:v>
                </c:pt>
                <c:pt idx="4">
                  <c:v>3</c:v>
                </c:pt>
                <c:pt idx="5">
                  <c:v>10</c:v>
                </c:pt>
                <c:pt idx="6">
                  <c:v>9</c:v>
                </c:pt>
                <c:pt idx="7">
                  <c:v>1</c:v>
                </c:pt>
                <c:pt idx="8">
                  <c:v>3</c:v>
                </c:pt>
                <c:pt idx="9">
                  <c:v>6</c:v>
                </c:pt>
                <c:pt idx="10">
                  <c:v>10</c:v>
                </c:pt>
                <c:pt idx="11">
                  <c:v>11</c:v>
                </c:pt>
                <c:pt idx="12">
                  <c:v>14</c:v>
                </c:pt>
                <c:pt idx="13">
                  <c:v>5</c:v>
                </c:pt>
                <c:pt idx="14">
                  <c:v>10</c:v>
                </c:pt>
                <c:pt idx="15">
                  <c:v>6</c:v>
                </c:pt>
                <c:pt idx="16">
                  <c:v>-5</c:v>
                </c:pt>
                <c:pt idx="17">
                  <c:v>1</c:v>
                </c:pt>
                <c:pt idx="18">
                  <c:v>7</c:v>
                </c:pt>
                <c:pt idx="19">
                  <c:v>4</c:v>
                </c:pt>
                <c:pt idx="20">
                  <c:v>0</c:v>
                </c:pt>
                <c:pt idx="21">
                  <c:v>-5</c:v>
                </c:pt>
                <c:pt idx="22">
                  <c:v>3</c:v>
                </c:pt>
                <c:pt idx="23">
                  <c:v>5</c:v>
                </c:pt>
                <c:pt idx="24">
                  <c:v>2</c:v>
                </c:pt>
                <c:pt idx="25">
                  <c:v>0</c:v>
                </c:pt>
                <c:pt idx="26">
                  <c:v>4</c:v>
                </c:pt>
                <c:pt idx="27">
                  <c:v>3</c:v>
                </c:pt>
                <c:pt idx="28">
                  <c:v>5</c:v>
                </c:pt>
                <c:pt idx="29">
                  <c:v>4</c:v>
                </c:pt>
                <c:pt idx="30">
                  <c:v>0</c:v>
                </c:pt>
              </c:numCache>
            </c:numRef>
          </c:val>
        </c:ser>
        <c:ser>
          <c:idx val="1"/>
          <c:order val="1"/>
          <c:tx>
            <c:strRef>
              <c:f>'Tx anual'!$A$6</c:f>
              <c:strCache>
                <c:ptCount val="1"/>
                <c:pt idx="0">
                  <c:v>Valor Adicionado da Indústria de Transformação</c:v>
                </c:pt>
              </c:strCache>
            </c:strRef>
          </c:tx>
          <c:spPr>
            <a:ln w="57150"/>
          </c:spPr>
          <c:marker>
            <c:symbol val="square"/>
            <c:size val="3"/>
            <c:spPr>
              <a:ln w="57150"/>
            </c:spPr>
          </c:marker>
          <c:cat>
            <c:numRef>
              <c:f>'Tx anual'!$B$4:$AF$4</c:f>
              <c:numCache>
                <c:formatCode>General</c:formatCode>
                <c:ptCount val="31"/>
                <c:pt idx="0">
                  <c:v>1948</c:v>
                </c:pt>
                <c:pt idx="1">
                  <c:v>1950</c:v>
                </c:pt>
                <c:pt idx="2">
                  <c:v>1952</c:v>
                </c:pt>
                <c:pt idx="3">
                  <c:v>1954</c:v>
                </c:pt>
                <c:pt idx="4">
                  <c:v>1956</c:v>
                </c:pt>
                <c:pt idx="5">
                  <c:v>1958</c:v>
                </c:pt>
                <c:pt idx="6">
                  <c:v>1960</c:v>
                </c:pt>
                <c:pt idx="7">
                  <c:v>1962</c:v>
                </c:pt>
                <c:pt idx="8">
                  <c:v>1964</c:v>
                </c:pt>
                <c:pt idx="9">
                  <c:v>1966</c:v>
                </c:pt>
                <c:pt idx="10">
                  <c:v>1968</c:v>
                </c:pt>
                <c:pt idx="11">
                  <c:v>1970</c:v>
                </c:pt>
                <c:pt idx="12">
                  <c:v>1972</c:v>
                </c:pt>
                <c:pt idx="13">
                  <c:v>1974</c:v>
                </c:pt>
                <c:pt idx="14">
                  <c:v>1976</c:v>
                </c:pt>
                <c:pt idx="15">
                  <c:v>1978</c:v>
                </c:pt>
                <c:pt idx="16">
                  <c:v>1980</c:v>
                </c:pt>
                <c:pt idx="17">
                  <c:v>1982</c:v>
                </c:pt>
                <c:pt idx="18">
                  <c:v>1984</c:v>
                </c:pt>
                <c:pt idx="19">
                  <c:v>1986</c:v>
                </c:pt>
                <c:pt idx="20">
                  <c:v>1988</c:v>
                </c:pt>
                <c:pt idx="21">
                  <c:v>1990</c:v>
                </c:pt>
                <c:pt idx="22">
                  <c:v>1992</c:v>
                </c:pt>
                <c:pt idx="23">
                  <c:v>1994</c:v>
                </c:pt>
                <c:pt idx="24">
                  <c:v>1996</c:v>
                </c:pt>
                <c:pt idx="25">
                  <c:v>1998</c:v>
                </c:pt>
                <c:pt idx="26">
                  <c:v>2000</c:v>
                </c:pt>
                <c:pt idx="27">
                  <c:v>2002</c:v>
                </c:pt>
                <c:pt idx="28">
                  <c:v>2004</c:v>
                </c:pt>
                <c:pt idx="29">
                  <c:v>2006</c:v>
                </c:pt>
                <c:pt idx="30">
                  <c:v>2008</c:v>
                </c:pt>
              </c:numCache>
            </c:numRef>
          </c:cat>
          <c:val>
            <c:numRef>
              <c:f>'Tx anual'!$B$6:$AF$6</c:f>
              <c:numCache>
                <c:formatCode>General</c:formatCode>
                <c:ptCount val="31"/>
                <c:pt idx="0">
                  <c:v>13</c:v>
                </c:pt>
                <c:pt idx="1">
                  <c:v>5</c:v>
                </c:pt>
                <c:pt idx="2">
                  <c:v>10</c:v>
                </c:pt>
                <c:pt idx="3">
                  <c:v>11</c:v>
                </c:pt>
                <c:pt idx="4">
                  <c:v>7</c:v>
                </c:pt>
                <c:pt idx="5">
                  <c:v>15</c:v>
                </c:pt>
                <c:pt idx="6">
                  <c:v>12</c:v>
                </c:pt>
                <c:pt idx="7">
                  <c:v>2</c:v>
                </c:pt>
                <c:pt idx="8">
                  <c:v>5</c:v>
                </c:pt>
                <c:pt idx="9">
                  <c:v>12</c:v>
                </c:pt>
                <c:pt idx="10">
                  <c:v>14</c:v>
                </c:pt>
                <c:pt idx="11">
                  <c:v>11</c:v>
                </c:pt>
                <c:pt idx="12">
                  <c:v>16</c:v>
                </c:pt>
                <c:pt idx="13">
                  <c:v>6</c:v>
                </c:pt>
                <c:pt idx="14">
                  <c:v>11</c:v>
                </c:pt>
                <c:pt idx="15">
                  <c:v>5</c:v>
                </c:pt>
                <c:pt idx="16">
                  <c:v>-10</c:v>
                </c:pt>
                <c:pt idx="17">
                  <c:v>-1</c:v>
                </c:pt>
                <c:pt idx="18">
                  <c:v>7</c:v>
                </c:pt>
                <c:pt idx="19">
                  <c:v>1</c:v>
                </c:pt>
                <c:pt idx="20">
                  <c:v>-3</c:v>
                </c:pt>
                <c:pt idx="21">
                  <c:v>-10</c:v>
                </c:pt>
                <c:pt idx="22">
                  <c:v>2</c:v>
                </c:pt>
                <c:pt idx="23">
                  <c:v>9</c:v>
                </c:pt>
                <c:pt idx="24">
                  <c:v>0</c:v>
                </c:pt>
                <c:pt idx="25">
                  <c:v>-5</c:v>
                </c:pt>
                <c:pt idx="26">
                  <c:v>5</c:v>
                </c:pt>
                <c:pt idx="27">
                  <c:v>2</c:v>
                </c:pt>
                <c:pt idx="28">
                  <c:v>8</c:v>
                </c:pt>
                <c:pt idx="29">
                  <c:v>3</c:v>
                </c:pt>
                <c:pt idx="30">
                  <c:v>-7</c:v>
                </c:pt>
              </c:numCache>
            </c:numRef>
          </c:val>
        </c:ser>
        <c:marker val="1"/>
        <c:axId val="91149056"/>
        <c:axId val="91150976"/>
      </c:lineChart>
      <c:catAx>
        <c:axId val="91149056"/>
        <c:scaling>
          <c:orientation val="minMax"/>
        </c:scaling>
        <c:axPos val="b"/>
        <c:numFmt formatCode="General" sourceLinked="1"/>
        <c:majorTickMark val="none"/>
        <c:tickLblPos val="nextTo"/>
        <c:crossAx val="91150976"/>
        <c:crossesAt val="-15"/>
        <c:auto val="1"/>
        <c:lblAlgn val="ctr"/>
        <c:lblOffset val="100"/>
      </c:catAx>
      <c:valAx>
        <c:axId val="9115097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91149056"/>
        <c:crosses val="autoZero"/>
        <c:crossBetween val="between"/>
      </c:valAx>
    </c:plotArea>
    <c:legend>
      <c:legendPos val="b"/>
      <c:layout/>
    </c:legend>
    <c:plotVisOnly val="1"/>
    <c:dispBlanksAs val="gap"/>
  </c:chart>
  <c:spPr>
    <a:ln w="3175">
      <a:noFill/>
    </a:ln>
  </c:spPr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pt-BR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ser>
          <c:idx val="0"/>
          <c:order val="0"/>
          <c:tx>
            <c:strRef>
              <c:f>'PIB X VALOR ADICIONADO'!$A$4</c:f>
              <c:strCache>
                <c:ptCount val="1"/>
                <c:pt idx="0">
                  <c:v>PIB</c:v>
                </c:pt>
              </c:strCache>
            </c:strRef>
          </c:tx>
          <c:spPr>
            <a:ln w="38100"/>
          </c:spPr>
          <c:marker>
            <c:spPr>
              <a:ln w="38100"/>
            </c:spPr>
          </c:marker>
          <c:cat>
            <c:numRef>
              <c:f>'PIB X VALOR ADICIONADO'!$B$3:$W$3</c:f>
              <c:numCache>
                <c:formatCode>General</c:formatCode>
                <c:ptCount val="22"/>
                <c:pt idx="0">
                  <c:v>1970</c:v>
                </c:pt>
                <c:pt idx="1">
                  <c:v>1972</c:v>
                </c:pt>
                <c:pt idx="2">
                  <c:v>1974</c:v>
                </c:pt>
                <c:pt idx="3">
                  <c:v>1976</c:v>
                </c:pt>
                <c:pt idx="4">
                  <c:v>1978</c:v>
                </c:pt>
                <c:pt idx="5">
                  <c:v>1980</c:v>
                </c:pt>
                <c:pt idx="6">
                  <c:v>1982</c:v>
                </c:pt>
                <c:pt idx="7">
                  <c:v>1984</c:v>
                </c:pt>
                <c:pt idx="8">
                  <c:v>1986</c:v>
                </c:pt>
                <c:pt idx="9">
                  <c:v>1988</c:v>
                </c:pt>
                <c:pt idx="10">
                  <c:v>1990</c:v>
                </c:pt>
                <c:pt idx="11">
                  <c:v>1992</c:v>
                </c:pt>
                <c:pt idx="12">
                  <c:v>1994</c:v>
                </c:pt>
                <c:pt idx="13">
                  <c:v>1996</c:v>
                </c:pt>
                <c:pt idx="14">
                  <c:v>1998</c:v>
                </c:pt>
                <c:pt idx="15">
                  <c:v>2000</c:v>
                </c:pt>
                <c:pt idx="16">
                  <c:v>2002</c:v>
                </c:pt>
                <c:pt idx="17">
                  <c:v>2004</c:v>
                </c:pt>
                <c:pt idx="18">
                  <c:v>2006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</c:numCache>
            </c:numRef>
          </c:cat>
          <c:val>
            <c:numRef>
              <c:f>'PIB X VALOR ADICIONADO'!$B$4:$W$4</c:f>
              <c:numCache>
                <c:formatCode>General</c:formatCode>
                <c:ptCount val="22"/>
                <c:pt idx="0">
                  <c:v>1</c:v>
                </c:pt>
                <c:pt idx="1">
                  <c:v>24</c:v>
                </c:pt>
                <c:pt idx="2">
                  <c:v>46</c:v>
                </c:pt>
                <c:pt idx="3">
                  <c:v>75</c:v>
                </c:pt>
                <c:pt idx="4">
                  <c:v>105</c:v>
                </c:pt>
                <c:pt idx="5">
                  <c:v>142</c:v>
                </c:pt>
                <c:pt idx="6">
                  <c:v>120</c:v>
                </c:pt>
                <c:pt idx="7">
                  <c:v>115</c:v>
                </c:pt>
                <c:pt idx="8">
                  <c:v>155</c:v>
                </c:pt>
                <c:pt idx="9">
                  <c:v>175</c:v>
                </c:pt>
                <c:pt idx="10">
                  <c:v>170</c:v>
                </c:pt>
                <c:pt idx="11">
                  <c:v>172</c:v>
                </c:pt>
                <c:pt idx="12">
                  <c:v>200</c:v>
                </c:pt>
                <c:pt idx="13">
                  <c:v>210</c:v>
                </c:pt>
                <c:pt idx="14">
                  <c:v>230</c:v>
                </c:pt>
                <c:pt idx="15">
                  <c:v>245</c:v>
                </c:pt>
                <c:pt idx="16">
                  <c:v>255</c:v>
                </c:pt>
                <c:pt idx="17">
                  <c:v>280</c:v>
                </c:pt>
                <c:pt idx="18">
                  <c:v>310</c:v>
                </c:pt>
                <c:pt idx="19">
                  <c:v>355</c:v>
                </c:pt>
                <c:pt idx="20">
                  <c:v>350</c:v>
                </c:pt>
                <c:pt idx="21">
                  <c:v>390</c:v>
                </c:pt>
              </c:numCache>
            </c:numRef>
          </c:val>
        </c:ser>
        <c:ser>
          <c:idx val="1"/>
          <c:order val="1"/>
          <c:tx>
            <c:strRef>
              <c:f>'PIB X VALOR ADICIONADO'!$A$5</c:f>
              <c:strCache>
                <c:ptCount val="1"/>
                <c:pt idx="0">
                  <c:v>Valor adicionado da Indústria de Transformação</c:v>
                </c:pt>
              </c:strCache>
            </c:strRef>
          </c:tx>
          <c:spPr>
            <a:ln w="38100"/>
          </c:spPr>
          <c:marker>
            <c:spPr>
              <a:ln w="38100"/>
            </c:spPr>
          </c:marker>
          <c:cat>
            <c:numRef>
              <c:f>'PIB X VALOR ADICIONADO'!$B$3:$W$3</c:f>
              <c:numCache>
                <c:formatCode>General</c:formatCode>
                <c:ptCount val="22"/>
                <c:pt idx="0">
                  <c:v>1970</c:v>
                </c:pt>
                <c:pt idx="1">
                  <c:v>1972</c:v>
                </c:pt>
                <c:pt idx="2">
                  <c:v>1974</c:v>
                </c:pt>
                <c:pt idx="3">
                  <c:v>1976</c:v>
                </c:pt>
                <c:pt idx="4">
                  <c:v>1978</c:v>
                </c:pt>
                <c:pt idx="5">
                  <c:v>1980</c:v>
                </c:pt>
                <c:pt idx="6">
                  <c:v>1982</c:v>
                </c:pt>
                <c:pt idx="7">
                  <c:v>1984</c:v>
                </c:pt>
                <c:pt idx="8">
                  <c:v>1986</c:v>
                </c:pt>
                <c:pt idx="9">
                  <c:v>1988</c:v>
                </c:pt>
                <c:pt idx="10">
                  <c:v>1990</c:v>
                </c:pt>
                <c:pt idx="11">
                  <c:v>1992</c:v>
                </c:pt>
                <c:pt idx="12">
                  <c:v>1994</c:v>
                </c:pt>
                <c:pt idx="13">
                  <c:v>1996</c:v>
                </c:pt>
                <c:pt idx="14">
                  <c:v>1998</c:v>
                </c:pt>
                <c:pt idx="15">
                  <c:v>2000</c:v>
                </c:pt>
                <c:pt idx="16">
                  <c:v>2002</c:v>
                </c:pt>
                <c:pt idx="17">
                  <c:v>2004</c:v>
                </c:pt>
                <c:pt idx="18">
                  <c:v>2006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</c:numCache>
            </c:numRef>
          </c:cat>
          <c:val>
            <c:numRef>
              <c:f>'PIB X VALOR ADICIONADO'!$B$5:$W$5</c:f>
              <c:numCache>
                <c:formatCode>General</c:formatCode>
                <c:ptCount val="22"/>
                <c:pt idx="0">
                  <c:v>1</c:v>
                </c:pt>
                <c:pt idx="1">
                  <c:v>26</c:v>
                </c:pt>
                <c:pt idx="2">
                  <c:v>50</c:v>
                </c:pt>
                <c:pt idx="3">
                  <c:v>70</c:v>
                </c:pt>
                <c:pt idx="4">
                  <c:v>100</c:v>
                </c:pt>
                <c:pt idx="5">
                  <c:v>140</c:v>
                </c:pt>
                <c:pt idx="6">
                  <c:v>110</c:v>
                </c:pt>
                <c:pt idx="7">
                  <c:v>100</c:v>
                </c:pt>
                <c:pt idx="8">
                  <c:v>150</c:v>
                </c:pt>
                <c:pt idx="9">
                  <c:v>155</c:v>
                </c:pt>
                <c:pt idx="10">
                  <c:v>140</c:v>
                </c:pt>
                <c:pt idx="11">
                  <c:v>140</c:v>
                </c:pt>
                <c:pt idx="12">
                  <c:v>160</c:v>
                </c:pt>
                <c:pt idx="13">
                  <c:v>185</c:v>
                </c:pt>
                <c:pt idx="14">
                  <c:v>160</c:v>
                </c:pt>
                <c:pt idx="15">
                  <c:v>190</c:v>
                </c:pt>
                <c:pt idx="16">
                  <c:v>195</c:v>
                </c:pt>
                <c:pt idx="17">
                  <c:v>235</c:v>
                </c:pt>
                <c:pt idx="18">
                  <c:v>250</c:v>
                </c:pt>
                <c:pt idx="19">
                  <c:v>251</c:v>
                </c:pt>
                <c:pt idx="20">
                  <c:v>215</c:v>
                </c:pt>
                <c:pt idx="21">
                  <c:v>255</c:v>
                </c:pt>
              </c:numCache>
            </c:numRef>
          </c:val>
        </c:ser>
        <c:marker val="1"/>
        <c:axId val="96150272"/>
        <c:axId val="96312704"/>
      </c:lineChart>
      <c:catAx>
        <c:axId val="96150272"/>
        <c:scaling>
          <c:orientation val="minMax"/>
        </c:scaling>
        <c:axPos val="b"/>
        <c:numFmt formatCode="General" sourceLinked="1"/>
        <c:majorTickMark val="none"/>
        <c:tickLblPos val="nextTo"/>
        <c:crossAx val="96312704"/>
        <c:crosses val="autoZero"/>
        <c:auto val="1"/>
        <c:lblAlgn val="ctr"/>
        <c:lblOffset val="100"/>
        <c:tickLblSkip val="2"/>
        <c:tickMarkSkip val="1"/>
      </c:catAx>
      <c:valAx>
        <c:axId val="96312704"/>
        <c:scaling>
          <c:orientation val="minMax"/>
          <c:max val="400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96150272"/>
        <c:crosses val="autoZero"/>
        <c:crossBetween val="midCat"/>
      </c:valAx>
    </c:plotArea>
    <c:legend>
      <c:legendPos val="b"/>
      <c:layout/>
    </c:legend>
    <c:plotVisOnly val="1"/>
    <c:dispBlanksAs val="gap"/>
  </c:chart>
  <c:spPr>
    <a:ln w="3175">
      <a:noFill/>
    </a:ln>
  </c:spPr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pt-BR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5.8099518810149013E-2"/>
          <c:y val="5.1400554097404488E-2"/>
          <c:w val="0.922535305622593"/>
          <c:h val="0.71960994459025962"/>
        </c:manualLayout>
      </c:layout>
      <c:barChart>
        <c:barDir val="col"/>
        <c:grouping val="clustered"/>
        <c:ser>
          <c:idx val="0"/>
          <c:order val="0"/>
          <c:tx>
            <c:strRef>
              <c:f>Gráfico!$B$3</c:f>
              <c:strCache>
                <c:ptCount val="1"/>
                <c:pt idx="0">
                  <c:v>1970</c:v>
                </c:pt>
              </c:strCache>
            </c:strRef>
          </c:tx>
          <c:cat>
            <c:strRef>
              <c:f>Gráfico!$A$4:$A$7</c:f>
              <c:strCache>
                <c:ptCount val="4"/>
                <c:pt idx="0">
                  <c:v>Baseado em Recursos Naturais</c:v>
                </c:pt>
                <c:pt idx="1">
                  <c:v>Intensiva em Trabalho</c:v>
                </c:pt>
                <c:pt idx="2">
                  <c:v>Intensiva em Escala</c:v>
                </c:pt>
                <c:pt idx="3">
                  <c:v>Diferenciada e baseada em ciência</c:v>
                </c:pt>
              </c:strCache>
            </c:strRef>
          </c:cat>
          <c:val>
            <c:numRef>
              <c:f>Gráfico!$B$4:$B$7</c:f>
              <c:numCache>
                <c:formatCode>General</c:formatCode>
                <c:ptCount val="4"/>
                <c:pt idx="0">
                  <c:v>31</c:v>
                </c:pt>
                <c:pt idx="1">
                  <c:v>15</c:v>
                </c:pt>
                <c:pt idx="2">
                  <c:v>36</c:v>
                </c:pt>
                <c:pt idx="3">
                  <c:v>13</c:v>
                </c:pt>
              </c:numCache>
            </c:numRef>
          </c:val>
        </c:ser>
        <c:ser>
          <c:idx val="1"/>
          <c:order val="1"/>
          <c:tx>
            <c:strRef>
              <c:f>Gráfico!$C$3</c:f>
              <c:strCache>
                <c:ptCount val="1"/>
                <c:pt idx="0">
                  <c:v>1985</c:v>
                </c:pt>
              </c:strCache>
            </c:strRef>
          </c:tx>
          <c:cat>
            <c:strRef>
              <c:f>Gráfico!$A$4:$A$7</c:f>
              <c:strCache>
                <c:ptCount val="4"/>
                <c:pt idx="0">
                  <c:v>Baseado em Recursos Naturais</c:v>
                </c:pt>
                <c:pt idx="1">
                  <c:v>Intensiva em Trabalho</c:v>
                </c:pt>
                <c:pt idx="2">
                  <c:v>Intensiva em Escala</c:v>
                </c:pt>
                <c:pt idx="3">
                  <c:v>Diferenciada e baseada em ciência</c:v>
                </c:pt>
              </c:strCache>
            </c:strRef>
          </c:cat>
          <c:val>
            <c:numRef>
              <c:f>Gráfico!$C$4:$C$7</c:f>
              <c:numCache>
                <c:formatCode>General</c:formatCode>
                <c:ptCount val="4"/>
                <c:pt idx="0">
                  <c:v>32</c:v>
                </c:pt>
                <c:pt idx="1">
                  <c:v>14</c:v>
                </c:pt>
                <c:pt idx="2">
                  <c:v>35</c:v>
                </c:pt>
                <c:pt idx="3">
                  <c:v>13.5</c:v>
                </c:pt>
              </c:numCache>
            </c:numRef>
          </c:val>
        </c:ser>
        <c:ser>
          <c:idx val="2"/>
          <c:order val="2"/>
          <c:tx>
            <c:strRef>
              <c:f>Gráfico!$D$3</c:f>
              <c:strCache>
                <c:ptCount val="1"/>
                <c:pt idx="0">
                  <c:v>2009</c:v>
                </c:pt>
              </c:strCache>
            </c:strRef>
          </c:tx>
          <c:cat>
            <c:strRef>
              <c:f>Gráfico!$A$4:$A$7</c:f>
              <c:strCache>
                <c:ptCount val="4"/>
                <c:pt idx="0">
                  <c:v>Baseado em Recursos Naturais</c:v>
                </c:pt>
                <c:pt idx="1">
                  <c:v>Intensiva em Trabalho</c:v>
                </c:pt>
                <c:pt idx="2">
                  <c:v>Intensiva em Escala</c:v>
                </c:pt>
                <c:pt idx="3">
                  <c:v>Diferenciada e baseada em ciência</c:v>
                </c:pt>
              </c:strCache>
            </c:strRef>
          </c:cat>
          <c:val>
            <c:numRef>
              <c:f>Gráfico!$D$4:$D$7</c:f>
              <c:numCache>
                <c:formatCode>General</c:formatCode>
                <c:ptCount val="4"/>
                <c:pt idx="0">
                  <c:v>43</c:v>
                </c:pt>
                <c:pt idx="1">
                  <c:v>11</c:v>
                </c:pt>
                <c:pt idx="2">
                  <c:v>30</c:v>
                </c:pt>
                <c:pt idx="3">
                  <c:v>12</c:v>
                </c:pt>
              </c:numCache>
            </c:numRef>
          </c:val>
        </c:ser>
        <c:axId val="71250688"/>
        <c:axId val="71252224"/>
      </c:barChart>
      <c:catAx>
        <c:axId val="71250688"/>
        <c:scaling>
          <c:orientation val="minMax"/>
        </c:scaling>
        <c:axPos val="b"/>
        <c:tickLblPos val="nextTo"/>
        <c:crossAx val="71252224"/>
        <c:crosses val="autoZero"/>
        <c:auto val="1"/>
        <c:lblAlgn val="ctr"/>
        <c:lblOffset val="100"/>
      </c:catAx>
      <c:valAx>
        <c:axId val="71252224"/>
        <c:scaling>
          <c:orientation val="minMax"/>
          <c:max val="50"/>
        </c:scaling>
        <c:axPos val="l"/>
        <c:majorGridlines/>
        <c:numFmt formatCode="General" sourceLinked="1"/>
        <c:tickLblPos val="nextTo"/>
        <c:crossAx val="71250688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0.30077715454585346"/>
          <c:y val="0.88346146080852317"/>
          <c:w val="0.35398272740937287"/>
          <c:h val="0.11653853919147651"/>
        </c:manualLayout>
      </c:layout>
    </c:legend>
    <c:plotVisOnly val="1"/>
    <c:dispBlanksAs val="gap"/>
  </c:chart>
  <c:spPr>
    <a:ln w="3175">
      <a:noFill/>
    </a:ln>
  </c:spPr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pt-BR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plotArea>
      <c:layout>
        <c:manualLayout>
          <c:layoutTarget val="inner"/>
          <c:xMode val="edge"/>
          <c:yMode val="edge"/>
          <c:x val="0.13588038240572142"/>
          <c:y val="5.0925925925925923E-2"/>
          <c:w val="0.77257070306689102"/>
          <c:h val="0.74995807815690052"/>
        </c:manualLayout>
      </c:layout>
      <c:lineChart>
        <c:grouping val="standard"/>
        <c:ser>
          <c:idx val="0"/>
          <c:order val="0"/>
          <c:tx>
            <c:strRef>
              <c:f>Plan1!$A$3</c:f>
              <c:strCache>
                <c:ptCount val="1"/>
                <c:pt idx="0">
                  <c:v>IM Básico</c:v>
                </c:pt>
              </c:strCache>
            </c:strRef>
          </c:tx>
          <c:spPr>
            <a:ln w="57150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Plan1!$B$2:$N$2</c:f>
              <c:numCache>
                <c:formatCode>General</c:formatCode>
                <c:ptCount val="13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</c:numCache>
            </c:numRef>
          </c:cat>
          <c:val>
            <c:numRef>
              <c:f>Plan1!$B$3:$N$3</c:f>
              <c:numCache>
                <c:formatCode>_-[$$-409]* #,##0.00_ ;_-[$$-409]* \-#,##0.00\ ;_-[$$-409]* "-"??_ ;_-@_ </c:formatCode>
                <c:ptCount val="13"/>
                <c:pt idx="0">
                  <c:v>6.0886665610000001</c:v>
                </c:pt>
                <c:pt idx="1">
                  <c:v>7.2903189779999797</c:v>
                </c:pt>
                <c:pt idx="2">
                  <c:v>6.793034166999977</c:v>
                </c:pt>
                <c:pt idx="3">
                  <c:v>6.8343052979999799</c:v>
                </c:pt>
                <c:pt idx="4">
                  <c:v>8.1308350679999997</c:v>
                </c:pt>
                <c:pt idx="5">
                  <c:v>11.712289808000024</c:v>
                </c:pt>
                <c:pt idx="6">
                  <c:v>12.813222347</c:v>
                </c:pt>
                <c:pt idx="7">
                  <c:v>17.163123998</c:v>
                </c:pt>
                <c:pt idx="8">
                  <c:v>21.782206592999856</c:v>
                </c:pt>
                <c:pt idx="9">
                  <c:v>31.631127504999988</c:v>
                </c:pt>
                <c:pt idx="10">
                  <c:v>18.729560360000001</c:v>
                </c:pt>
                <c:pt idx="11">
                  <c:v>23.891378855999999</c:v>
                </c:pt>
                <c:pt idx="12">
                  <c:v>32.105516495000003</c:v>
                </c:pt>
              </c:numCache>
            </c:numRef>
          </c:val>
        </c:ser>
        <c:ser>
          <c:idx val="1"/>
          <c:order val="1"/>
          <c:tx>
            <c:strRef>
              <c:f>Plan1!$A$4</c:f>
              <c:strCache>
                <c:ptCount val="1"/>
                <c:pt idx="0">
                  <c:v>IM Semimanufaturado</c:v>
                </c:pt>
              </c:strCache>
            </c:strRef>
          </c:tx>
          <c:spPr>
            <a:ln w="571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Plan1!$B$2:$N$2</c:f>
              <c:numCache>
                <c:formatCode>General</c:formatCode>
                <c:ptCount val="13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</c:numCache>
            </c:numRef>
          </c:cat>
          <c:val>
            <c:numRef>
              <c:f>Plan1!$B$4:$N$4</c:f>
              <c:numCache>
                <c:formatCode>_-[$$-409]* #,##0.00_ ;_-[$$-409]* \-#,##0.00\ ;_-[$$-409]* "-"??_ ;_-@_ </c:formatCode>
                <c:ptCount val="13"/>
                <c:pt idx="0">
                  <c:v>1.5614992959999894</c:v>
                </c:pt>
                <c:pt idx="1">
                  <c:v>2.1006504480000001</c:v>
                </c:pt>
                <c:pt idx="2">
                  <c:v>1.896369991</c:v>
                </c:pt>
                <c:pt idx="3">
                  <c:v>1.6838126179999957</c:v>
                </c:pt>
                <c:pt idx="4">
                  <c:v>1.926704652999994</c:v>
                </c:pt>
                <c:pt idx="5">
                  <c:v>2.818386388</c:v>
                </c:pt>
                <c:pt idx="6">
                  <c:v>3.1651588159999999</c:v>
                </c:pt>
                <c:pt idx="7">
                  <c:v>4.3054014909999996</c:v>
                </c:pt>
                <c:pt idx="8">
                  <c:v>5.6620214559999855</c:v>
                </c:pt>
                <c:pt idx="9">
                  <c:v>8.8600674360000067</c:v>
                </c:pt>
                <c:pt idx="10">
                  <c:v>5.1006665340000001</c:v>
                </c:pt>
                <c:pt idx="11">
                  <c:v>7.1033544639999855</c:v>
                </c:pt>
                <c:pt idx="12">
                  <c:v>9.3811665460000047</c:v>
                </c:pt>
              </c:numCache>
            </c:numRef>
          </c:val>
        </c:ser>
        <c:ser>
          <c:idx val="2"/>
          <c:order val="2"/>
          <c:tx>
            <c:strRef>
              <c:f>Plan1!$A$5</c:f>
              <c:strCache>
                <c:ptCount val="1"/>
                <c:pt idx="0">
                  <c:v>IM Manufaturado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Plan1!$B$2:$N$2</c:f>
              <c:numCache>
                <c:formatCode>General</c:formatCode>
                <c:ptCount val="13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</c:numCache>
            </c:numRef>
          </c:cat>
          <c:val>
            <c:numRef>
              <c:f>Plan1!$B$5:$N$5</c:f>
              <c:numCache>
                <c:formatCode>_-[$$-409]* #,##0.00_ ;_-[$$-409]* \-#,##0.00\ ;_-[$$-409]* "-"??_ ;_-@_ </c:formatCode>
                <c:ptCount val="13"/>
                <c:pt idx="0">
                  <c:v>41.560147691000004</c:v>
                </c:pt>
                <c:pt idx="1">
                  <c:v>46.444041066999944</c:v>
                </c:pt>
                <c:pt idx="2">
                  <c:v>46.891313941000135</c:v>
                </c:pt>
                <c:pt idx="3">
                  <c:v>38.722370214000293</c:v>
                </c:pt>
                <c:pt idx="4">
                  <c:v>38.202052680000151</c:v>
                </c:pt>
                <c:pt idx="5">
                  <c:v>48.303524159999995</c:v>
                </c:pt>
                <c:pt idx="6">
                  <c:v>57.573036350000002</c:v>
                </c:pt>
                <c:pt idx="7">
                  <c:v>69.882315315999534</c:v>
                </c:pt>
                <c:pt idx="8">
                  <c:v>93.176649674999979</c:v>
                </c:pt>
                <c:pt idx="9">
                  <c:v>132.49357267299999</c:v>
                </c:pt>
                <c:pt idx="10">
                  <c:v>103.81710647000027</c:v>
                </c:pt>
                <c:pt idx="11">
                  <c:v>150.77369411799995</c:v>
                </c:pt>
                <c:pt idx="12">
                  <c:v>184.75672586599998</c:v>
                </c:pt>
              </c:numCache>
            </c:numRef>
          </c:val>
        </c:ser>
        <c:ser>
          <c:idx val="3"/>
          <c:order val="3"/>
          <c:tx>
            <c:strRef>
              <c:f>Plan1!$A$6</c:f>
              <c:strCache>
                <c:ptCount val="1"/>
                <c:pt idx="0">
                  <c:v>IM Total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Plan1!$B$2:$N$2</c:f>
              <c:numCache>
                <c:formatCode>General</c:formatCode>
                <c:ptCount val="13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</c:numCache>
            </c:numRef>
          </c:cat>
          <c:val>
            <c:numRef>
              <c:f>Plan1!$B$6:$N$6</c:f>
              <c:numCache>
                <c:formatCode>_-[$$-409]* #,##0.00_ ;_-[$$-409]* \-#,##0.00\ ;_-[$$-409]* "-"??_ ;_-@_ </c:formatCode>
                <c:ptCount val="13"/>
                <c:pt idx="0">
                  <c:v>49.210313548000158</c:v>
                </c:pt>
                <c:pt idx="1">
                  <c:v>55.835010493000006</c:v>
                </c:pt>
                <c:pt idx="2">
                  <c:v>55.580718099000002</c:v>
                </c:pt>
                <c:pt idx="3">
                  <c:v>47.240488130000003</c:v>
                </c:pt>
                <c:pt idx="4">
                  <c:v>48.259592401000006</c:v>
                </c:pt>
                <c:pt idx="5">
                  <c:v>62.834697625999944</c:v>
                </c:pt>
                <c:pt idx="6">
                  <c:v>73.551417512999535</c:v>
                </c:pt>
                <c:pt idx="7">
                  <c:v>91.350840804999535</c:v>
                </c:pt>
                <c:pt idx="8">
                  <c:v>120.62087772399947</c:v>
                </c:pt>
                <c:pt idx="9">
                  <c:v>172.98476761400002</c:v>
                </c:pt>
                <c:pt idx="10">
                  <c:v>127.647333364</c:v>
                </c:pt>
                <c:pt idx="11">
                  <c:v>181.7684274380006</c:v>
                </c:pt>
                <c:pt idx="12">
                  <c:v>226.243408907</c:v>
                </c:pt>
              </c:numCache>
            </c:numRef>
          </c:val>
        </c:ser>
        <c:ser>
          <c:idx val="4"/>
          <c:order val="4"/>
          <c:tx>
            <c:strRef>
              <c:f>Plan1!$A$7</c:f>
              <c:strCache>
                <c:ptCount val="1"/>
                <c:pt idx="0">
                  <c:v>EX Total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Plan1!$B$2:$N$2</c:f>
              <c:numCache>
                <c:formatCode>General</c:formatCode>
                <c:ptCount val="13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</c:numCache>
            </c:numRef>
          </c:cat>
          <c:val>
            <c:numRef>
              <c:f>Plan1!$B$7:$N$7</c:f>
              <c:numCache>
                <c:formatCode>_-[$$-409]* #,##0.00_ ;_-[$$-409]* \-#,##0.00\ ;_-[$$-409]* "-"??_ ;_-@_ </c:formatCode>
                <c:ptCount val="13"/>
                <c:pt idx="0">
                  <c:v>48.012789947000002</c:v>
                </c:pt>
                <c:pt idx="1">
                  <c:v>55.118919865000002</c:v>
                </c:pt>
                <c:pt idx="2">
                  <c:v>58.286593021000002</c:v>
                </c:pt>
                <c:pt idx="3">
                  <c:v>60.438653035000002</c:v>
                </c:pt>
                <c:pt idx="4">
                  <c:v>73.203222074999999</c:v>
                </c:pt>
                <c:pt idx="5">
                  <c:v>96.677498765999758</c:v>
                </c:pt>
                <c:pt idx="6">
                  <c:v>118.529184899</c:v>
                </c:pt>
                <c:pt idx="7">
                  <c:v>137.80746953100001</c:v>
                </c:pt>
                <c:pt idx="8">
                  <c:v>160.64907282999945</c:v>
                </c:pt>
                <c:pt idx="9">
                  <c:v>197.94244290900056</c:v>
                </c:pt>
                <c:pt idx="10">
                  <c:v>152.99474280500004</c:v>
                </c:pt>
                <c:pt idx="11">
                  <c:v>201.91528533499999</c:v>
                </c:pt>
                <c:pt idx="12">
                  <c:v>256.03957476799837</c:v>
                </c:pt>
              </c:numCache>
            </c:numRef>
          </c:val>
        </c:ser>
        <c:marker val="1"/>
        <c:axId val="71384448"/>
        <c:axId val="71394432"/>
      </c:lineChart>
      <c:lineChart>
        <c:grouping val="standard"/>
        <c:ser>
          <c:idx val="5"/>
          <c:order val="5"/>
          <c:tx>
            <c:strRef>
              <c:f>Plan1!$A$8</c:f>
              <c:strCache>
                <c:ptCount val="1"/>
                <c:pt idx="0">
                  <c:v>Câmbio</c:v>
                </c:pt>
              </c:strCache>
            </c:strRef>
          </c:tx>
          <c:spPr>
            <a:ln>
              <a:solidFill>
                <a:sysClr val="windowText" lastClr="000000"/>
              </a:solidFill>
              <a:prstDash val="dash"/>
            </a:ln>
          </c:spPr>
          <c:marker>
            <c:symbol val="none"/>
          </c:marker>
          <c:dLbls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dLblPos val="t"/>
            <c:showVal val="1"/>
          </c:dLbls>
          <c:cat>
            <c:numRef>
              <c:f>Plan1!$B$2:$N$2</c:f>
              <c:numCache>
                <c:formatCode>General</c:formatCode>
                <c:ptCount val="13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</c:numCache>
            </c:numRef>
          </c:cat>
          <c:val>
            <c:numRef>
              <c:f>Plan1!$B$8:$N$8</c:f>
              <c:numCache>
                <c:formatCode>_("R$"* #,##0.00_);_("R$"* \(#,##0.00\);_("R$"* "-"??_);_(@_)</c:formatCode>
                <c:ptCount val="13"/>
                <c:pt idx="0">
                  <c:v>2.3212817443042062</c:v>
                </c:pt>
                <c:pt idx="1">
                  <c:v>2.2037134753588732</c:v>
                </c:pt>
                <c:pt idx="2">
                  <c:v>2.6098851969215775</c:v>
                </c:pt>
                <c:pt idx="3">
                  <c:v>2.5468038809118627</c:v>
                </c:pt>
                <c:pt idx="4">
                  <c:v>2.5319032350961721</c:v>
                </c:pt>
                <c:pt idx="5">
                  <c:v>2.4745663977020191</c:v>
                </c:pt>
                <c:pt idx="6">
                  <c:v>2.0994752843801967</c:v>
                </c:pt>
                <c:pt idx="7">
                  <c:v>1.9174246267868591</c:v>
                </c:pt>
                <c:pt idx="8">
                  <c:v>1.8122344718254275</c:v>
                </c:pt>
                <c:pt idx="9">
                  <c:v>1.9014412803110297</c:v>
                </c:pt>
                <c:pt idx="10">
                  <c:v>1.9043819832678901</c:v>
                </c:pt>
                <c:pt idx="11">
                  <c:v>1.7060236118196892</c:v>
                </c:pt>
                <c:pt idx="12">
                  <c:v>1.8372944738974288</c:v>
                </c:pt>
              </c:numCache>
            </c:numRef>
          </c:val>
        </c:ser>
        <c:marker val="1"/>
        <c:axId val="71406336"/>
        <c:axId val="71396352"/>
      </c:lineChart>
      <c:catAx>
        <c:axId val="71384448"/>
        <c:scaling>
          <c:orientation val="minMax"/>
        </c:scaling>
        <c:axPos val="b"/>
        <c:numFmt formatCode="General" sourceLinked="1"/>
        <c:tickLblPos val="nextTo"/>
        <c:crossAx val="71394432"/>
        <c:crosses val="autoZero"/>
        <c:auto val="1"/>
        <c:lblAlgn val="ctr"/>
        <c:lblOffset val="100"/>
      </c:catAx>
      <c:valAx>
        <c:axId val="7139443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pt-BR" b="0"/>
                  <a:t>Bilhões US$</a:t>
                </a:r>
              </a:p>
            </c:rich>
          </c:tx>
          <c:layout>
            <c:manualLayout>
              <c:xMode val="edge"/>
              <c:yMode val="edge"/>
              <c:x val="6.0331825037707523E-3"/>
              <c:y val="0.32151829979586199"/>
            </c:manualLayout>
          </c:layout>
        </c:title>
        <c:numFmt formatCode="_-[$$-409]* #,##0.00_ ;_-[$$-409]* \-#,##0.00\ ;_-[$$-409]* &quot;-&quot;??_ ;_-@_ " sourceLinked="1"/>
        <c:tickLblPos val="nextTo"/>
        <c:crossAx val="71384448"/>
        <c:crosses val="autoZero"/>
        <c:crossBetween val="between"/>
      </c:valAx>
      <c:valAx>
        <c:axId val="71396352"/>
        <c:scaling>
          <c:orientation val="minMax"/>
        </c:scaling>
        <c:axPos val="r"/>
        <c:numFmt formatCode="_(&quot;R$&quot;* #,##0.00_);_(&quot;R$&quot;* \(#,##0.00\);_(&quot;R$&quot;* &quot;-&quot;??_);_(@_)" sourceLinked="1"/>
        <c:tickLblPos val="nextTo"/>
        <c:crossAx val="71406336"/>
        <c:crosses val="max"/>
        <c:crossBetween val="between"/>
      </c:valAx>
      <c:catAx>
        <c:axId val="71406336"/>
        <c:scaling>
          <c:orientation val="minMax"/>
        </c:scaling>
        <c:delete val="1"/>
        <c:axPos val="b"/>
        <c:numFmt formatCode="General" sourceLinked="1"/>
        <c:tickLblPos val="none"/>
        <c:crossAx val="71396352"/>
        <c:crosses val="autoZero"/>
        <c:auto val="1"/>
        <c:lblAlgn val="ctr"/>
        <c:lblOffset val="100"/>
      </c:catAx>
    </c:plotArea>
    <c:legend>
      <c:legendPos val="b"/>
      <c:layout/>
    </c:legend>
    <c:plotVisOnly val="1"/>
    <c:dispBlanksAs val="gap"/>
  </c:chart>
  <c:spPr>
    <a:ln w="6350">
      <a:noFill/>
    </a:ln>
  </c:spPr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pt-B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Plan1!$F$3</c:f>
              <c:strCache>
                <c:ptCount val="1"/>
                <c:pt idx="0">
                  <c:v>2000</c:v>
                </c:pt>
              </c:strCache>
            </c:strRef>
          </c:tx>
          <c:cat>
            <c:strRef>
              <c:f>Plan1!$E$4:$E$9</c:f>
              <c:strCache>
                <c:ptCount val="6"/>
                <c:pt idx="0">
                  <c:v>População</c:v>
                </c:pt>
                <c:pt idx="1">
                  <c:v>PIB</c:v>
                </c:pt>
                <c:pt idx="2">
                  <c:v>Produto industrial</c:v>
                </c:pt>
                <c:pt idx="3">
                  <c:v>Emprego industrial</c:v>
                </c:pt>
                <c:pt idx="4">
                  <c:v>Exportação total</c:v>
                </c:pt>
                <c:pt idx="5">
                  <c:v>Exportação industrial</c:v>
                </c:pt>
              </c:strCache>
            </c:strRef>
          </c:cat>
          <c:val>
            <c:numRef>
              <c:f>Plan1!$F$4:$F$9</c:f>
              <c:numCache>
                <c:formatCode>0.00</c:formatCode>
                <c:ptCount val="6"/>
                <c:pt idx="0">
                  <c:v>3.1584044532443771</c:v>
                </c:pt>
                <c:pt idx="1">
                  <c:v>3.8526959936400589</c:v>
                </c:pt>
                <c:pt idx="2">
                  <c:v>4.5644825263910453</c:v>
                </c:pt>
                <c:pt idx="3">
                  <c:v>7.6823865459554179</c:v>
                </c:pt>
                <c:pt idx="4">
                  <c:v>4.9241427796119455</c:v>
                </c:pt>
                <c:pt idx="5">
                  <c:v>6.5473802737217746</c:v>
                </c:pt>
              </c:numCache>
            </c:numRef>
          </c:val>
        </c:ser>
        <c:ser>
          <c:idx val="1"/>
          <c:order val="1"/>
          <c:tx>
            <c:strRef>
              <c:f>Plan1!$G$3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Plan1!$E$4:$E$9</c:f>
              <c:strCache>
                <c:ptCount val="6"/>
                <c:pt idx="0">
                  <c:v>População</c:v>
                </c:pt>
                <c:pt idx="1">
                  <c:v>PIB</c:v>
                </c:pt>
                <c:pt idx="2">
                  <c:v>Produto industrial</c:v>
                </c:pt>
                <c:pt idx="3">
                  <c:v>Emprego industrial</c:v>
                </c:pt>
                <c:pt idx="4">
                  <c:v>Exportação total</c:v>
                </c:pt>
                <c:pt idx="5">
                  <c:v>Exportação industrial</c:v>
                </c:pt>
              </c:strCache>
            </c:strRef>
          </c:cat>
          <c:val>
            <c:numRef>
              <c:f>Plan1!$G$4:$G$9</c:f>
              <c:numCache>
                <c:formatCode>0.00</c:formatCode>
                <c:ptCount val="6"/>
                <c:pt idx="0">
                  <c:v>3.2762736612793617</c:v>
                </c:pt>
                <c:pt idx="1">
                  <c:v>4.0071029783958663</c:v>
                </c:pt>
                <c:pt idx="2">
                  <c:v>5.2541486537728197</c:v>
                </c:pt>
                <c:pt idx="3">
                  <c:v>7.9898177278899825</c:v>
                </c:pt>
                <c:pt idx="4">
                  <c:v>3.5350188130882452</c:v>
                </c:pt>
                <c:pt idx="5">
                  <c:v>5.6791831051191597</c:v>
                </c:pt>
              </c:numCache>
            </c:numRef>
          </c:val>
        </c:ser>
        <c:axId val="12797056"/>
        <c:axId val="12798592"/>
      </c:barChart>
      <c:catAx>
        <c:axId val="12797056"/>
        <c:scaling>
          <c:orientation val="minMax"/>
        </c:scaling>
        <c:axPos val="b"/>
        <c:majorTickMark val="none"/>
        <c:tickLblPos val="nextTo"/>
        <c:crossAx val="12798592"/>
        <c:crosses val="autoZero"/>
        <c:auto val="1"/>
        <c:lblAlgn val="ctr"/>
        <c:lblOffset val="100"/>
      </c:catAx>
      <c:valAx>
        <c:axId val="1279859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pt-BR"/>
                  <a:t>%</a:t>
                </a:r>
              </a:p>
            </c:rich>
          </c:tx>
          <c:layout>
            <c:manualLayout>
              <c:xMode val="edge"/>
              <c:yMode val="edge"/>
              <c:x val="3.1510772186751712E-3"/>
              <c:y val="0.44875473899095947"/>
            </c:manualLayout>
          </c:layout>
        </c:title>
        <c:numFmt formatCode="0.00" sourceLinked="1"/>
        <c:majorTickMark val="none"/>
        <c:tickLblPos val="nextTo"/>
        <c:crossAx val="1279705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pt-B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plotArea>
      <c:layout>
        <c:manualLayout>
          <c:layoutTarget val="inner"/>
          <c:xMode val="edge"/>
          <c:yMode val="edge"/>
          <c:x val="7.5755580355319332E-2"/>
          <c:y val="6.4610866372980899E-2"/>
          <c:w val="0.90141810713171056"/>
          <c:h val="0.68032606056401568"/>
        </c:manualLayout>
      </c:layout>
      <c:barChart>
        <c:barDir val="col"/>
        <c:grouping val="clustered"/>
        <c:ser>
          <c:idx val="0"/>
          <c:order val="0"/>
          <c:tx>
            <c:strRef>
              <c:f>Plan1!$G$23</c:f>
              <c:strCache>
                <c:ptCount val="1"/>
                <c:pt idx="0">
                  <c:v>2000</c:v>
                </c:pt>
              </c:strCache>
            </c:strRef>
          </c:tx>
          <c:cat>
            <c:strRef>
              <c:f>Plan1!$F$24:$F$30</c:f>
              <c:strCache>
                <c:ptCount val="7"/>
                <c:pt idx="0">
                  <c:v>Alimentos bebidas fumo</c:v>
                </c:pt>
                <c:pt idx="1">
                  <c:v>Têxtil vestuário calçados</c:v>
                </c:pt>
                <c:pt idx="2">
                  <c:v>Madeira papel e moveis</c:v>
                </c:pt>
                <c:pt idx="3">
                  <c:v>Química plásticos não metalicos</c:v>
                </c:pt>
                <c:pt idx="4">
                  <c:v>Metalugia prods metal</c:v>
                </c:pt>
                <c:pt idx="5">
                  <c:v>Maq equip veículos</c:v>
                </c:pt>
                <c:pt idx="6">
                  <c:v>Eletro eletrônico</c:v>
                </c:pt>
              </c:strCache>
            </c:strRef>
          </c:cat>
          <c:val>
            <c:numRef>
              <c:f>Plan1!$G$24:$G$30</c:f>
              <c:numCache>
                <c:formatCode>0.0</c:formatCode>
                <c:ptCount val="7"/>
                <c:pt idx="0">
                  <c:v>22.068547424001789</c:v>
                </c:pt>
                <c:pt idx="1">
                  <c:v>19.958475168059337</c:v>
                </c:pt>
                <c:pt idx="2">
                  <c:v>15.679703610244555</c:v>
                </c:pt>
                <c:pt idx="3">
                  <c:v>14.141908264307601</c:v>
                </c:pt>
                <c:pt idx="4">
                  <c:v>4.6361494857484882</c:v>
                </c:pt>
                <c:pt idx="5">
                  <c:v>18.303735685100474</c:v>
                </c:pt>
                <c:pt idx="6">
                  <c:v>5.211480362537765</c:v>
                </c:pt>
              </c:numCache>
            </c:numRef>
          </c:val>
        </c:ser>
        <c:ser>
          <c:idx val="1"/>
          <c:order val="1"/>
          <c:tx>
            <c:strRef>
              <c:f>Plan1!$H$23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Plan1!$F$24:$F$30</c:f>
              <c:strCache>
                <c:ptCount val="7"/>
                <c:pt idx="0">
                  <c:v>Alimentos bebidas fumo</c:v>
                </c:pt>
                <c:pt idx="1">
                  <c:v>Têxtil vestuário calçados</c:v>
                </c:pt>
                <c:pt idx="2">
                  <c:v>Madeira papel e moveis</c:v>
                </c:pt>
                <c:pt idx="3">
                  <c:v>Química plásticos não metalicos</c:v>
                </c:pt>
                <c:pt idx="4">
                  <c:v>Metalugia prods metal</c:v>
                </c:pt>
                <c:pt idx="5">
                  <c:v>Maq equip veículos</c:v>
                </c:pt>
                <c:pt idx="6">
                  <c:v>Eletro eletrônico</c:v>
                </c:pt>
              </c:strCache>
            </c:strRef>
          </c:cat>
          <c:val>
            <c:numRef>
              <c:f>Plan1!$H$24:$H$30</c:f>
              <c:numCache>
                <c:formatCode>0.0</c:formatCode>
                <c:ptCount val="7"/>
                <c:pt idx="0">
                  <c:v>19.93484289881459</c:v>
                </c:pt>
                <c:pt idx="1">
                  <c:v>22.143755672930826</c:v>
                </c:pt>
                <c:pt idx="2">
                  <c:v>11.040982484768623</c:v>
                </c:pt>
                <c:pt idx="3">
                  <c:v>13.895611779875352</c:v>
                </c:pt>
                <c:pt idx="4">
                  <c:v>10.015728208997722</c:v>
                </c:pt>
                <c:pt idx="5">
                  <c:v>12.323294266689029</c:v>
                </c:pt>
                <c:pt idx="6">
                  <c:v>10.645784687923962</c:v>
                </c:pt>
              </c:numCache>
            </c:numRef>
          </c:val>
        </c:ser>
        <c:axId val="12819840"/>
        <c:axId val="71275648"/>
      </c:barChart>
      <c:catAx>
        <c:axId val="12819840"/>
        <c:scaling>
          <c:orientation val="minMax"/>
        </c:scaling>
        <c:axPos val="b"/>
        <c:majorTickMark val="none"/>
        <c:tickLblPos val="nextTo"/>
        <c:crossAx val="71275648"/>
        <c:crosses val="autoZero"/>
        <c:auto val="1"/>
        <c:lblAlgn val="ctr"/>
        <c:lblOffset val="100"/>
      </c:catAx>
      <c:valAx>
        <c:axId val="7127564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pt-BR"/>
                  <a:t>%</a:t>
                </a:r>
              </a:p>
            </c:rich>
          </c:tx>
          <c:layout>
            <c:manualLayout>
              <c:xMode val="edge"/>
              <c:yMode val="edge"/>
              <c:x val="2.1220137480739919E-3"/>
              <c:y val="0.4073338189554509"/>
            </c:manualLayout>
          </c:layout>
        </c:title>
        <c:numFmt formatCode="0.0" sourceLinked="1"/>
        <c:majorTickMark val="none"/>
        <c:tickLblPos val="nextTo"/>
        <c:crossAx val="128198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6257941678796524"/>
          <c:y val="0.91323782765039863"/>
          <c:w val="0.19711898772076175"/>
          <c:h val="8.6762389995368214E-2"/>
        </c:manualLayout>
      </c:layout>
    </c:legend>
    <c:plotVisOnly val="1"/>
    <c:dispBlanksAs val="gap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pt-BR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0.10256</cdr:x>
      <cdr:y>0.4</cdr:y>
    </cdr:from>
    <cdr:to>
      <cdr:x>0.9849</cdr:x>
      <cdr:y>0.4</cdr:y>
    </cdr:to>
    <cdr:cxnSp macro="">
      <cdr:nvCxnSpPr>
        <cdr:cNvPr id="7" name="Straight Connector 6"/>
        <cdr:cNvCxnSpPr/>
      </cdr:nvCxnSpPr>
      <cdr:spPr>
        <a:xfrm xmlns:a="http://schemas.openxmlformats.org/drawingml/2006/main">
          <a:off x="864096" y="1872208"/>
          <a:ext cx="7433658" cy="0"/>
        </a:xfrm>
        <a:prstGeom xmlns:a="http://schemas.openxmlformats.org/drawingml/2006/main" prst="line">
          <a:avLst/>
        </a:prstGeom>
        <a:ln xmlns:a="http://schemas.openxmlformats.org/drawingml/2006/main" w="19050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0.37312</cdr:x>
      <cdr:y>0.02032</cdr:y>
    </cdr:from>
    <cdr:to>
      <cdr:x>0.37647</cdr:x>
      <cdr:y>0.85594</cdr:y>
    </cdr:to>
    <cdr:sp macro="" textlink="">
      <cdr:nvSpPr>
        <cdr:cNvPr id="11" name="Conector reto 10"/>
        <cdr:cNvSpPr/>
      </cdr:nvSpPr>
      <cdr:spPr>
        <a:xfrm xmlns:a="http://schemas.openxmlformats.org/drawingml/2006/main" flipH="1" flipV="1">
          <a:off x="3143512" y="102424"/>
          <a:ext cx="28224" cy="4212000"/>
        </a:xfrm>
        <a:prstGeom xmlns:a="http://schemas.openxmlformats.org/drawingml/2006/main" prst="line">
          <a:avLst/>
        </a:prstGeom>
        <a:ln xmlns:a="http://schemas.openxmlformats.org/drawingml/2006/main" w="19050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418508-EA65-4D16-AE18-AD04C14C9753}" type="datetimeFigureOut">
              <a:rPr lang="pt-BR" smtClean="0"/>
              <a:t>19/07/2012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93ACE-A674-4836-AE54-10214CDB413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93ACE-A674-4836-AE54-10214CDB4134}" type="slidenum">
              <a:rPr lang="pt-BR" smtClean="0"/>
              <a:t>24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9AD3-92DB-4465-97E3-348A9D7B65E0}" type="datetimeFigureOut">
              <a:rPr lang="pt-BR" smtClean="0"/>
              <a:pPr/>
              <a:t>19/07/2012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FE1F-D8D0-4C39-B667-823AAF7B74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9AD3-92DB-4465-97E3-348A9D7B65E0}" type="datetimeFigureOut">
              <a:rPr lang="pt-BR" smtClean="0"/>
              <a:pPr/>
              <a:t>19/07/2012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FE1F-D8D0-4C39-B667-823AAF7B74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9AD3-92DB-4465-97E3-348A9D7B65E0}" type="datetimeFigureOut">
              <a:rPr lang="pt-BR" smtClean="0"/>
              <a:pPr/>
              <a:t>19/07/2012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FE1F-D8D0-4C39-B667-823AAF7B74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9AD3-92DB-4465-97E3-348A9D7B65E0}" type="datetimeFigureOut">
              <a:rPr lang="pt-BR" smtClean="0"/>
              <a:pPr/>
              <a:t>19/07/2012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FE1F-D8D0-4C39-B667-823AAF7B74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9AD3-92DB-4465-97E3-348A9D7B65E0}" type="datetimeFigureOut">
              <a:rPr lang="pt-BR" smtClean="0"/>
              <a:pPr/>
              <a:t>19/07/2012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FE1F-D8D0-4C39-B667-823AAF7B74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9AD3-92DB-4465-97E3-348A9D7B65E0}" type="datetimeFigureOut">
              <a:rPr lang="pt-BR" smtClean="0"/>
              <a:pPr/>
              <a:t>19/07/2012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FE1F-D8D0-4C39-B667-823AAF7B74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9AD3-92DB-4465-97E3-348A9D7B65E0}" type="datetimeFigureOut">
              <a:rPr lang="pt-BR" smtClean="0"/>
              <a:pPr/>
              <a:t>19/07/2012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FE1F-D8D0-4C39-B667-823AAF7B74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9AD3-92DB-4465-97E3-348A9D7B65E0}" type="datetimeFigureOut">
              <a:rPr lang="pt-BR" smtClean="0"/>
              <a:pPr/>
              <a:t>19/07/2012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FE1F-D8D0-4C39-B667-823AAF7B74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9AD3-92DB-4465-97E3-348A9D7B65E0}" type="datetimeFigureOut">
              <a:rPr lang="pt-BR" smtClean="0"/>
              <a:pPr/>
              <a:t>19/07/2012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FE1F-D8D0-4C39-B667-823AAF7B74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9AD3-92DB-4465-97E3-348A9D7B65E0}" type="datetimeFigureOut">
              <a:rPr lang="pt-BR" smtClean="0"/>
              <a:pPr/>
              <a:t>19/07/2012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FE1F-D8D0-4C39-B667-823AAF7B74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9AD3-92DB-4465-97E3-348A9D7B65E0}" type="datetimeFigureOut">
              <a:rPr lang="pt-BR" smtClean="0"/>
              <a:pPr/>
              <a:t>19/07/2012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FE1F-D8D0-4C39-B667-823AAF7B74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C9AD3-92DB-4465-97E3-348A9D7B65E0}" type="datetimeFigureOut">
              <a:rPr lang="pt-BR" smtClean="0"/>
              <a:pPr/>
              <a:t>19/07/2012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3FE1F-D8D0-4C39-B667-823AAF7B74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3"/>
          <p:cNvSpPr>
            <a:spLocks noChangeArrowheads="1"/>
          </p:cNvSpPr>
          <p:nvPr/>
        </p:nvSpPr>
        <p:spPr bwMode="auto">
          <a:xfrm>
            <a:off x="0" y="0"/>
            <a:ext cx="9144000" cy="628650"/>
          </a:xfrm>
          <a:prstGeom prst="rect">
            <a:avLst/>
          </a:prstGeom>
          <a:solidFill>
            <a:srgbClr val="009900"/>
          </a:solidFill>
          <a:ln w="9525">
            <a:solidFill>
              <a:srgbClr val="31849B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055" name="Imagem 1" descr="http://abimei.files.wordpress.com/2010/11/logo_fies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692696"/>
            <a:ext cx="1581150" cy="1371600"/>
          </a:xfrm>
          <a:prstGeom prst="rect">
            <a:avLst/>
          </a:prstGeom>
          <a:noFill/>
        </p:spPr>
      </p:pic>
      <p:pic>
        <p:nvPicPr>
          <p:cNvPr id="2054" name="Imagem 4" descr="http://mtm.ufsc.br/~escoladeverao/imagens/ufsc.GIF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692696"/>
            <a:ext cx="1362075" cy="1333500"/>
          </a:xfrm>
          <a:prstGeom prst="rect">
            <a:avLst/>
          </a:prstGeom>
          <a:noFill/>
        </p:spPr>
      </p:pic>
      <p:pic>
        <p:nvPicPr>
          <p:cNvPr id="2053" name="Imagem 3" descr="Neite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764704"/>
            <a:ext cx="1447800" cy="1104900"/>
          </a:xfrm>
          <a:prstGeom prst="rect">
            <a:avLst/>
          </a:prstGeom>
          <a:noFill/>
        </p:spPr>
      </p:pic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0" y="6229350"/>
            <a:ext cx="9144000" cy="628650"/>
          </a:xfrm>
          <a:prstGeom prst="rect">
            <a:avLst/>
          </a:prstGeom>
          <a:solidFill>
            <a:srgbClr val="CC0000"/>
          </a:solidFill>
          <a:ln w="9525">
            <a:solidFill>
              <a:srgbClr val="31849B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683568" y="1"/>
            <a:ext cx="72008" cy="6858000"/>
          </a:xfrm>
          <a:prstGeom prst="rect">
            <a:avLst/>
          </a:prstGeom>
          <a:solidFill>
            <a:srgbClr val="FFFFFF"/>
          </a:solidFill>
          <a:ln w="9525">
            <a:solidFill>
              <a:srgbClr val="31849B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8460432" y="1"/>
            <a:ext cx="72008" cy="6857999"/>
          </a:xfrm>
          <a:prstGeom prst="rect">
            <a:avLst/>
          </a:prstGeom>
          <a:solidFill>
            <a:srgbClr val="FFFFFF"/>
          </a:solidFill>
          <a:ln w="9525">
            <a:solidFill>
              <a:srgbClr val="31849B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1828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MS Gothic" pitchFamily="49" charset="-128"/>
                <a:cs typeface="Times New Roman" pitchFamily="18" charset="0"/>
              </a:rPr>
              <a:t>      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MS Gothic" pitchFamily="49" charset="-128"/>
                <a:cs typeface="Times New Roman" pitchFamily="18" charset="0"/>
              </a:rPr>
              <a:t>        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426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1115616" y="2276872"/>
            <a:ext cx="7128792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latin typeface="Cambria" pitchFamily="18" charset="0"/>
              </a:rPr>
              <a:t>AVALIAÇÃO DO PROCESSO DE DESINDUSTRIALIZAÇÃO DE SANTA CATARINA</a:t>
            </a:r>
          </a:p>
          <a:p>
            <a:pPr algn="ctr"/>
            <a:r>
              <a:rPr lang="pt-BR" sz="3600" b="1" dirty="0" smtClean="0">
                <a:latin typeface="Cambria" pitchFamily="18" charset="0"/>
              </a:rPr>
              <a:t> – </a:t>
            </a:r>
            <a:r>
              <a:rPr lang="pt-BR" sz="3600" b="1" dirty="0" smtClean="0">
                <a:latin typeface="Cambria" pitchFamily="18" charset="0"/>
              </a:rPr>
              <a:t>1996-2011</a:t>
            </a:r>
          </a:p>
          <a:p>
            <a:r>
              <a:rPr lang="pt-BR" sz="2000" b="1" dirty="0" smtClean="0"/>
              <a:t>			</a:t>
            </a:r>
          </a:p>
          <a:p>
            <a:r>
              <a:rPr lang="pt-BR" sz="2000" b="1" dirty="0" smtClean="0"/>
              <a:t>	</a:t>
            </a:r>
            <a:r>
              <a:rPr lang="pt-BR" sz="2000" b="1" dirty="0" smtClean="0"/>
              <a:t>		Prof</a:t>
            </a:r>
            <a:r>
              <a:rPr lang="pt-BR" sz="2000" b="1" dirty="0" smtClean="0"/>
              <a:t>. Silvio Antonio Ferraz Cario</a:t>
            </a:r>
            <a:endParaRPr lang="pt-BR" sz="2000" dirty="0" smtClean="0"/>
          </a:p>
          <a:p>
            <a:r>
              <a:rPr lang="pt-BR" sz="2000" b="1" dirty="0" smtClean="0"/>
              <a:t>			Prof</a:t>
            </a:r>
            <a:r>
              <a:rPr lang="pt-BR" sz="2000" b="1" dirty="0" smtClean="0"/>
              <a:t>. José Antônio Nicolau</a:t>
            </a:r>
            <a:endParaRPr lang="pt-BR" sz="2000" dirty="0" smtClean="0"/>
          </a:p>
          <a:p>
            <a:r>
              <a:rPr lang="pt-BR" sz="2000" b="1" dirty="0" smtClean="0"/>
              <a:t>			Prof</a:t>
            </a:r>
            <a:r>
              <a:rPr lang="pt-BR" sz="2000" b="1" dirty="0" smtClean="0"/>
              <a:t>. Fernando </a:t>
            </a:r>
            <a:r>
              <a:rPr lang="pt-BR" sz="2000" b="1" dirty="0" err="1" smtClean="0"/>
              <a:t>Seabra</a:t>
            </a:r>
            <a:endParaRPr lang="pt-BR" sz="2000" dirty="0" smtClean="0"/>
          </a:p>
          <a:p>
            <a:r>
              <a:rPr lang="pt-BR" sz="2000" b="1" dirty="0" smtClean="0"/>
              <a:t>			Prof</a:t>
            </a:r>
            <a:r>
              <a:rPr lang="pt-BR" sz="2000" b="1" dirty="0" smtClean="0"/>
              <a:t>. Pablo Bittencourt</a:t>
            </a:r>
            <a:endParaRPr lang="pt-BR" sz="2000" b="1" dirty="0" smtClean="0">
              <a:latin typeface="Cambria" pitchFamily="18" charset="0"/>
            </a:endParaRPr>
          </a:p>
          <a:p>
            <a:pPr algn="ctr"/>
            <a:endParaRPr lang="pt-BR" sz="3600" b="1" dirty="0" smtClean="0">
              <a:latin typeface="Cambria" pitchFamily="18" charset="0"/>
            </a:endParaRPr>
          </a:p>
          <a:p>
            <a:pPr algn="ctr"/>
            <a:endParaRPr lang="pt-BR" sz="3600" b="1" dirty="0" smtClean="0">
              <a:latin typeface="Cambria" pitchFamily="18" charset="0"/>
            </a:endParaRPr>
          </a:p>
          <a:p>
            <a:pPr algn="ctr"/>
            <a:endParaRPr lang="pt-BR" sz="3600" b="1" dirty="0" smtClean="0">
              <a:latin typeface="Cambria" pitchFamily="18" charset="0"/>
            </a:endParaRPr>
          </a:p>
          <a:p>
            <a:pPr algn="ctr"/>
            <a:endParaRPr lang="pt-BR" sz="3600" b="1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67544" y="1124744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Figura 2: Brasil - PIB </a:t>
            </a:r>
            <a:r>
              <a:rPr lang="pt-BR" i="1" dirty="0" smtClean="0"/>
              <a:t>per capita </a:t>
            </a:r>
            <a:r>
              <a:rPr lang="pt-BR" dirty="0" smtClean="0"/>
              <a:t>(preços constantes de 2000, US$) e valor adicionado manufatureiro (% do PIB), 1970-2010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95536" y="6396335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Fonte</a:t>
            </a:r>
            <a:r>
              <a:rPr lang="en-US" sz="1200" dirty="0" smtClean="0"/>
              <a:t>: World Development Indicators (WDI, 2011).</a:t>
            </a:r>
            <a:endParaRPr lang="pt-BR" sz="1200" dirty="0" smtClean="0"/>
          </a:p>
          <a:p>
            <a:r>
              <a:rPr lang="pt-BR" sz="1200" dirty="0" smtClean="0"/>
              <a:t>Nota: Dado do valor adicionado manufatureiro está indisponível para o ano de 1990.</a:t>
            </a:r>
          </a:p>
        </p:txBody>
      </p:sp>
      <p:graphicFrame>
        <p:nvGraphicFramePr>
          <p:cNvPr id="7" name="Gráfico 6"/>
          <p:cNvGraphicFramePr/>
          <p:nvPr/>
        </p:nvGraphicFramePr>
        <p:xfrm>
          <a:off x="323528" y="1772816"/>
          <a:ext cx="849694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67544" y="1124744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Figura 3: Brasil - PIB per capita do país em relação ao PIB per capita da OCDE (%) e valor adicionado manufatureiro (% do PIB), 1970-2010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95536" y="6396335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Fonte</a:t>
            </a:r>
            <a:r>
              <a:rPr lang="en-US" sz="1200" dirty="0" smtClean="0"/>
              <a:t>: World Development Indicators (WDI, 2011).</a:t>
            </a:r>
            <a:endParaRPr lang="pt-BR" sz="1200" dirty="0" smtClean="0"/>
          </a:p>
          <a:p>
            <a:r>
              <a:rPr lang="pt-BR" sz="1200" dirty="0" smtClean="0"/>
              <a:t>Nota: Dado do valor adicionado manufatureiro está indisponível para o ano de 1990.</a:t>
            </a:r>
          </a:p>
        </p:txBody>
      </p:sp>
      <p:graphicFrame>
        <p:nvGraphicFramePr>
          <p:cNvPr id="8" name="Gráfico 7"/>
          <p:cNvGraphicFramePr/>
          <p:nvPr/>
        </p:nvGraphicFramePr>
        <p:xfrm>
          <a:off x="395536" y="1772816"/>
          <a:ext cx="849694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67544" y="1124744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Figura  4: Taxa anual de crescimento do PIB e do valor adicionado da indústria de transformação do Brasil - 1948 – 2010 (%)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95536" y="6381328"/>
            <a:ext cx="6480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Contas Nacionais, IPEADATA.</a:t>
            </a:r>
            <a:endParaRPr lang="pt-BR" sz="1200" dirty="0"/>
          </a:p>
        </p:txBody>
      </p:sp>
      <p:graphicFrame>
        <p:nvGraphicFramePr>
          <p:cNvPr id="7" name="Gráfico 6"/>
          <p:cNvGraphicFramePr/>
          <p:nvPr/>
        </p:nvGraphicFramePr>
        <p:xfrm>
          <a:off x="395536" y="1700808"/>
          <a:ext cx="849694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67544" y="1124744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Figura 5: PIB e valor adicionado da indústria de transformação do Brasil, 1970-2010 – base 1970= 100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95536" y="6381328"/>
            <a:ext cx="6480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Contas Nacionais, IPEADATA.</a:t>
            </a:r>
            <a:endParaRPr lang="pt-BR" sz="1200" dirty="0"/>
          </a:p>
        </p:txBody>
      </p:sp>
      <p:graphicFrame>
        <p:nvGraphicFramePr>
          <p:cNvPr id="8" name="Gráfico 7"/>
          <p:cNvGraphicFramePr/>
          <p:nvPr/>
        </p:nvGraphicFramePr>
        <p:xfrm>
          <a:off x="395536" y="1772816"/>
          <a:ext cx="856895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95536" y="1124744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Figura 6: Indústria de transformação e extrativa mineral – participação percentual do valor adicionado por grupamento segundo intensidade de tecnologia – 1970, 1985 e 2009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95536" y="6381328"/>
            <a:ext cx="6480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IBGE, Censo Industrial de 1970, 1985 e Pesquisa Industrial Anual de 2000.</a:t>
            </a:r>
            <a:endParaRPr lang="pt-BR" sz="1200" dirty="0"/>
          </a:p>
        </p:txBody>
      </p:sp>
      <p:graphicFrame>
        <p:nvGraphicFramePr>
          <p:cNvPr id="7" name="Gráfico 6"/>
          <p:cNvGraphicFramePr/>
          <p:nvPr/>
        </p:nvGraphicFramePr>
        <p:xfrm>
          <a:off x="323528" y="1988840"/>
          <a:ext cx="856895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graphicFrame>
        <p:nvGraphicFramePr>
          <p:cNvPr id="3" name="Gráfico 2"/>
          <p:cNvGraphicFramePr/>
          <p:nvPr/>
        </p:nvGraphicFramePr>
        <p:xfrm>
          <a:off x="395536" y="1844824"/>
          <a:ext cx="8496944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395536" y="112474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Figura 7: Evolução do Valor das Exportações e Importações Brasileiras, Total e por Valor Agregado (Importação), 1999-2011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23528" y="6381328"/>
            <a:ext cx="540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MDIC.</a:t>
            </a:r>
            <a:endParaRPr lang="pt-B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pt-BR" sz="4000" dirty="0" smtClean="0"/>
          </a:p>
          <a:p>
            <a:pPr algn="ctr"/>
            <a:r>
              <a:rPr lang="pt-BR" sz="4000" dirty="0" smtClean="0"/>
              <a:t>3. EVIDÊNCIAS DE DESINDUSTRIALIZAÇÃO EM SANTA CATARINA</a:t>
            </a:r>
            <a:endParaRPr lang="pt-BR" sz="4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95536" y="1124744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Figura 8: Participação de Santa Catarina em relação ao Brasil: dados comparativos gerais, 2000 e 2010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23528" y="6381328"/>
            <a:ext cx="84249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Elaboração própria com dados originais do IBGE-PIA e Contas Nacionais, RAIS e MDIC-SECEX.</a:t>
            </a:r>
            <a:endParaRPr lang="pt-BR" sz="1200" dirty="0"/>
          </a:p>
        </p:txBody>
      </p:sp>
      <p:graphicFrame>
        <p:nvGraphicFramePr>
          <p:cNvPr id="6" name="Gráfico 5"/>
          <p:cNvGraphicFramePr/>
          <p:nvPr/>
        </p:nvGraphicFramePr>
        <p:xfrm>
          <a:off x="395536" y="1772816"/>
          <a:ext cx="849694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95536" y="1124744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Figura 9: Participação dos grupos de setores produtivos no VTI de  Santa Catarina, 2000 e 2010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251520" y="6396335"/>
            <a:ext cx="889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Elaboração própria com dados originais do IBGE-PIA</a:t>
            </a:r>
          </a:p>
          <a:p>
            <a:r>
              <a:rPr lang="pt-BR" sz="1200" dirty="0" smtClean="0"/>
              <a:t>Nota: Foi utilizado o Valor da Transformação Industrial como </a:t>
            </a:r>
            <a:r>
              <a:rPr lang="pt-BR" sz="1200" i="1" dirty="0" err="1" smtClean="0"/>
              <a:t>proxy</a:t>
            </a:r>
            <a:r>
              <a:rPr lang="pt-BR" sz="1200" i="1" dirty="0" smtClean="0"/>
              <a:t> </a:t>
            </a:r>
            <a:r>
              <a:rPr lang="pt-BR" sz="1200" dirty="0" smtClean="0"/>
              <a:t> do produto industrial.</a:t>
            </a:r>
            <a:endParaRPr lang="pt-BR" sz="1200" dirty="0"/>
          </a:p>
        </p:txBody>
      </p:sp>
      <p:graphicFrame>
        <p:nvGraphicFramePr>
          <p:cNvPr id="7" name="Gráfico 6"/>
          <p:cNvGraphicFramePr/>
          <p:nvPr/>
        </p:nvGraphicFramePr>
        <p:xfrm>
          <a:off x="323528" y="1772816"/>
          <a:ext cx="849694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95536" y="836712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Tabela 1: Composição setorial do PIB* de Santa Catarina, 1996, 1998, 2000, 2002, 2004, 2006, 2008 e 2009 (em %)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251520" y="6396335"/>
            <a:ext cx="889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IBGE – Contas Nacionais.</a:t>
            </a:r>
          </a:p>
          <a:p>
            <a:r>
              <a:rPr lang="pt-BR" sz="1200" dirty="0" smtClean="0"/>
              <a:t>Nota: </a:t>
            </a:r>
            <a:r>
              <a:rPr lang="pt-BR" sz="1200" baseline="30000" dirty="0" smtClean="0"/>
              <a:t>*</a:t>
            </a:r>
            <a:r>
              <a:rPr lang="pt-BR" sz="1200" dirty="0" smtClean="0"/>
              <a:t> Valor a preços básicos.</a:t>
            </a:r>
            <a:endParaRPr lang="pt-BR" sz="120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323528" y="1412774"/>
          <a:ext cx="8568952" cy="4960971"/>
        </p:xfrm>
        <a:graphic>
          <a:graphicData uri="http://schemas.openxmlformats.org/drawingml/2006/table">
            <a:tbl>
              <a:tblPr/>
              <a:tblGrid>
                <a:gridCol w="1929727"/>
                <a:gridCol w="718078"/>
                <a:gridCol w="844899"/>
                <a:gridCol w="844899"/>
                <a:gridCol w="844899"/>
                <a:gridCol w="844899"/>
                <a:gridCol w="844899"/>
                <a:gridCol w="844899"/>
                <a:gridCol w="851753"/>
              </a:tblGrid>
              <a:tr h="317857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pt-BR" sz="1400" b="1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1996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1998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2004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2006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2008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2009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598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Agropecuária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8,8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9,7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6,9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598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Indústria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33,6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32,7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35,6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33,4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35,9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34,5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34,4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32,8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9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Times New Roman"/>
                          <a:ea typeface="Times New Roman"/>
                          <a:cs typeface="Times New Roman"/>
                        </a:rPr>
                        <a:t>Indústria extrativa</a:t>
                      </a:r>
                      <a:endParaRPr lang="pt-BR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1,6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1,7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0,4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0,4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0,4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47196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Indústria de transformação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26,1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24,5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26,1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24,7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24,4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23,3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22,3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7196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E.</a:t>
                      </a: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Elétrica,gás</a:t>
                      </a:r>
                      <a:r>
                        <a:rPr lang="pt-BR" sz="14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água-esgoto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1,1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2,9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3,8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4,5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4,9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5,7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4,9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7196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Construção civil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4,8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5,4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4,6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4,5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4,8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5,1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598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Serviços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58,2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59.4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55,6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57,6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54,4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58,6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57,5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59,0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549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Comércio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11,5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12,5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11,3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10,6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14,4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15,2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15,2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47196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Intermediação financeira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2,5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2,6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3,5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4,5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4,1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4,5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598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Setor público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10,1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10,8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9,9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10,9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11,1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11,4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598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Outros serviços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34,2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33,6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30,9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28,8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28,9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27,1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27,9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595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100.0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Í</a:t>
            </a:r>
            <a:r>
              <a:rPr lang="pt-BR" dirty="0" smtClean="0"/>
              <a:t>ndice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997152"/>
          </a:xfrm>
        </p:spPr>
        <p:txBody>
          <a:bodyPr>
            <a:normAutofit/>
          </a:bodyPr>
          <a:lstStyle/>
          <a:p>
            <a:pPr algn="just"/>
            <a:r>
              <a:rPr lang="pt-BR" sz="3600" dirty="0" smtClean="0"/>
              <a:t>1. Indústria: desenvolvimento e desindustrialização</a:t>
            </a:r>
          </a:p>
          <a:p>
            <a:pPr algn="just"/>
            <a:r>
              <a:rPr lang="pt-BR" sz="3600" dirty="0" smtClean="0"/>
              <a:t>2. Desindustrialização no Brasil: alguns aspectos</a:t>
            </a:r>
          </a:p>
          <a:p>
            <a:pPr algn="just"/>
            <a:r>
              <a:rPr lang="pt-BR" sz="3600" dirty="0" smtClean="0"/>
              <a:t>3. Evidências de </a:t>
            </a:r>
            <a:r>
              <a:rPr lang="pt-BR" sz="3600" dirty="0" err="1" smtClean="0"/>
              <a:t>desindustialização</a:t>
            </a:r>
            <a:r>
              <a:rPr lang="pt-BR" sz="3600" dirty="0" smtClean="0"/>
              <a:t> em Santa Catarina</a:t>
            </a:r>
          </a:p>
          <a:p>
            <a:pPr algn="just"/>
            <a:r>
              <a:rPr lang="pt-BR" sz="3600" dirty="0" smtClean="0"/>
              <a:t>4. Políticas de desenvolvimento</a:t>
            </a:r>
            <a:endParaRPr lang="pt-BR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graphicFrame>
        <p:nvGraphicFramePr>
          <p:cNvPr id="3" name="Gráfico 2"/>
          <p:cNvGraphicFramePr/>
          <p:nvPr/>
        </p:nvGraphicFramePr>
        <p:xfrm>
          <a:off x="251520" y="1772816"/>
          <a:ext cx="4320480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/>
          <p:cNvGraphicFramePr/>
          <p:nvPr/>
        </p:nvGraphicFramePr>
        <p:xfrm>
          <a:off x="4572000" y="1700808"/>
          <a:ext cx="4320480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67544" y="1052736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 Figura 10: Participação da indústria de transformação no emprego formal, 1999-2011 e do VTI no PIB – Santa Catarina, 1999-2009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6488668"/>
            <a:ext cx="88924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Elaboração própria com dados originais da RAIS e do IBGE-PIA e Contas Nacionais.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67544" y="1196752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 Figura 11: Razão VTI e VBPI de Santa Catarina, 1996-2010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51520" y="6488668"/>
            <a:ext cx="88924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Elaboração própria com dados originais da RAIS e do IBGE-PIA.</a:t>
            </a:r>
          </a:p>
        </p:txBody>
      </p:sp>
      <p:graphicFrame>
        <p:nvGraphicFramePr>
          <p:cNvPr id="7" name="Gráfico 6"/>
          <p:cNvGraphicFramePr/>
          <p:nvPr/>
        </p:nvGraphicFramePr>
        <p:xfrm>
          <a:off x="323528" y="1988840"/>
          <a:ext cx="8280920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67544" y="83671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Figura 12: Taxas de crescimento do VBPI de Santa Catarina versus taxas de crescimento do valor da importação da indústria brasileira – média 2005-2011/média 1999-2004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6488668"/>
            <a:ext cx="88924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PIA – IBGE e MDIC.</a:t>
            </a:r>
            <a:endParaRPr lang="pt-BR" sz="1200" dirty="0"/>
          </a:p>
        </p:txBody>
      </p:sp>
      <p:graphicFrame>
        <p:nvGraphicFramePr>
          <p:cNvPr id="8" name="Gráfico 7"/>
          <p:cNvGraphicFramePr/>
          <p:nvPr/>
        </p:nvGraphicFramePr>
        <p:xfrm>
          <a:off x="467544" y="1484784"/>
          <a:ext cx="8424936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graphicFrame>
        <p:nvGraphicFramePr>
          <p:cNvPr id="3" name="Gráfico 2"/>
          <p:cNvGraphicFramePr/>
          <p:nvPr/>
        </p:nvGraphicFramePr>
        <p:xfrm>
          <a:off x="395536" y="1772816"/>
          <a:ext cx="849694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539552" y="980728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Figura 13: Crescimento do valor das exportações da indústria – Brasil e Santa Catarina, total e principais setores – média 2005-2011/média 1999-2004 (%)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23528" y="6381328"/>
            <a:ext cx="540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MDIC.</a:t>
            </a:r>
            <a:endParaRPr lang="pt-B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39552" y="980728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Figura 14: Crescimento do valor das importações da indústria – Brasil e Santa Catarina, total e principais setores – média 2005-2011/média 1999-2004 (%)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23528" y="6381328"/>
            <a:ext cx="540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MDIC.</a:t>
            </a:r>
            <a:endParaRPr lang="pt-BR" sz="1200" dirty="0"/>
          </a:p>
        </p:txBody>
      </p:sp>
      <p:graphicFrame>
        <p:nvGraphicFramePr>
          <p:cNvPr id="6" name="Gráfico 5"/>
          <p:cNvGraphicFramePr/>
          <p:nvPr/>
        </p:nvGraphicFramePr>
        <p:xfrm>
          <a:off x="467544" y="1628800"/>
          <a:ext cx="8208912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67544" y="76470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Quadro 1: Evidências de desindustrialização em Santa Catarina (continua)</a:t>
            </a:r>
            <a:endParaRPr lang="pt-BR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251520" y="1124744"/>
          <a:ext cx="8640960" cy="5400600"/>
        </p:xfrm>
        <a:graphic>
          <a:graphicData uri="http://schemas.openxmlformats.org/drawingml/2006/table">
            <a:tbl>
              <a:tblPr/>
              <a:tblGrid>
                <a:gridCol w="1709182"/>
                <a:gridCol w="1491430"/>
                <a:gridCol w="1615859"/>
                <a:gridCol w="1615859"/>
                <a:gridCol w="2208630"/>
              </a:tblGrid>
              <a:tr h="494485">
                <a:tc rowSpan="2">
                  <a:txBody>
                    <a:bodyPr/>
                    <a:lstStyle/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Times New Roman"/>
                          <a:ea typeface="Calibri"/>
                          <a:cs typeface="Times New Roman"/>
                        </a:rPr>
                        <a:t>Setor</a:t>
                      </a:r>
                      <a:endParaRPr lang="pt-BR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Indicadores de Desindustrialização Relativa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Indicador de Adensamento Industrial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Presença e característica principal do processo setorial de desindustrialização.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903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Participação VTI de Santa Catarina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Participação no Emprego de Santa Catarina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VTI/VBPI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66022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Alimentos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 desde 2007.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Desindustrialização relativa, restrita ao setor de aves.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011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Bebidas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Não apresenta indícios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011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Fumo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Crescente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Não apresenta indícios.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313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Têxteis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 até 2006. Estável desde então.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Desindustrialização relativa, especialmente nos segmentos tecnologicamente mais sofisticados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022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ConfecçãoVestuário</a:t>
                      </a:r>
                      <a:endParaRPr lang="pt-BR" sz="1100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Crescente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Não apresenta indícios.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9033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Calçados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 desde 2008.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 desde 2008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Desindustrialização relativa recente, intensificada pela valorização cambial.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313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Madeira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Desindustrialização absoluta, especialmente no segmento de desdobramento de madeira.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9033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Móveis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Desindustrialização absoluta, específica ao segmento de móveis de madeira.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313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Papel e Celulose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 desde 2005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 desde 2005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 desde 2005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Desindustrialização relativa, mais intensa nos segmentos de fabricação de papel e papelão.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011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Químicos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Não apresenta indícios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67544" y="76470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Quadro 1: Evidências de desindustrialização em Santa Catarina (continuação)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251520" y="1124744"/>
          <a:ext cx="8712969" cy="5441498"/>
        </p:xfrm>
        <a:graphic>
          <a:graphicData uri="http://schemas.openxmlformats.org/drawingml/2006/table">
            <a:tbl>
              <a:tblPr/>
              <a:tblGrid>
                <a:gridCol w="1723425"/>
                <a:gridCol w="1503859"/>
                <a:gridCol w="1629325"/>
                <a:gridCol w="1629325"/>
                <a:gridCol w="2227035"/>
              </a:tblGrid>
              <a:tr h="499556">
                <a:tc rowSpan="2">
                  <a:txBody>
                    <a:bodyPr/>
                    <a:lstStyle/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Times New Roman"/>
                          <a:ea typeface="Calibri"/>
                          <a:cs typeface="Times New Roman"/>
                        </a:rPr>
                        <a:t>Setor</a:t>
                      </a:r>
                      <a:endParaRPr lang="pt-BR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Indicadores de Desindustrialização Relativa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Indicador de Adensamento Industrial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Presença e característica principal do processo setorial de desindustrialização.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48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Participação VTI de Santa Catarina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Participação no Emprego de Santa Catarina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b="1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VTI/VBPI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33037"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dirty="0">
                          <a:latin typeface="Times New Roman"/>
                          <a:ea typeface="Calibri"/>
                          <a:cs typeface="Times New Roman"/>
                        </a:rPr>
                        <a:t>Plástico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 desde 2003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Ascendente desde 2003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Não apresenta indícios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556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Cerâmicos e outros não metálicos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 até 2006, estável desde então.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Desindustrialização relativa, específica ao segmento de cerâmica de revestimento.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556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Metalurgia básica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Queda súbita de 2003 para 2005, estável desde então.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Não apresenta indícios.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037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Produtos de metal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Não apresenta indícios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556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Máquinas e equipamentos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Desindustrialização relativa, com forte queda do nível de adensamento industrial.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07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Equipamentos Eletrônicos, de Informática e Telecomunicação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Crescente até 2008, estável desde então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Não apresenta indícios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037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Máquinas e materiais elétricos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Crescente desde 2006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Não apresenta indícios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07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Equipamentos médico-hospitalares e </a:t>
                      </a:r>
                      <a:r>
                        <a:rPr lang="pt-BR" sz="1100" kern="12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instr</a:t>
                      </a: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de automação industrial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Não apresenta indícios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556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Veículos </a:t>
                      </a:r>
                      <a:r>
                        <a:rPr lang="pt-BR" sz="1100" kern="12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autom</a:t>
                      </a: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reboques, </a:t>
                      </a:r>
                      <a:r>
                        <a:rPr lang="pt-BR" sz="1100" kern="12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equip</a:t>
                      </a: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de transporte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Crescente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Estável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Não apresenta indícios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251520" y="6627167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Elaboração própria.</a:t>
            </a:r>
            <a:endParaRPr lang="pt-B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pt-BR" sz="4000" dirty="0" smtClean="0"/>
          </a:p>
          <a:p>
            <a:pPr algn="ctr"/>
            <a:r>
              <a:rPr lang="pt-BR" sz="4000" dirty="0" smtClean="0"/>
              <a:t>4.DIRETRIZES DE POLÍTICA DE DESENVOLVIMENTO</a:t>
            </a:r>
            <a:endParaRPr lang="pt-BR" sz="4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Principais problemas apontados pelos </a:t>
            </a:r>
            <a:r>
              <a:rPr lang="pt-BR" dirty="0" smtClean="0"/>
              <a:t>empresários: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Taxa </a:t>
            </a:r>
            <a:r>
              <a:rPr lang="pt-BR" dirty="0" smtClean="0"/>
              <a:t>de câmbio </a:t>
            </a:r>
            <a:r>
              <a:rPr lang="pt-BR" dirty="0" smtClean="0"/>
              <a:t>apreciada</a:t>
            </a:r>
          </a:p>
          <a:p>
            <a:r>
              <a:rPr lang="pt-BR" dirty="0" smtClean="0"/>
              <a:t>Carga tributária </a:t>
            </a:r>
            <a:r>
              <a:rPr lang="pt-BR" dirty="0" smtClean="0"/>
              <a:t>elevada</a:t>
            </a:r>
          </a:p>
          <a:p>
            <a:r>
              <a:rPr lang="pt-BR" dirty="0" smtClean="0"/>
              <a:t>Taxa de juros </a:t>
            </a:r>
            <a:r>
              <a:rPr lang="pt-BR" dirty="0" smtClean="0"/>
              <a:t>alta</a:t>
            </a:r>
          </a:p>
          <a:p>
            <a:r>
              <a:rPr lang="pt-BR" dirty="0" smtClean="0"/>
              <a:t>Custo de energia </a:t>
            </a:r>
            <a:r>
              <a:rPr lang="pt-BR" dirty="0" smtClean="0"/>
              <a:t>elevado</a:t>
            </a:r>
          </a:p>
          <a:p>
            <a:r>
              <a:rPr lang="pt-BR" dirty="0" smtClean="0"/>
              <a:t>Sistema de transporte </a:t>
            </a:r>
            <a:r>
              <a:rPr lang="pt-BR" dirty="0" smtClean="0"/>
              <a:t>deficiente</a:t>
            </a:r>
          </a:p>
          <a:p>
            <a:r>
              <a:rPr lang="pt-BR" dirty="0" smtClean="0"/>
              <a:t>Qualidade questionável da mão de </a:t>
            </a:r>
            <a:r>
              <a:rPr lang="pt-BR" dirty="0" smtClean="0"/>
              <a:t>obra</a:t>
            </a:r>
          </a:p>
          <a:p>
            <a:r>
              <a:rPr lang="pt-BR" dirty="0" smtClean="0"/>
              <a:t>Falta de incentivo à </a:t>
            </a:r>
            <a:r>
              <a:rPr lang="pt-BR" dirty="0" smtClean="0"/>
              <a:t>inovação</a:t>
            </a:r>
          </a:p>
          <a:p>
            <a:r>
              <a:rPr lang="pt-BR" dirty="0" smtClean="0"/>
              <a:t>Falta fomento e regulação comercial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Diretrizes Gerais de Política de Desenvolvimento Industrial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853136"/>
          </a:xfrm>
        </p:spPr>
        <p:txBody>
          <a:bodyPr>
            <a:normAutofit/>
          </a:bodyPr>
          <a:lstStyle/>
          <a:p>
            <a:pPr lvl="0"/>
            <a:r>
              <a:rPr lang="pt-BR" dirty="0" smtClean="0"/>
              <a:t>Estímulo </a:t>
            </a:r>
            <a:r>
              <a:rPr lang="pt-BR" dirty="0" smtClean="0"/>
              <a:t>ao investimento produtivo;</a:t>
            </a:r>
          </a:p>
          <a:p>
            <a:pPr lvl="0"/>
            <a:r>
              <a:rPr lang="pt-BR" dirty="0" smtClean="0"/>
              <a:t>Programa para a qualificação do trabalhador;</a:t>
            </a:r>
          </a:p>
          <a:p>
            <a:pPr lvl="0"/>
            <a:r>
              <a:rPr lang="pt-BR" dirty="0" smtClean="0"/>
              <a:t>Desenvolvimento de atividades </a:t>
            </a:r>
            <a:r>
              <a:rPr lang="pt-BR" dirty="0" err="1" smtClean="0"/>
              <a:t>inovativas</a:t>
            </a:r>
            <a:r>
              <a:rPr lang="pt-BR" dirty="0" smtClean="0"/>
              <a:t>;</a:t>
            </a:r>
          </a:p>
          <a:p>
            <a:pPr lvl="0"/>
            <a:r>
              <a:rPr lang="pt-BR" dirty="0" smtClean="0"/>
              <a:t>Defesa da indústria nacional;</a:t>
            </a:r>
          </a:p>
          <a:p>
            <a:pPr lvl="0"/>
            <a:r>
              <a:rPr lang="pt-BR" dirty="0" smtClean="0"/>
              <a:t>Incentivo às </a:t>
            </a:r>
            <a:r>
              <a:rPr lang="pt-BR" dirty="0" smtClean="0"/>
              <a:t>aglomerações produtivas </a:t>
            </a:r>
            <a:r>
              <a:rPr lang="pt-BR" dirty="0" smtClean="0"/>
              <a:t>locais;</a:t>
            </a:r>
            <a:endParaRPr lang="pt-BR" dirty="0" smtClean="0"/>
          </a:p>
          <a:p>
            <a:pPr lvl="0"/>
            <a:r>
              <a:rPr lang="pt-BR" dirty="0" smtClean="0"/>
              <a:t>Apoio ao mercado interno;</a:t>
            </a:r>
          </a:p>
          <a:p>
            <a:pPr lvl="0"/>
            <a:r>
              <a:rPr lang="pt-BR" dirty="0" smtClean="0"/>
              <a:t>Estímulo à inserção externa ativa; e</a:t>
            </a:r>
          </a:p>
          <a:p>
            <a:pPr lvl="0"/>
            <a:r>
              <a:rPr lang="pt-BR" dirty="0" smtClean="0"/>
              <a:t>Criação de arcabouço institucional.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t-BR" dirty="0" smtClean="0"/>
          </a:p>
          <a:p>
            <a:pPr algn="ctr"/>
            <a:endParaRPr lang="pt-BR" dirty="0" smtClean="0"/>
          </a:p>
          <a:p>
            <a:pPr algn="ctr"/>
            <a:r>
              <a:rPr lang="pt-BR" dirty="0" smtClean="0"/>
              <a:t>1. INDÚSTRIA: desenvolvimento e desindustrialização</a:t>
            </a:r>
            <a:endParaRPr lang="pt-B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pt-BR" dirty="0" smtClean="0"/>
              <a:t>Diretrizes Setoriais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073427"/>
          </a:xfrm>
        </p:spPr>
        <p:txBody>
          <a:bodyPr>
            <a:noAutofit/>
          </a:bodyPr>
          <a:lstStyle/>
          <a:p>
            <a:r>
              <a:rPr lang="pt-BR" sz="2800" u="sng" dirty="0" smtClean="0"/>
              <a:t>Intensivas </a:t>
            </a:r>
            <a:r>
              <a:rPr lang="pt-BR" sz="2800" u="sng" dirty="0" smtClean="0"/>
              <a:t>em engenharia e baseada no </a:t>
            </a:r>
            <a:r>
              <a:rPr lang="pt-BR" sz="2800" u="sng" dirty="0" smtClean="0"/>
              <a:t>conhecimento</a:t>
            </a:r>
            <a:r>
              <a:rPr lang="pt-BR" sz="2800" dirty="0" smtClean="0"/>
              <a:t>:</a:t>
            </a:r>
          </a:p>
          <a:p>
            <a:pPr>
              <a:buNone/>
            </a:pPr>
            <a:r>
              <a:rPr lang="pt-BR" sz="2800" dirty="0" smtClean="0"/>
              <a:t> </a:t>
            </a:r>
          </a:p>
          <a:p>
            <a:pPr algn="just"/>
            <a:r>
              <a:rPr lang="pt-BR" sz="2800" dirty="0" smtClean="0"/>
              <a:t> Indústrias: química</a:t>
            </a:r>
            <a:r>
              <a:rPr lang="pt-BR" sz="2800" dirty="0" smtClean="0"/>
              <a:t>, plásticos, metalurgia básica, máquinas e equipamentos, equipamentos eletrônicos, de informática e de telecomunicações, máquinas e materiais elétricos, equipamentos médico-hospitalares e instrumentos de automação industrial, e veículos automotores, reboques, equipamentos de </a:t>
            </a:r>
            <a:r>
              <a:rPr lang="pt-BR" sz="2800" dirty="0" smtClean="0"/>
              <a:t>transportes:</a:t>
            </a:r>
          </a:p>
          <a:p>
            <a:pPr algn="just">
              <a:buNone/>
            </a:pPr>
            <a:endParaRPr lang="pt-BR" sz="2800" dirty="0" smtClean="0"/>
          </a:p>
          <a:p>
            <a:pPr algn="just"/>
            <a:r>
              <a:rPr lang="pt-BR" sz="2800" dirty="0" smtClean="0"/>
              <a:t>a</a:t>
            </a:r>
            <a:r>
              <a:rPr lang="pt-BR" sz="2800" dirty="0" smtClean="0"/>
              <a:t>) estímulo a processos </a:t>
            </a:r>
            <a:r>
              <a:rPr lang="pt-BR" sz="2800" dirty="0" err="1" smtClean="0"/>
              <a:t>inovativos</a:t>
            </a:r>
            <a:r>
              <a:rPr lang="pt-BR" sz="2800" dirty="0" smtClean="0"/>
              <a:t>; </a:t>
            </a:r>
            <a:endParaRPr lang="pt-BR" sz="2800" dirty="0" smtClean="0"/>
          </a:p>
          <a:p>
            <a:pPr algn="just"/>
            <a:r>
              <a:rPr lang="pt-BR" sz="2800" dirty="0" smtClean="0"/>
              <a:t>b</a:t>
            </a:r>
            <a:r>
              <a:rPr lang="pt-BR" sz="2800" dirty="0" smtClean="0"/>
              <a:t>) </a:t>
            </a:r>
            <a:r>
              <a:rPr lang="pt-BR" sz="2800" dirty="0" smtClean="0"/>
              <a:t>maior qualificação </a:t>
            </a:r>
            <a:r>
              <a:rPr lang="pt-BR" sz="2800" dirty="0" smtClean="0"/>
              <a:t>do trabalhador; </a:t>
            </a:r>
            <a:endParaRPr lang="pt-BR" sz="2800" dirty="0" smtClean="0"/>
          </a:p>
          <a:p>
            <a:pPr algn="just"/>
            <a:r>
              <a:rPr lang="pt-BR" sz="2800" dirty="0" smtClean="0"/>
              <a:t>c</a:t>
            </a:r>
            <a:r>
              <a:rPr lang="pt-BR" sz="2800" dirty="0" smtClean="0"/>
              <a:t>) inserção externa ativa.</a:t>
            </a:r>
          </a:p>
          <a:p>
            <a:endParaRPr lang="pt-BR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Diretrizes Setoriais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40768"/>
            <a:ext cx="8892480" cy="4785395"/>
          </a:xfrm>
        </p:spPr>
        <p:txBody>
          <a:bodyPr>
            <a:noAutofit/>
          </a:bodyPr>
          <a:lstStyle/>
          <a:p>
            <a:pPr algn="just"/>
            <a:r>
              <a:rPr lang="pt-BR" sz="2800" u="sng" dirty="0" smtClean="0"/>
              <a:t>I</a:t>
            </a:r>
            <a:r>
              <a:rPr lang="pt-BR" sz="2800" u="sng" dirty="0" smtClean="0"/>
              <a:t>ntensivas </a:t>
            </a:r>
            <a:r>
              <a:rPr lang="pt-BR" sz="2800" u="sng" dirty="0" smtClean="0"/>
              <a:t>em </a:t>
            </a:r>
            <a:r>
              <a:rPr lang="pt-BR" sz="2800" u="sng" dirty="0" smtClean="0"/>
              <a:t>trabalho</a:t>
            </a:r>
            <a:r>
              <a:rPr lang="pt-BR" sz="2800" dirty="0" smtClean="0"/>
              <a:t>:</a:t>
            </a:r>
          </a:p>
          <a:p>
            <a:pPr algn="just">
              <a:buNone/>
            </a:pPr>
            <a:endParaRPr lang="pt-BR" sz="2800" dirty="0" smtClean="0"/>
          </a:p>
          <a:p>
            <a:pPr algn="just"/>
            <a:r>
              <a:rPr lang="pt-BR" sz="2800" dirty="0" smtClean="0"/>
              <a:t>Indústrias alimentos</a:t>
            </a:r>
            <a:r>
              <a:rPr lang="pt-BR" sz="2800" dirty="0" smtClean="0"/>
              <a:t>, bebidas, fumo, têxteis, confecções, calçados, madeira, móveis, papel e celulose, produtos de metal, cerâmicos e outros </a:t>
            </a:r>
            <a:r>
              <a:rPr lang="pt-BR" sz="2800" dirty="0" err="1" smtClean="0"/>
              <a:t>não-metálicos</a:t>
            </a:r>
            <a:r>
              <a:rPr lang="pt-BR" sz="2800" dirty="0" smtClean="0"/>
              <a:t>:</a:t>
            </a:r>
          </a:p>
          <a:p>
            <a:pPr algn="just">
              <a:buNone/>
            </a:pPr>
            <a:endParaRPr lang="pt-BR" sz="2800" dirty="0" smtClean="0"/>
          </a:p>
          <a:p>
            <a:pPr algn="just"/>
            <a:r>
              <a:rPr lang="pt-BR" sz="2800" dirty="0" smtClean="0"/>
              <a:t>a</a:t>
            </a:r>
            <a:r>
              <a:rPr lang="pt-BR" sz="2800" dirty="0" smtClean="0"/>
              <a:t>) desoneração tributária, </a:t>
            </a:r>
            <a:endParaRPr lang="pt-BR" sz="2800" dirty="0" smtClean="0"/>
          </a:p>
          <a:p>
            <a:pPr algn="just"/>
            <a:r>
              <a:rPr lang="pt-BR" sz="2800" dirty="0" smtClean="0"/>
              <a:t>b</a:t>
            </a:r>
            <a:r>
              <a:rPr lang="pt-BR" sz="2800" dirty="0" smtClean="0"/>
              <a:t>) crédito subsidiado para investimentos produtivos; e </a:t>
            </a:r>
            <a:endParaRPr lang="pt-BR" sz="2800" dirty="0" smtClean="0"/>
          </a:p>
          <a:p>
            <a:pPr algn="just"/>
            <a:r>
              <a:rPr lang="pt-BR" sz="2800" dirty="0" smtClean="0"/>
              <a:t>c</a:t>
            </a:r>
            <a:r>
              <a:rPr lang="pt-BR" sz="2800" dirty="0" smtClean="0"/>
              <a:t>) estímulo ao desenvolvimento de aglomerações produtivas especializadas.</a:t>
            </a:r>
          </a:p>
          <a:p>
            <a:pPr algn="just"/>
            <a:endParaRPr lang="pt-BR" sz="2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Mensagem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algn="just"/>
            <a:r>
              <a:rPr lang="pt-BR" sz="3600" dirty="0" smtClean="0">
                <a:latin typeface="Calibri" pitchFamily="34" charset="0"/>
              </a:rPr>
              <a:t>“A </a:t>
            </a:r>
            <a:r>
              <a:rPr lang="pt-BR" sz="3600" dirty="0" smtClean="0">
                <a:latin typeface="Calibri" pitchFamily="34" charset="0"/>
              </a:rPr>
              <a:t>política industrial é objeto de decisão política, onde a coordenação é sua a essência, mas não deve ser centralizada no Estado e sim um mecanismo colaboração estratégica entre governo, empresas e entidades do setor </a:t>
            </a:r>
            <a:r>
              <a:rPr lang="pt-BR" sz="3600" dirty="0" smtClean="0">
                <a:latin typeface="Calibri" pitchFamily="34" charset="0"/>
              </a:rPr>
              <a:t>privado.” </a:t>
            </a:r>
          </a:p>
          <a:p>
            <a:pPr algn="just">
              <a:buNone/>
            </a:pPr>
            <a:r>
              <a:rPr lang="pt-BR" sz="3600" dirty="0" smtClean="0">
                <a:latin typeface="Calibri" pitchFamily="34" charset="0"/>
              </a:rPr>
              <a:t>	</a:t>
            </a:r>
            <a:r>
              <a:rPr lang="pt-BR" sz="3600" dirty="0" smtClean="0">
                <a:latin typeface="Calibri" pitchFamily="34" charset="0"/>
              </a:rPr>
              <a:t>				Wilson </a:t>
            </a:r>
            <a:r>
              <a:rPr lang="pt-BR" sz="3600" dirty="0" err="1" smtClean="0">
                <a:latin typeface="Calibri" pitchFamily="34" charset="0"/>
              </a:rPr>
              <a:t>Suzigan</a:t>
            </a:r>
            <a:r>
              <a:rPr lang="pt-BR" sz="3600" dirty="0" smtClean="0">
                <a:latin typeface="Calibri" pitchFamily="34" charset="0"/>
              </a:rPr>
              <a:t> - Unicamp</a:t>
            </a:r>
            <a:endParaRPr lang="pt-BR" sz="3600" dirty="0" smtClean="0">
              <a:latin typeface="Calibri" pitchFamily="34" charset="0"/>
            </a:endParaRPr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83568" y="1124744"/>
            <a:ext cx="828092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b="1" dirty="0" smtClean="0"/>
              <a:t>		</a:t>
            </a:r>
            <a:r>
              <a:rPr lang="pt-BR" sz="2800" b="1" dirty="0" smtClean="0"/>
              <a:t>MUITO OBRIGADO.</a:t>
            </a:r>
          </a:p>
          <a:p>
            <a:endParaRPr lang="pt-BR" b="1" dirty="0" smtClean="0"/>
          </a:p>
          <a:p>
            <a:r>
              <a:rPr lang="pt-BR" b="1" dirty="0" smtClean="0"/>
              <a:t>Equipe </a:t>
            </a:r>
            <a:r>
              <a:rPr lang="pt-BR" b="1" dirty="0" smtClean="0"/>
              <a:t>de </a:t>
            </a:r>
            <a:r>
              <a:rPr lang="pt-BR" b="1" dirty="0" smtClean="0"/>
              <a:t>Pesquisadores </a:t>
            </a:r>
          </a:p>
          <a:p>
            <a:r>
              <a:rPr lang="pt-BR" b="1" dirty="0" smtClean="0"/>
              <a:t>Departamento de Ciências Econômicas – UFSC</a:t>
            </a:r>
          </a:p>
          <a:p>
            <a:endParaRPr lang="pt-BR" dirty="0" smtClean="0"/>
          </a:p>
          <a:p>
            <a:r>
              <a:rPr lang="pt-BR" b="1" dirty="0" smtClean="0"/>
              <a:t>Prof. Silvio Antonio Ferraz Cario</a:t>
            </a:r>
            <a:endParaRPr lang="pt-BR" dirty="0" smtClean="0"/>
          </a:p>
          <a:p>
            <a:r>
              <a:rPr lang="pt-BR" b="1" dirty="0" smtClean="0"/>
              <a:t>Prof. José Antônio Nicolau</a:t>
            </a:r>
            <a:endParaRPr lang="pt-BR" dirty="0" smtClean="0"/>
          </a:p>
          <a:p>
            <a:r>
              <a:rPr lang="pt-BR" b="1" dirty="0" smtClean="0"/>
              <a:t>Prof. Fernando </a:t>
            </a:r>
            <a:r>
              <a:rPr lang="pt-BR" b="1" dirty="0" err="1" smtClean="0"/>
              <a:t>Seabra</a:t>
            </a:r>
            <a:endParaRPr lang="pt-BR" dirty="0" smtClean="0"/>
          </a:p>
          <a:p>
            <a:r>
              <a:rPr lang="pt-BR" b="1" dirty="0" smtClean="0"/>
              <a:t>Prof. Pablo Bittencourt</a:t>
            </a:r>
            <a:endParaRPr lang="pt-BR" dirty="0" smtClean="0"/>
          </a:p>
          <a:p>
            <a:r>
              <a:rPr lang="pt-BR" dirty="0" smtClean="0"/>
              <a:t> </a:t>
            </a:r>
          </a:p>
          <a:p>
            <a:r>
              <a:rPr lang="pt-BR" b="1" dirty="0" smtClean="0"/>
              <a:t>Auxiliares de Pesquisa:</a:t>
            </a:r>
            <a:endParaRPr lang="pt-BR" dirty="0" smtClean="0"/>
          </a:p>
          <a:p>
            <a:r>
              <a:rPr lang="pt-BR" dirty="0" err="1" smtClean="0"/>
              <a:t>Alison</a:t>
            </a:r>
            <a:r>
              <a:rPr lang="pt-BR" dirty="0" smtClean="0"/>
              <a:t> </a:t>
            </a:r>
            <a:r>
              <a:rPr lang="pt-BR" dirty="0" err="1" smtClean="0"/>
              <a:t>Fiuza</a:t>
            </a:r>
            <a:endParaRPr lang="pt-BR" dirty="0" smtClean="0"/>
          </a:p>
          <a:p>
            <a:r>
              <a:rPr lang="pt-BR" dirty="0" smtClean="0"/>
              <a:t>Carlo Sampaio</a:t>
            </a:r>
          </a:p>
          <a:p>
            <a:r>
              <a:rPr lang="pt-BR" dirty="0" smtClean="0"/>
              <a:t>Carolina Candido</a:t>
            </a:r>
          </a:p>
          <a:p>
            <a:r>
              <a:rPr lang="pt-BR" dirty="0" smtClean="0"/>
              <a:t>Fernanda Steiner Perin</a:t>
            </a:r>
          </a:p>
          <a:p>
            <a:r>
              <a:rPr lang="pt-BR" dirty="0" smtClean="0"/>
              <a:t>Henrique Cavalieri da Silva</a:t>
            </a:r>
          </a:p>
          <a:p>
            <a:r>
              <a:rPr lang="pt-BR" dirty="0" smtClean="0"/>
              <a:t>William Borges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pt-BR" dirty="0" smtClean="0"/>
              <a:t>Funções Virtuosas da Indústria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400600"/>
          </a:xfrm>
        </p:spPr>
        <p:txBody>
          <a:bodyPr>
            <a:noAutofit/>
          </a:bodyPr>
          <a:lstStyle/>
          <a:p>
            <a:pPr algn="just"/>
            <a:r>
              <a:rPr lang="pt-BR" sz="2800" dirty="0" smtClean="0"/>
              <a:t>O</a:t>
            </a:r>
            <a:r>
              <a:rPr lang="pt-BR" sz="2800" dirty="0" smtClean="0"/>
              <a:t>s </a:t>
            </a:r>
            <a:r>
              <a:rPr lang="pt-BR" sz="2800" dirty="0" smtClean="0"/>
              <a:t>efeitos dos encadeamentos para frente e para trás nas cadeias produtivas ocorrem de forma mais intensa na indústria; </a:t>
            </a:r>
            <a:endParaRPr lang="pt-BR" sz="2800" dirty="0" smtClean="0"/>
          </a:p>
          <a:p>
            <a:pPr algn="just"/>
            <a:r>
              <a:rPr lang="pt-BR" sz="2800" dirty="0" smtClean="0"/>
              <a:t>A</a:t>
            </a:r>
            <a:r>
              <a:rPr lang="pt-BR" sz="2800" dirty="0" smtClean="0"/>
              <a:t> </a:t>
            </a:r>
            <a:r>
              <a:rPr lang="pt-BR" sz="2800" dirty="0" smtClean="0"/>
              <a:t>complexidade e a complementaridade </a:t>
            </a:r>
            <a:r>
              <a:rPr lang="pt-BR" sz="2800" dirty="0" smtClean="0"/>
              <a:t>produtivas </a:t>
            </a:r>
            <a:r>
              <a:rPr lang="pt-BR" sz="2800" dirty="0" smtClean="0"/>
              <a:t>dentro da indústria possibilitam </a:t>
            </a:r>
            <a:r>
              <a:rPr lang="pt-BR" sz="2800" dirty="0" smtClean="0"/>
              <a:t>ganhos </a:t>
            </a:r>
            <a:r>
              <a:rPr lang="pt-BR" sz="2800" dirty="0" smtClean="0"/>
              <a:t>de economias de escala; </a:t>
            </a:r>
            <a:endParaRPr lang="pt-BR" sz="2800" dirty="0" smtClean="0"/>
          </a:p>
          <a:p>
            <a:pPr algn="just"/>
            <a:r>
              <a:rPr lang="pt-BR" sz="2800" dirty="0" smtClean="0"/>
              <a:t>A</a:t>
            </a:r>
            <a:r>
              <a:rPr lang="pt-BR" sz="2800" dirty="0" smtClean="0"/>
              <a:t>s </a:t>
            </a:r>
            <a:r>
              <a:rPr lang="pt-BR" sz="2800" dirty="0" smtClean="0"/>
              <a:t>mudanças tecnológicas se processam, em grande monta, na indústria, cujo progresso técnico difunde-se para outros </a:t>
            </a:r>
            <a:r>
              <a:rPr lang="pt-BR" sz="2800" dirty="0" smtClean="0"/>
              <a:t>setores; </a:t>
            </a:r>
          </a:p>
          <a:p>
            <a:pPr algn="just"/>
            <a:r>
              <a:rPr lang="pt-BR" sz="2800" dirty="0" smtClean="0"/>
              <a:t>A</a:t>
            </a:r>
            <a:r>
              <a:rPr lang="pt-BR" sz="2800" dirty="0" smtClean="0"/>
              <a:t> </a:t>
            </a:r>
            <a:r>
              <a:rPr lang="pt-BR" sz="2800" dirty="0" smtClean="0"/>
              <a:t>venda dos produtos industriais para o mercado externo contribui para aliviar as restrições do balanço de </a:t>
            </a:r>
            <a:r>
              <a:rPr lang="pt-BR" sz="2800" dirty="0" smtClean="0"/>
              <a:t>pagamentos.</a:t>
            </a:r>
            <a:endParaRPr lang="pt-BR" sz="2800" dirty="0" smtClean="0"/>
          </a:p>
          <a:p>
            <a:pPr algn="just"/>
            <a:endParaRPr lang="pt-B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Indústria e Processo Histórico de Desenvolvimento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800" dirty="0" smtClean="0"/>
              <a:t>E</a:t>
            </a:r>
            <a:r>
              <a:rPr lang="pt-BR" sz="2800" dirty="0" smtClean="0"/>
              <a:t>vidências </a:t>
            </a:r>
            <a:r>
              <a:rPr lang="pt-BR" sz="2800" dirty="0" smtClean="0"/>
              <a:t>apontam a existência de forte associação entre o crescimento do PIB e da produção industrial. </a:t>
            </a:r>
            <a:endParaRPr lang="pt-BR" sz="2800" dirty="0" smtClean="0"/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Há correlação </a:t>
            </a:r>
            <a:r>
              <a:rPr lang="pt-BR" sz="2800" dirty="0" smtClean="0"/>
              <a:t>positiva entre a expansão da produção industrial e da produtividade na indústria. </a:t>
            </a:r>
            <a:endParaRPr lang="pt-BR" sz="2800" dirty="0" smtClean="0"/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Existe correlação </a:t>
            </a:r>
            <a:r>
              <a:rPr lang="pt-BR" sz="2800" dirty="0" smtClean="0"/>
              <a:t>virtuosa entre o crescimento da produção industrial e dos </a:t>
            </a:r>
            <a:r>
              <a:rPr lang="pt-BR" sz="2800" dirty="0" smtClean="0"/>
              <a:t>serviços, com contribuição para o aumento </a:t>
            </a:r>
            <a:r>
              <a:rPr lang="pt-BR" sz="2800" dirty="0" smtClean="0"/>
              <a:t>da produtividade do trabalho na economia em </a:t>
            </a:r>
            <a:r>
              <a:rPr lang="pt-BR" sz="2800" dirty="0" smtClean="0"/>
              <a:t>geral.</a:t>
            </a:r>
            <a:endParaRPr lang="pt-BR" sz="2800" dirty="0" smtClean="0"/>
          </a:p>
          <a:p>
            <a:endParaRPr lang="pt-B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Perda de Importância da Indústria para os Serviços  nas Economias </a:t>
            </a:r>
            <a:r>
              <a:rPr lang="pt-BR" sz="3200" dirty="0" smtClean="0"/>
              <a:t>Desenvolvidas </a:t>
            </a:r>
            <a:r>
              <a:rPr lang="pt-BR" sz="3200" dirty="0" smtClean="0"/>
              <a:t> 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Autofit/>
          </a:bodyPr>
          <a:lstStyle/>
          <a:p>
            <a:r>
              <a:rPr lang="pt-BR" sz="2800" dirty="0" smtClean="0"/>
              <a:t>As </a:t>
            </a:r>
            <a:r>
              <a:rPr lang="pt-BR" sz="2800" dirty="0" smtClean="0"/>
              <a:t>atividades de serviços passam a ser responsáveis pela maior fonte geradora de valor e de absorção do emprego. </a:t>
            </a:r>
            <a:endParaRPr lang="pt-BR" sz="2800" dirty="0" smtClean="0"/>
          </a:p>
          <a:p>
            <a:r>
              <a:rPr lang="pt-BR" sz="2800" dirty="0" smtClean="0"/>
              <a:t>Atividades </a:t>
            </a:r>
            <a:r>
              <a:rPr lang="pt-BR" sz="2800" dirty="0" smtClean="0"/>
              <a:t>antes executadas no segmento manufatureiro são transferidas para o setor de serviços; </a:t>
            </a:r>
            <a:endParaRPr lang="pt-BR" sz="2800" dirty="0" smtClean="0"/>
          </a:p>
          <a:p>
            <a:r>
              <a:rPr lang="pt-BR" sz="2800" dirty="0" smtClean="0"/>
              <a:t>N</a:t>
            </a:r>
            <a:r>
              <a:rPr lang="pt-BR" sz="2800" dirty="0" smtClean="0"/>
              <a:t>ovos </a:t>
            </a:r>
            <a:r>
              <a:rPr lang="pt-BR" sz="2800" dirty="0" smtClean="0"/>
              <a:t>serviços agregadores de valor surgem de forma contínua e crescente; </a:t>
            </a:r>
            <a:endParaRPr lang="pt-BR" sz="2800" dirty="0" smtClean="0"/>
          </a:p>
          <a:p>
            <a:r>
              <a:rPr lang="pt-BR" sz="2800" dirty="0" smtClean="0"/>
              <a:t>C</a:t>
            </a:r>
            <a:r>
              <a:rPr lang="pt-BR" sz="2800" dirty="0" smtClean="0"/>
              <a:t>resce </a:t>
            </a:r>
            <a:r>
              <a:rPr lang="pt-BR" sz="2800" dirty="0" smtClean="0"/>
              <a:t>a demanda por serviços em maior proporção que os manufaturados à medida que a renda </a:t>
            </a:r>
            <a:r>
              <a:rPr lang="pt-BR" sz="2800" i="1" dirty="0" smtClean="0"/>
              <a:t>per capita</a:t>
            </a:r>
            <a:r>
              <a:rPr lang="pt-BR" sz="2800" dirty="0" smtClean="0"/>
              <a:t> aumenta; e </a:t>
            </a:r>
            <a:endParaRPr lang="pt-BR" sz="2800" dirty="0" smtClean="0"/>
          </a:p>
          <a:p>
            <a:r>
              <a:rPr lang="pt-BR" sz="2800" dirty="0" smtClean="0"/>
              <a:t>T</a:t>
            </a:r>
            <a:r>
              <a:rPr lang="pt-BR" sz="2800" dirty="0" smtClean="0"/>
              <a:t>ransferência</a:t>
            </a:r>
            <a:r>
              <a:rPr lang="pt-BR" sz="2800" dirty="0" smtClean="0"/>
              <a:t>, para o exterior, de atividades industriais intensivas em trabalho e de menor valor </a:t>
            </a:r>
            <a:r>
              <a:rPr lang="pt-BR" sz="2800" dirty="0" smtClean="0"/>
              <a:t>agregado.</a:t>
            </a:r>
            <a:endParaRPr lang="pt-BR" sz="2800" dirty="0" smtClean="0"/>
          </a:p>
          <a:p>
            <a:endParaRPr lang="pt-BR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smtClean="0"/>
              <a:t>Perda de Importância Precoce da Indústria nos Países em Desenvolvimento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Autofit/>
          </a:bodyPr>
          <a:lstStyle/>
          <a:p>
            <a:r>
              <a:rPr lang="pt-BR" sz="2800" dirty="0" smtClean="0"/>
              <a:t>Perda </a:t>
            </a:r>
            <a:r>
              <a:rPr lang="pt-BR" sz="2800" dirty="0" smtClean="0"/>
              <a:t>relativa do peso da indústria </a:t>
            </a:r>
            <a:r>
              <a:rPr lang="pt-BR" sz="2800" dirty="0" smtClean="0"/>
              <a:t>ocorre com nível </a:t>
            </a:r>
            <a:r>
              <a:rPr lang="pt-BR" sz="2800" dirty="0" smtClean="0"/>
              <a:t>baixo de renda </a:t>
            </a:r>
            <a:r>
              <a:rPr lang="pt-BR" sz="2800" i="1" dirty="0" smtClean="0"/>
              <a:t>per capita</a:t>
            </a:r>
            <a:r>
              <a:rPr lang="pt-BR" sz="2800" dirty="0" smtClean="0"/>
              <a:t> aos observados nos </a:t>
            </a:r>
            <a:r>
              <a:rPr lang="pt-BR" sz="2800" dirty="0" smtClean="0"/>
              <a:t>desenvolvidos</a:t>
            </a:r>
            <a:r>
              <a:rPr lang="pt-BR" sz="2800" dirty="0" smtClean="0"/>
              <a:t>; </a:t>
            </a:r>
            <a:endParaRPr lang="pt-BR" sz="2800" dirty="0" smtClean="0"/>
          </a:p>
          <a:p>
            <a:r>
              <a:rPr lang="pt-BR" sz="2800" dirty="0" smtClean="0"/>
              <a:t>Processo de destruição </a:t>
            </a:r>
            <a:r>
              <a:rPr lang="pt-BR" sz="2800" dirty="0" smtClean="0"/>
              <a:t>de elos da cadeia produtiva nacional; </a:t>
            </a:r>
            <a:endParaRPr lang="pt-BR" sz="2800" dirty="0" smtClean="0"/>
          </a:p>
          <a:p>
            <a:r>
              <a:rPr lang="pt-BR" sz="2800" dirty="0" smtClean="0"/>
              <a:t>Crescimento </a:t>
            </a:r>
            <a:r>
              <a:rPr lang="pt-BR" sz="2800" dirty="0" smtClean="0"/>
              <a:t>da pauta de insumos, componentes e outras matérias-primas importadas; </a:t>
            </a:r>
            <a:endParaRPr lang="pt-BR" sz="2800" dirty="0" smtClean="0"/>
          </a:p>
          <a:p>
            <a:r>
              <a:rPr lang="pt-BR" sz="2800" dirty="0" smtClean="0"/>
              <a:t>Reduzida </a:t>
            </a:r>
            <a:r>
              <a:rPr lang="pt-BR" sz="2800" dirty="0" smtClean="0"/>
              <a:t>importância de segmentos portadores do progresso técnico na estrutura industrial</a:t>
            </a:r>
            <a:r>
              <a:rPr lang="pt-BR" sz="2800" dirty="0" smtClean="0"/>
              <a:t>;</a:t>
            </a:r>
          </a:p>
          <a:p>
            <a:r>
              <a:rPr lang="pt-BR" sz="2800" dirty="0" smtClean="0"/>
              <a:t>E</a:t>
            </a:r>
            <a:r>
              <a:rPr lang="pt-BR" sz="2800" dirty="0" smtClean="0"/>
              <a:t>specialização </a:t>
            </a:r>
            <a:r>
              <a:rPr lang="pt-BR" sz="2800" dirty="0" smtClean="0"/>
              <a:t>produtiva em segmentos de baixa intensidade tecnológica. </a:t>
            </a:r>
          </a:p>
          <a:p>
            <a:endParaRPr lang="pt-BR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pt-BR" sz="4000" dirty="0" smtClean="0"/>
          </a:p>
          <a:p>
            <a:pPr algn="ctr"/>
            <a:r>
              <a:rPr lang="pt-BR" sz="4000" dirty="0" smtClean="0"/>
              <a:t>2. DESINDUSTRIALIZAÇÃO NO BRASIL: alguns aspectos</a:t>
            </a:r>
            <a:endParaRPr lang="pt-BR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6923112" cy="490066"/>
          </a:xfrm>
        </p:spPr>
        <p:txBody>
          <a:bodyPr>
            <a:normAutofit fontScale="90000"/>
          </a:bodyPr>
          <a:lstStyle/>
          <a:p>
            <a:pPr algn="r"/>
            <a:r>
              <a:rPr lang="pt-BR" sz="20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Avaliação do Processo de Desindustrialização em Santa </a:t>
            </a:r>
            <a:r>
              <a:rPr lang="pt-BR" sz="20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Catarina – 1996-2011</a:t>
            </a:r>
            <a:endParaRPr lang="pt-BR" sz="20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graphicFrame>
        <p:nvGraphicFramePr>
          <p:cNvPr id="4" name="Gráfico 3"/>
          <p:cNvGraphicFramePr/>
          <p:nvPr/>
        </p:nvGraphicFramePr>
        <p:xfrm>
          <a:off x="251520" y="1844824"/>
          <a:ext cx="8496944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67544" y="1124744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Figura 1: Países da OCDE - PIB </a:t>
            </a:r>
            <a:r>
              <a:rPr lang="pt-BR" i="1" dirty="0" smtClean="0"/>
              <a:t>per capita </a:t>
            </a:r>
            <a:r>
              <a:rPr lang="pt-BR" dirty="0" smtClean="0"/>
              <a:t>(preços constantes de 2000, US$) e valor adicionado manufatureiro (% do PIB), 1981-2010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467544" y="6453336"/>
            <a:ext cx="6480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Fonte</a:t>
            </a:r>
            <a:r>
              <a:rPr lang="en-US" sz="1200" dirty="0" smtClean="0"/>
              <a:t>: World Development Indicators (WDI, 2011).</a:t>
            </a:r>
            <a:endParaRPr lang="pt-BR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1920</Words>
  <Application>Microsoft Office PowerPoint</Application>
  <PresentationFormat>Apresentação na tela (4:3)</PresentationFormat>
  <Paragraphs>411</Paragraphs>
  <Slides>33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4" baseType="lpstr">
      <vt:lpstr>Tema do Office</vt:lpstr>
      <vt:lpstr>Slide 1</vt:lpstr>
      <vt:lpstr>Índice</vt:lpstr>
      <vt:lpstr>Slide 3</vt:lpstr>
      <vt:lpstr>Funções Virtuosas da Indústria</vt:lpstr>
      <vt:lpstr>Indústria e Processo Histórico de Desenvolvimento</vt:lpstr>
      <vt:lpstr>Perda de Importância da Indústria para os Serviços  nas Economias Desenvolvidas  </vt:lpstr>
      <vt:lpstr>Perda de Importância Precoce da Indústria nos Países em Desenvolvimento</vt:lpstr>
      <vt:lpstr>Slide 8</vt:lpstr>
      <vt:lpstr>Avaliação do Processo de Desindustrialização em Santa Catarina – 1996-2011</vt:lpstr>
      <vt:lpstr>Avaliação do Processo de Desindustrialização em Santa Catarina – 1996-2011</vt:lpstr>
      <vt:lpstr>Avaliação do Processo de Desindustrialização em Santa Catarina – 1996-2011</vt:lpstr>
      <vt:lpstr>Avaliação do Processo de Desindustrialização em Santa Catarina – 1996-2011</vt:lpstr>
      <vt:lpstr>Avaliação do Processo de Desindustrialização em Santa Catarina – 1996-2011</vt:lpstr>
      <vt:lpstr>Avaliação do Processo de Desindustrialização em Santa Catarina – 1996-2011</vt:lpstr>
      <vt:lpstr>Avaliação do Processo de Desindustrialização em Santa Catarina – 1996-2011</vt:lpstr>
      <vt:lpstr>Slide 16</vt:lpstr>
      <vt:lpstr>Avaliação do Processo de Desindustrialização em Santa Catarina – 1996-2011</vt:lpstr>
      <vt:lpstr>Avaliação do Processo de Desindustrialização em Santa Catarina – 1996-2011</vt:lpstr>
      <vt:lpstr>Avaliação do Processo de Desindustrialização em Santa Catarina – 1996-2011</vt:lpstr>
      <vt:lpstr>Avaliação do Processo de Desindustrialização em Santa Catarina – 1996-2011</vt:lpstr>
      <vt:lpstr>Avaliação do Processo de Desindustrialização em Santa Catarina – 1996-2011</vt:lpstr>
      <vt:lpstr>Avaliação do Processo de Desindustrialização em Santa Catarina – 1996-2011</vt:lpstr>
      <vt:lpstr>Avaliação do Processo de Desindustrialização em Santa Catarina – 1996-2011</vt:lpstr>
      <vt:lpstr>Avaliação do Processo de Desindustrialização em Santa Catarina – 1996-2011</vt:lpstr>
      <vt:lpstr>Avaliação do Processo de Desindustrialização em Santa Catarina – 1996-2011</vt:lpstr>
      <vt:lpstr>Avaliação do Processo de Desindustrialização em Santa Catarina – 1996-2011</vt:lpstr>
      <vt:lpstr>Slide 27</vt:lpstr>
      <vt:lpstr>Principais problemas apontados pelos empresários:</vt:lpstr>
      <vt:lpstr>Diretrizes Gerais de Política de Desenvolvimento Industrial</vt:lpstr>
      <vt:lpstr>Diretrizes Setoriais</vt:lpstr>
      <vt:lpstr>Diretrizes Setoriais</vt:lpstr>
      <vt:lpstr>Mensagem</vt:lpstr>
      <vt:lpstr>Avaliação do Processo de Desindustrialização em Santa Catarina – 1996-2011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fsteiner</dc:creator>
  <cp:lastModifiedBy>Silvio</cp:lastModifiedBy>
  <cp:revision>25</cp:revision>
  <dcterms:created xsi:type="dcterms:W3CDTF">2012-07-19T12:17:36Z</dcterms:created>
  <dcterms:modified xsi:type="dcterms:W3CDTF">2012-07-19T18:54:52Z</dcterms:modified>
</cp:coreProperties>
</file>