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85" r:id="rId3"/>
    <p:sldId id="278" r:id="rId4"/>
    <p:sldId id="273" r:id="rId5"/>
    <p:sldId id="274" r:id="rId6"/>
    <p:sldId id="275" r:id="rId7"/>
    <p:sldId id="279" r:id="rId8"/>
    <p:sldId id="280" r:id="rId9"/>
    <p:sldId id="281" r:id="rId10"/>
    <p:sldId id="282" r:id="rId11"/>
    <p:sldId id="284" r:id="rId12"/>
    <p:sldId id="283" r:id="rId13"/>
    <p:sldId id="260" r:id="rId14"/>
    <p:sldId id="263" r:id="rId15"/>
    <p:sldId id="261" r:id="rId16"/>
    <p:sldId id="267" r:id="rId17"/>
    <p:sldId id="268" r:id="rId18"/>
    <p:sldId id="264" r:id="rId19"/>
    <p:sldId id="269" r:id="rId20"/>
    <p:sldId id="270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BFC8-6FCD-4AB2-A303-77EC24E2AE70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F86C2-907B-489D-95C7-1E52AF8993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4D72F6-7887-46E2-9A61-B3DC45EA16AF}" type="slidenum">
              <a:rPr lang="pt-BR" smtClean="0"/>
              <a:pPr>
                <a:defRPr/>
              </a:pPr>
              <a:t>3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192C2-7354-4228-9973-D906F657480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4607"/>
            <a:ext cx="5487041" cy="4115019"/>
          </a:xfrm>
          <a:noFill/>
        </p:spPr>
        <p:txBody>
          <a:bodyPr wrap="square" lIns="93754" tIns="46878" rIns="93754" bIns="46878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480" y="4343144"/>
            <a:ext cx="5487041" cy="4116482"/>
          </a:xfrm>
          <a:noFill/>
        </p:spPr>
        <p:txBody>
          <a:bodyPr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0ED5C-A02D-4C66-8626-6B0C2D55B6B1}" type="datetimeFigureOut">
              <a:rPr lang="pt-BR" smtClean="0"/>
              <a:pPr/>
              <a:t>30/03/2012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7CB09-22E5-4B9D-895E-C10B5CD7F1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image" Target="../media/image24.png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tags" Target="../tags/tag70.xml"/><Relationship Id="rId47" Type="http://schemas.openxmlformats.org/officeDocument/2006/relationships/tags" Target="../tags/tag75.xml"/><Relationship Id="rId50" Type="http://schemas.openxmlformats.org/officeDocument/2006/relationships/tags" Target="../tags/tag78.xml"/><Relationship Id="rId55" Type="http://schemas.openxmlformats.org/officeDocument/2006/relationships/slideLayout" Target="../slideLayouts/slideLayout7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openxmlformats.org/officeDocument/2006/relationships/tags" Target="../tags/tag74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41" Type="http://schemas.openxmlformats.org/officeDocument/2006/relationships/tags" Target="../tags/tag69.xml"/><Relationship Id="rId54" Type="http://schemas.openxmlformats.org/officeDocument/2006/relationships/tags" Target="../tags/tag82.xml"/><Relationship Id="rId1" Type="http://schemas.openxmlformats.org/officeDocument/2006/relationships/vmlDrawing" Target="../drawings/vmlDrawing2.v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tags" Target="../tags/tag73.xml"/><Relationship Id="rId53" Type="http://schemas.openxmlformats.org/officeDocument/2006/relationships/tags" Target="../tags/tag81.xml"/><Relationship Id="rId58" Type="http://schemas.openxmlformats.org/officeDocument/2006/relationships/image" Target="../media/image24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49" Type="http://schemas.openxmlformats.org/officeDocument/2006/relationships/tags" Target="../tags/tag77.xml"/><Relationship Id="rId57" Type="http://schemas.openxmlformats.org/officeDocument/2006/relationships/oleObject" Target="../embeddings/oleObject2.bin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tags" Target="../tags/tag72.xml"/><Relationship Id="rId52" Type="http://schemas.openxmlformats.org/officeDocument/2006/relationships/tags" Target="../tags/tag80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tags" Target="../tags/tag71.xml"/><Relationship Id="rId48" Type="http://schemas.openxmlformats.org/officeDocument/2006/relationships/tags" Target="../tags/tag76.xml"/><Relationship Id="rId56" Type="http://schemas.openxmlformats.org/officeDocument/2006/relationships/notesSlide" Target="../notesSlides/notesSlide4.xml"/><Relationship Id="rId8" Type="http://schemas.openxmlformats.org/officeDocument/2006/relationships/tags" Target="../tags/tag36.xml"/><Relationship Id="rId51" Type="http://schemas.openxmlformats.org/officeDocument/2006/relationships/tags" Target="../tags/tag79.xml"/><Relationship Id="rId3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1007868"/>
            <a:ext cx="59766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</a:rPr>
              <a:t>II Fórum Sul do Setor</a:t>
            </a:r>
          </a:p>
          <a:p>
            <a:pPr algn="ctr"/>
            <a:endParaRPr lang="pt-BR" sz="36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tx2"/>
                </a:solidFill>
              </a:rPr>
              <a:t>Têxtil e Vestuário </a:t>
            </a:r>
          </a:p>
          <a:p>
            <a:pPr algn="ctr"/>
            <a:endParaRPr lang="pt-BR" sz="36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3600" b="1" dirty="0" smtClean="0">
                <a:solidFill>
                  <a:schemeClr val="tx2"/>
                </a:solidFill>
              </a:rPr>
              <a:t>Rolando V. </a:t>
            </a:r>
            <a:r>
              <a:rPr lang="pt-BR" sz="3600" b="1" dirty="0" err="1" smtClean="0">
                <a:solidFill>
                  <a:schemeClr val="tx2"/>
                </a:solidFill>
              </a:rPr>
              <a:t>Vallejos</a:t>
            </a:r>
            <a:endParaRPr lang="pt-BR" sz="3600" b="1" dirty="0" smtClean="0">
              <a:solidFill>
                <a:schemeClr val="tx2"/>
              </a:solidFill>
            </a:endParaRPr>
          </a:p>
          <a:p>
            <a:pPr algn="ctr"/>
            <a:endParaRPr lang="pt-BR" sz="3600" b="1" dirty="0" smtClean="0">
              <a:solidFill>
                <a:schemeClr val="tx2"/>
              </a:solidFill>
            </a:endParaRP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Florianópolis, 30/03/2012</a:t>
            </a:r>
            <a:endParaRPr lang="pt-BR" sz="3600" b="1" dirty="0" smtClean="0">
              <a:solidFill>
                <a:schemeClr val="tx2"/>
              </a:solidFill>
            </a:endParaRPr>
          </a:p>
          <a:p>
            <a:pPr algn="ctr"/>
            <a:endParaRPr lang="pt-BR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Imagem 38" descr="S8_mari_3.png"/>
          <p:cNvPicPr>
            <a:picLocks noChangeAspect="1"/>
          </p:cNvPicPr>
          <p:nvPr/>
        </p:nvPicPr>
        <p:blipFill>
          <a:blip r:embed="rId2" cstate="print"/>
          <a:srcRect l="52344"/>
          <a:stretch>
            <a:fillRect/>
          </a:stretch>
        </p:blipFill>
        <p:spPr bwMode="auto">
          <a:xfrm>
            <a:off x="7019925" y="1341438"/>
            <a:ext cx="165576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0975" name="Imagem 21" descr="Template.png"/>
            <p:cNvPicPr>
              <a:picLocks noChangeAspect="1"/>
            </p:cNvPicPr>
            <p:nvPr/>
          </p:nvPicPr>
          <p:blipFill>
            <a:blip r:embed="rId3" cstate="print"/>
            <a:srcRect r="97691"/>
            <a:stretch>
              <a:fillRect/>
            </a:stretch>
          </p:blipFill>
          <p:spPr bwMode="auto">
            <a:xfrm>
              <a:off x="0" y="0"/>
              <a:ext cx="21101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6" name="Imagem 22" descr="Template.png"/>
            <p:cNvPicPr>
              <a:picLocks noChangeAspect="1"/>
            </p:cNvPicPr>
            <p:nvPr/>
          </p:nvPicPr>
          <p:blipFill>
            <a:blip r:embed="rId3" cstate="print"/>
            <a:srcRect b="97437"/>
            <a:stretch>
              <a:fillRect/>
            </a:stretch>
          </p:blipFill>
          <p:spPr bwMode="auto">
            <a:xfrm>
              <a:off x="0" y="0"/>
              <a:ext cx="9144000" cy="17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7" name="Imagem 23" descr="Template.png"/>
            <p:cNvPicPr>
              <a:picLocks noChangeAspect="1"/>
            </p:cNvPicPr>
            <p:nvPr/>
          </p:nvPicPr>
          <p:blipFill>
            <a:blip r:embed="rId3" cstate="print"/>
            <a:srcRect t="92479"/>
            <a:stretch>
              <a:fillRect/>
            </a:stretch>
          </p:blipFill>
          <p:spPr bwMode="auto">
            <a:xfrm>
              <a:off x="0" y="6342185"/>
              <a:ext cx="9144000" cy="51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8" name="Imagem 24" descr="Template.png"/>
            <p:cNvPicPr>
              <a:picLocks noChangeAspect="1"/>
            </p:cNvPicPr>
            <p:nvPr/>
          </p:nvPicPr>
          <p:blipFill>
            <a:blip r:embed="rId3" cstate="print"/>
            <a:srcRect l="98250"/>
            <a:stretch>
              <a:fillRect/>
            </a:stretch>
          </p:blipFill>
          <p:spPr bwMode="auto">
            <a:xfrm>
              <a:off x="8983980" y="0"/>
              <a:ext cx="1600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Imagem 44" descr="S8_mari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rcRect l="45417" b="15556"/>
          <a:stretch>
            <a:fillRect/>
          </a:stretch>
        </p:blipFill>
        <p:spPr>
          <a:xfrm flipH="1">
            <a:off x="179512" y="144016"/>
            <a:ext cx="6516216" cy="3573016"/>
          </a:xfrm>
          <a:prstGeom prst="rect">
            <a:avLst/>
          </a:prstGeom>
          <a:ln>
            <a:solidFill>
              <a:srgbClr val="E079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0964" name="Text Box 15"/>
          <p:cNvSpPr txBox="1">
            <a:spLocks noChangeArrowheads="1"/>
          </p:cNvSpPr>
          <p:nvPr/>
        </p:nvSpPr>
        <p:spPr bwMode="auto">
          <a:xfrm>
            <a:off x="6723063" y="131763"/>
            <a:ext cx="23129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TECNOLOGIA</a:t>
            </a:r>
          </a:p>
          <a:p>
            <a:pPr algn="ctr"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 e INOVAÇÃO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30200" y="4292600"/>
            <a:ext cx="3594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267CBB"/>
              </a:buClr>
              <a:defRPr/>
            </a:pPr>
            <a:r>
              <a:rPr lang="pt-BR" sz="2400" dirty="0">
                <a:solidFill>
                  <a:srgbClr val="58585A"/>
                </a:solidFill>
                <a:latin typeface="+mn-lt"/>
              </a:rPr>
              <a:t>Projeto</a:t>
            </a:r>
          </a:p>
        </p:txBody>
      </p:sp>
      <p:pic>
        <p:nvPicPr>
          <p:cNvPr id="16" name="Picture 26" descr="S18_caju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000" r="16978" b="41667"/>
          <a:stretch>
            <a:fillRect/>
          </a:stretch>
        </p:blipFill>
        <p:spPr bwMode="auto">
          <a:xfrm>
            <a:off x="-288032" y="4653136"/>
            <a:ext cx="7812360" cy="23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92275" y="476250"/>
            <a:ext cx="14398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8585A"/>
                </a:solidFill>
              </a:rPr>
              <a:t>Desafio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850" y="4962525"/>
            <a:ext cx="6985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pt-BR" sz="2400" dirty="0">
                <a:latin typeface="+mn-lt"/>
              </a:rPr>
              <a:t>Implantação dos Institutos SENAI de Inovação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pt-BR" sz="2400" dirty="0">
                <a:latin typeface="+mn-lt"/>
              </a:rPr>
              <a:t>Programa de Transferência de Tecnologias Internacionais</a:t>
            </a:r>
          </a:p>
        </p:txBody>
      </p:sp>
      <p:sp>
        <p:nvSpPr>
          <p:cNvPr id="40969" name="Text Box 15"/>
          <p:cNvSpPr txBox="1">
            <a:spLocks noChangeArrowheads="1"/>
          </p:cNvSpPr>
          <p:nvPr/>
        </p:nvSpPr>
        <p:spPr bwMode="auto">
          <a:xfrm>
            <a:off x="6875463" y="3271838"/>
            <a:ext cx="21701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SENAI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3850" y="1052513"/>
            <a:ext cx="6119813" cy="0"/>
          </a:xfrm>
          <a:prstGeom prst="line">
            <a:avLst/>
          </a:prstGeom>
          <a:ln>
            <a:solidFill>
              <a:srgbClr val="E079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3800" y="476250"/>
            <a:ext cx="14398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8585A"/>
                </a:solidFill>
              </a:rPr>
              <a:t>Meta 2014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572000" y="1844675"/>
            <a:ext cx="287338" cy="863600"/>
          </a:xfrm>
          <a:prstGeom prst="rightArrow">
            <a:avLst/>
          </a:prstGeom>
          <a:solidFill>
            <a:srgbClr val="E07980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Box 4"/>
          <p:cNvSpPr txBox="1"/>
          <p:nvPr/>
        </p:nvSpPr>
        <p:spPr>
          <a:xfrm>
            <a:off x="468313" y="1504950"/>
            <a:ext cx="3527425" cy="148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pt-BR" sz="2800" b="1" dirty="0">
                <a:latin typeface="+mn-lt"/>
              </a:rPr>
              <a:t>I</a:t>
            </a:r>
            <a:r>
              <a:rPr lang="pt-BR" sz="2400" dirty="0">
                <a:latin typeface="+mn-lt"/>
              </a:rPr>
              <a:t>mplantar 23 Institutos SENAI de Inovação, com base no trabalho em rede.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363" y="1484313"/>
            <a:ext cx="15113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atin typeface="+mn-lt"/>
              </a:rPr>
              <a:t>23 Institutos de Inovação</a:t>
            </a:r>
            <a:endParaRPr lang="pt-BR" sz="2400" dirty="0">
              <a:latin typeface="+mn-lt"/>
              <a:ea typeface="ＭＳ Ｐゴシック" charset="-128"/>
            </a:endParaRPr>
          </a:p>
          <a:p>
            <a:pPr algn="ctr">
              <a:defRPr/>
            </a:pPr>
            <a:endParaRPr lang="pt-BR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7" name="Object 13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20482" name="think-cell Slide" r:id="rId33" imgW="360" imgH="360" progId="">
              <p:embed/>
            </p:oleObj>
          </a:graphicData>
        </a:graphic>
      </p:graphicFrame>
      <p:sp>
        <p:nvSpPr>
          <p:cNvPr id="11278" name="Retângulo 52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46050" cy="158750"/>
          </a:xfrm>
          <a:prstGeom prst="rect">
            <a:avLst/>
          </a:prstGeom>
          <a:solidFill>
            <a:schemeClr val="hlink"/>
          </a:solidFill>
          <a:ln w="9525" algn="ctr">
            <a:solidFill>
              <a:schemeClr val="folHlink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0" hangingPunct="0"/>
            <a:endParaRPr lang="pt-BR" sz="1200">
              <a:solidFill>
                <a:srgbClr val="FFFFFF"/>
              </a:solidFill>
              <a:cs typeface="Arial" charset="0"/>
              <a:sym typeface="Arial" charset="0"/>
            </a:endParaRPr>
          </a:p>
        </p:txBody>
      </p:sp>
      <p:sp>
        <p:nvSpPr>
          <p:cNvPr id="51" name="Rectangle 16"/>
          <p:cNvSpPr/>
          <p:nvPr>
            <p:custDataLst>
              <p:tags r:id="rId3"/>
            </p:custDataLst>
          </p:nvPr>
        </p:nvSpPr>
        <p:spPr>
          <a:xfrm>
            <a:off x="582613" y="5021263"/>
            <a:ext cx="8040687" cy="1547812"/>
          </a:xfrm>
          <a:prstGeom prst="rect">
            <a:avLst/>
          </a:prstGeom>
          <a:solidFill>
            <a:schemeClr val="accent3">
              <a:lumMod val="60000"/>
              <a:lumOff val="40000"/>
              <a:alpha val="35000"/>
            </a:schemeClr>
          </a:solidFill>
          <a:ln>
            <a:noFill/>
          </a:ln>
        </p:spPr>
        <p:txBody>
          <a:bodyPr vert="vert" lIns="36000" tIns="36000" rIns="36000" bIns="36000"/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00"/>
                </a:solidFill>
              </a:rPr>
              <a:t>EP</a:t>
            </a:r>
          </a:p>
        </p:txBody>
      </p:sp>
      <p:sp>
        <p:nvSpPr>
          <p:cNvPr id="52" name="Rectangle 98"/>
          <p:cNvSpPr/>
          <p:nvPr>
            <p:custDataLst>
              <p:tags r:id="rId4"/>
            </p:custDataLst>
          </p:nvPr>
        </p:nvSpPr>
        <p:spPr>
          <a:xfrm>
            <a:off x="527050" y="3870325"/>
            <a:ext cx="8093075" cy="1152525"/>
          </a:xfrm>
          <a:prstGeom prst="rect">
            <a:avLst/>
          </a:prstGeom>
          <a:solidFill>
            <a:srgbClr val="FFFF99">
              <a:alpha val="35000"/>
            </a:srgbClr>
          </a:solidFill>
          <a:ln>
            <a:noFill/>
          </a:ln>
        </p:spPr>
        <p:txBody>
          <a:bodyPr vert="vert" lIns="36000" tIns="36000" rIns="36000" bIns="36000"/>
          <a:lstStyle/>
          <a:p>
            <a:pPr eaLnBrk="0" hangingPunct="0">
              <a:defRPr/>
            </a:pPr>
            <a:r>
              <a:rPr lang="pt-BR" sz="1000" b="1" dirty="0">
                <a:solidFill>
                  <a:srgbClr val="000000"/>
                </a:solidFill>
              </a:rPr>
              <a:t>STT</a:t>
            </a:r>
          </a:p>
        </p:txBody>
      </p:sp>
      <p:sp>
        <p:nvSpPr>
          <p:cNvPr id="54" name="Rectangle 99"/>
          <p:cNvSpPr/>
          <p:nvPr>
            <p:custDataLst>
              <p:tags r:id="rId5"/>
            </p:custDataLst>
          </p:nvPr>
        </p:nvSpPr>
        <p:spPr>
          <a:xfrm>
            <a:off x="684213" y="2101850"/>
            <a:ext cx="7947025" cy="1768475"/>
          </a:xfrm>
          <a:prstGeom prst="rect">
            <a:avLst/>
          </a:prstGeom>
          <a:solidFill>
            <a:schemeClr val="accent2">
              <a:alpha val="18000"/>
            </a:schemeClr>
          </a:solidFill>
          <a:ln>
            <a:noFill/>
          </a:ln>
        </p:spPr>
        <p:txBody>
          <a:bodyPr vert="vert" lIns="36000" tIns="36000" rIns="36000" bIns="36000"/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00"/>
                </a:solidFill>
              </a:rPr>
              <a:t>Inovação</a:t>
            </a:r>
          </a:p>
        </p:txBody>
      </p:sp>
      <p:sp>
        <p:nvSpPr>
          <p:cNvPr id="11282" name="Freeform 18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354013" y="1778000"/>
            <a:ext cx="8277225" cy="3257550"/>
          </a:xfrm>
          <a:custGeom>
            <a:avLst/>
            <a:gdLst>
              <a:gd name="T0" fmla="*/ 148958 w 9420065"/>
              <a:gd name="T1" fmla="*/ 3046440 h 3482996"/>
              <a:gd name="T2" fmla="*/ 2578593 w 9420065"/>
              <a:gd name="T3" fmla="*/ 1997364 h 3482996"/>
              <a:gd name="T4" fmla="*/ 4925709 w 9420065"/>
              <a:gd name="T5" fmla="*/ 1145641 h 3482996"/>
              <a:gd name="T6" fmla="*/ 7272829 w 9420065"/>
              <a:gd name="T7" fmla="*/ 304303 h 3482996"/>
              <a:gd name="T8" fmla="*/ 0 w 9420065"/>
              <a:gd name="T9" fmla="*/ 0 h 3482996"/>
              <a:gd name="T10" fmla="*/ 148958 w 9420065"/>
              <a:gd name="T11" fmla="*/ 3046440 h 3482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420065"/>
              <a:gd name="T19" fmla="*/ 0 h 3482996"/>
              <a:gd name="T20" fmla="*/ 9420065 w 9420065"/>
              <a:gd name="T21" fmla="*/ 3482996 h 3482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420065" h="3482996">
                <a:moveTo>
                  <a:pt x="192937" y="3482996"/>
                </a:moveTo>
                <a:cubicBezTo>
                  <a:pt x="386900" y="2821937"/>
                  <a:pt x="1150879" y="2398383"/>
                  <a:pt x="3339898" y="2283588"/>
                </a:cubicBezTo>
                <a:cubicBezTo>
                  <a:pt x="3648848" y="1591694"/>
                  <a:pt x="5059269" y="1340638"/>
                  <a:pt x="6379982" y="1309811"/>
                </a:cubicBezTo>
                <a:cubicBezTo>
                  <a:pt x="6847091" y="532099"/>
                  <a:pt x="8572958" y="395412"/>
                  <a:pt x="9420065" y="347910"/>
                </a:cubicBezTo>
                <a:cubicBezTo>
                  <a:pt x="6413464" y="295314"/>
                  <a:pt x="3006601" y="52596"/>
                  <a:pt x="0" y="0"/>
                </a:cubicBezTo>
                <a:cubicBezTo>
                  <a:pt x="55418" y="1088572"/>
                  <a:pt x="137519" y="2394424"/>
                  <a:pt x="192937" y="348299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11283" name="Freeform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82613" y="3897313"/>
            <a:ext cx="2679700" cy="1152525"/>
          </a:xfrm>
          <a:custGeom>
            <a:avLst/>
            <a:gdLst>
              <a:gd name="T0" fmla="*/ 0 w 2921000"/>
              <a:gd name="T1" fmla="*/ 1077834 h 1231900"/>
              <a:gd name="T2" fmla="*/ 2458299 w 2921000"/>
              <a:gd name="T3" fmla="*/ 0 h 1231900"/>
              <a:gd name="T4" fmla="*/ 0 60000 65536"/>
              <a:gd name="T5" fmla="*/ 0 60000 65536"/>
              <a:gd name="T6" fmla="*/ 0 w 2921000"/>
              <a:gd name="T7" fmla="*/ 0 h 1231900"/>
              <a:gd name="T8" fmla="*/ 2921000 w 2921000"/>
              <a:gd name="T9" fmla="*/ 1231900 h 1231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21000" h="1231900">
                <a:moveTo>
                  <a:pt x="0" y="1231900"/>
                </a:moveTo>
                <a:cubicBezTo>
                  <a:pt x="198967" y="300567"/>
                  <a:pt x="1693333" y="67733"/>
                  <a:pt x="292100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11284" name="Freeform 4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3167063" y="2947988"/>
            <a:ext cx="2879725" cy="1152525"/>
          </a:xfrm>
          <a:custGeom>
            <a:avLst/>
            <a:gdLst>
              <a:gd name="T0" fmla="*/ 0 w 2921000"/>
              <a:gd name="T1" fmla="*/ 1077834 h 1231900"/>
              <a:gd name="T2" fmla="*/ 2839620 w 2921000"/>
              <a:gd name="T3" fmla="*/ 0 h 1231900"/>
              <a:gd name="T4" fmla="*/ 0 60000 65536"/>
              <a:gd name="T5" fmla="*/ 0 60000 65536"/>
              <a:gd name="T6" fmla="*/ 0 w 2921000"/>
              <a:gd name="T7" fmla="*/ 0 h 1231900"/>
              <a:gd name="T8" fmla="*/ 2921000 w 2921000"/>
              <a:gd name="T9" fmla="*/ 1231900 h 1231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21000" h="1231900">
                <a:moveTo>
                  <a:pt x="0" y="1231900"/>
                </a:moveTo>
                <a:cubicBezTo>
                  <a:pt x="198967" y="300567"/>
                  <a:pt x="1693333" y="67733"/>
                  <a:pt x="292100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11285" name="Freeform 5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970588" y="2068513"/>
            <a:ext cx="2614612" cy="1133475"/>
          </a:xfrm>
          <a:custGeom>
            <a:avLst/>
            <a:gdLst>
              <a:gd name="T0" fmla="*/ 0 w 2921000"/>
              <a:gd name="T1" fmla="*/ 1043057 h 1231900"/>
              <a:gd name="T2" fmla="*/ 2341429 w 2921000"/>
              <a:gd name="T3" fmla="*/ 0 h 1231900"/>
              <a:gd name="T4" fmla="*/ 0 60000 65536"/>
              <a:gd name="T5" fmla="*/ 0 60000 65536"/>
              <a:gd name="T6" fmla="*/ 0 w 2921000"/>
              <a:gd name="T7" fmla="*/ 0 h 1231900"/>
              <a:gd name="T8" fmla="*/ 2921000 w 2921000"/>
              <a:gd name="T9" fmla="*/ 1231900 h 12319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21000" h="1231900">
                <a:moveTo>
                  <a:pt x="0" y="1231900"/>
                </a:moveTo>
                <a:cubicBezTo>
                  <a:pt x="198967" y="300567"/>
                  <a:pt x="1693333" y="67733"/>
                  <a:pt x="292100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11286" name="TextBox 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85925" y="4132263"/>
            <a:ext cx="5445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sz="1400" b="1">
                <a:solidFill>
                  <a:srgbClr val="000000"/>
                </a:solidFill>
              </a:rPr>
              <a:t>CFP</a:t>
            </a:r>
          </a:p>
        </p:txBody>
      </p:sp>
      <p:sp>
        <p:nvSpPr>
          <p:cNvPr id="11287" name="Text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334125" y="2297113"/>
            <a:ext cx="26146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1">
                <a:solidFill>
                  <a:srgbClr val="000000"/>
                </a:solidFill>
              </a:rPr>
              <a:t>Instituto SENAI </a:t>
            </a:r>
          </a:p>
          <a:p>
            <a:pPr algn="ctr" eaLnBrk="0" hangingPunct="0"/>
            <a:r>
              <a:rPr lang="pt-BR" sz="1200" b="1">
                <a:solidFill>
                  <a:srgbClr val="000000"/>
                </a:solidFill>
              </a:rPr>
              <a:t>de Inovação</a:t>
            </a:r>
          </a:p>
        </p:txBody>
      </p:sp>
      <p:cxnSp>
        <p:nvCxnSpPr>
          <p:cNvPr id="62" name="Straight Connector 11"/>
          <p:cNvCxnSpPr/>
          <p:nvPr>
            <p:custDataLst>
              <p:tags r:id="rId12"/>
            </p:custDataLst>
          </p:nvPr>
        </p:nvCxnSpPr>
        <p:spPr bwMode="auto">
          <a:xfrm flipH="1">
            <a:off x="3146425" y="4146550"/>
            <a:ext cx="20638" cy="2339975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cxnSp>
        <p:nvCxnSpPr>
          <p:cNvPr id="63" name="Straight Connector 56"/>
          <p:cNvCxnSpPr/>
          <p:nvPr>
            <p:custDataLst>
              <p:tags r:id="rId13"/>
            </p:custDataLst>
          </p:nvPr>
        </p:nvCxnSpPr>
        <p:spPr bwMode="auto">
          <a:xfrm>
            <a:off x="6051550" y="3252788"/>
            <a:ext cx="0" cy="3233737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1290" name="TextBox 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46138" y="4635500"/>
            <a:ext cx="22320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Oferta inicial de STT</a:t>
            </a:r>
          </a:p>
        </p:txBody>
      </p:sp>
      <p:sp>
        <p:nvSpPr>
          <p:cNvPr id="11291" name="TextBox 5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7088" y="5080000"/>
            <a:ext cx="2443162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Oferta de EP baseada nos setores da demanda local</a:t>
            </a:r>
          </a:p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Estruturação de pelo menos um curso técnico na escola</a:t>
            </a:r>
          </a:p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Alavancagem da capacidade com parcerias e atendimento EAD</a:t>
            </a:r>
          </a:p>
        </p:txBody>
      </p:sp>
      <p:sp>
        <p:nvSpPr>
          <p:cNvPr id="11292" name="TextBox 5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309938" y="3905250"/>
            <a:ext cx="273685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Oferta STT estruturada e abrangente (inclusive metrologia e ensaios)</a:t>
            </a:r>
          </a:p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STT sustentável e representando pelo menos 30% da receita</a:t>
            </a:r>
          </a:p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Mínimo de 35 mil HH de STT</a:t>
            </a:r>
          </a:p>
        </p:txBody>
      </p:sp>
      <p:sp>
        <p:nvSpPr>
          <p:cNvPr id="11293" name="TextBox 57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09938" y="5149850"/>
            <a:ext cx="246538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Evolução da oferta de EP com cursos de graduação</a:t>
            </a:r>
          </a:p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Alavancagem do ensino na estrutura laboratorial e corpo técnico</a:t>
            </a:r>
          </a:p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endParaRPr lang="pt-BR" sz="1100">
              <a:solidFill>
                <a:srgbClr val="000000"/>
              </a:solidFill>
            </a:endParaRPr>
          </a:p>
        </p:txBody>
      </p:sp>
      <p:sp>
        <p:nvSpPr>
          <p:cNvPr id="11294" name="TextBox 5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09938" y="3614738"/>
            <a:ext cx="24653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Pesquisa aplicada setorial</a:t>
            </a:r>
          </a:p>
        </p:txBody>
      </p:sp>
      <p:sp>
        <p:nvSpPr>
          <p:cNvPr id="11295" name="TextBox 5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38850" y="3919538"/>
            <a:ext cx="22685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Ampliação do portfólio de STT com produtos de maior complexidade e valor agregado</a:t>
            </a:r>
          </a:p>
        </p:txBody>
      </p:sp>
      <p:sp>
        <p:nvSpPr>
          <p:cNvPr id="11296" name="TextBox 6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38850" y="5080000"/>
            <a:ext cx="226853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Oferta de cursos de pós-graduação, em alinhamento com os objetivos de inovação </a:t>
            </a:r>
          </a:p>
        </p:txBody>
      </p:sp>
      <p:sp>
        <p:nvSpPr>
          <p:cNvPr id="11297" name="TextBox 6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038850" y="2757488"/>
            <a:ext cx="22685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36000">
            <a:spAutoFit/>
          </a:bodyPr>
          <a:lstStyle/>
          <a:p>
            <a:pPr marL="171450" indent="-171450" eaLnBrk="0" hangingPunct="0">
              <a:spcBef>
                <a:spcPts val="400"/>
              </a:spcBef>
              <a:buFont typeface="Arial" charset="0"/>
              <a:buChar char="•"/>
            </a:pPr>
            <a:r>
              <a:rPr lang="pt-BR" sz="1100">
                <a:solidFill>
                  <a:srgbClr val="000000"/>
                </a:solidFill>
              </a:rPr>
              <a:t>Processo de inovação estruturado, com desenvol-vimento integrado de produtos, pesquisa aplicada e solução de problemas complexos da indústria</a:t>
            </a:r>
          </a:p>
        </p:txBody>
      </p:sp>
      <p:grpSp>
        <p:nvGrpSpPr>
          <p:cNvPr id="2" name="Group 34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041775" y="1370013"/>
            <a:ext cx="1338263" cy="1295400"/>
            <a:chOff x="6907161" y="1167199"/>
            <a:chExt cx="1449439" cy="1295400"/>
          </a:xfrm>
        </p:grpSpPr>
        <p:sp>
          <p:nvSpPr>
            <p:cNvPr id="73" name="Oval 35"/>
            <p:cNvSpPr/>
            <p:nvPr/>
          </p:nvSpPr>
          <p:spPr>
            <a:xfrm>
              <a:off x="7220088" y="1167199"/>
              <a:ext cx="823584" cy="76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pt-BR" sz="1000" dirty="0">
                  <a:solidFill>
                    <a:srgbClr val="000000"/>
                  </a:solidFill>
                </a:rPr>
                <a:t>Educação</a:t>
              </a:r>
              <a:br>
                <a:rPr lang="pt-BR" sz="1000" dirty="0">
                  <a:solidFill>
                    <a:srgbClr val="000000"/>
                  </a:solidFill>
                </a:rPr>
              </a:br>
              <a:r>
                <a:rPr lang="pt-BR" sz="1000" dirty="0">
                  <a:solidFill>
                    <a:srgbClr val="000000"/>
                  </a:solidFill>
                </a:rPr>
                <a:t>profissional</a:t>
              </a:r>
            </a:p>
            <a:p>
              <a:pPr algn="ctr" eaLnBrk="0" hangingPunct="0">
                <a:defRPr/>
              </a:pPr>
              <a:endParaRPr lang="pt-BR" sz="1000" dirty="0">
                <a:solidFill>
                  <a:srgbClr val="000000"/>
                </a:solidFill>
              </a:endParaRPr>
            </a:p>
          </p:txBody>
        </p:sp>
        <p:sp>
          <p:nvSpPr>
            <p:cNvPr id="11320" name="Oval 36"/>
            <p:cNvSpPr>
              <a:spLocks noChangeArrowheads="1"/>
            </p:cNvSpPr>
            <p:nvPr/>
          </p:nvSpPr>
          <p:spPr bwMode="auto">
            <a:xfrm>
              <a:off x="7534639" y="1700599"/>
              <a:ext cx="821961" cy="7620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pt-BR" sz="6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</a:rPr>
                <a:t>      Inovação</a:t>
              </a:r>
            </a:p>
          </p:txBody>
        </p:sp>
        <p:sp>
          <p:nvSpPr>
            <p:cNvPr id="75" name="Oval 37"/>
            <p:cNvSpPr/>
            <p:nvPr/>
          </p:nvSpPr>
          <p:spPr>
            <a:xfrm>
              <a:off x="6907161" y="1700599"/>
              <a:ext cx="821864" cy="76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pt-BR" sz="600" dirty="0">
                <a:solidFill>
                  <a:srgbClr val="000000"/>
                </a:solidFill>
              </a:endParaRPr>
            </a:p>
            <a:p>
              <a:pPr algn="ctr" eaLnBrk="0" hangingPunct="0">
                <a:defRPr/>
              </a:pPr>
              <a:r>
                <a:rPr lang="pt-BR" sz="1000" dirty="0">
                  <a:solidFill>
                    <a:srgbClr val="000000"/>
                  </a:solidFill>
                </a:rPr>
                <a:t>STT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1162050" y="2132013"/>
            <a:ext cx="1336675" cy="1295400"/>
            <a:chOff x="6907161" y="1167199"/>
            <a:chExt cx="1449439" cy="1295400"/>
          </a:xfrm>
        </p:grpSpPr>
        <p:sp>
          <p:nvSpPr>
            <p:cNvPr id="77" name="Oval 39"/>
            <p:cNvSpPr/>
            <p:nvPr/>
          </p:nvSpPr>
          <p:spPr>
            <a:xfrm>
              <a:off x="7220460" y="1167199"/>
              <a:ext cx="822841" cy="76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pt-BR" sz="1000" dirty="0">
                  <a:solidFill>
                    <a:srgbClr val="000000"/>
                  </a:solidFill>
                </a:rPr>
                <a:t>Educação</a:t>
              </a:r>
              <a:br>
                <a:rPr lang="pt-BR" sz="1000" dirty="0">
                  <a:solidFill>
                    <a:srgbClr val="000000"/>
                  </a:solidFill>
                </a:rPr>
              </a:br>
              <a:r>
                <a:rPr lang="pt-BR" sz="1000" dirty="0">
                  <a:solidFill>
                    <a:srgbClr val="000000"/>
                  </a:solidFill>
                </a:rPr>
                <a:t>profissional</a:t>
              </a:r>
            </a:p>
            <a:p>
              <a:pPr algn="ctr" eaLnBrk="0" hangingPunct="0">
                <a:defRPr/>
              </a:pPr>
              <a:endParaRPr lang="pt-BR" sz="1000" dirty="0">
                <a:solidFill>
                  <a:srgbClr val="000000"/>
                </a:solidFill>
              </a:endParaRPr>
            </a:p>
          </p:txBody>
        </p:sp>
        <p:sp>
          <p:nvSpPr>
            <p:cNvPr id="11317" name="Oval 40"/>
            <p:cNvSpPr>
              <a:spLocks noChangeArrowheads="1"/>
            </p:cNvSpPr>
            <p:nvPr/>
          </p:nvSpPr>
          <p:spPr bwMode="auto">
            <a:xfrm>
              <a:off x="7534639" y="1700599"/>
              <a:ext cx="821961" cy="7620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pt-BR" sz="6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</a:rPr>
                <a:t>      Inovação</a:t>
              </a:r>
            </a:p>
          </p:txBody>
        </p:sp>
        <p:sp>
          <p:nvSpPr>
            <p:cNvPr id="11318" name="Oval 41"/>
            <p:cNvSpPr>
              <a:spLocks noChangeArrowheads="1"/>
            </p:cNvSpPr>
            <p:nvPr/>
          </p:nvSpPr>
          <p:spPr bwMode="auto">
            <a:xfrm>
              <a:off x="6907161" y="1700599"/>
              <a:ext cx="821961" cy="762000"/>
            </a:xfrm>
            <a:prstGeom prst="ellipse">
              <a:avLst/>
            </a:prstGeom>
            <a:solidFill>
              <a:schemeClr val="bg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endParaRPr lang="pt-BR" sz="600">
                <a:solidFill>
                  <a:srgbClr val="000000"/>
                </a:solidFill>
              </a:endParaRPr>
            </a:p>
            <a:p>
              <a:pPr algn="ctr" eaLnBrk="0" hangingPunct="0"/>
              <a:r>
                <a:rPr lang="pt-BR" sz="1000">
                  <a:solidFill>
                    <a:srgbClr val="000000"/>
                  </a:solidFill>
                </a:rPr>
                <a:t>STT</a:t>
              </a:r>
            </a:p>
          </p:txBody>
        </p:sp>
      </p:grpSp>
      <p:sp>
        <p:nvSpPr>
          <p:cNvPr id="86" name="Rectangle 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0675" y="476250"/>
            <a:ext cx="8431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CARACTERIZAÇÃO DOS MODELOS DE UNIDADES DO SENAI</a:t>
            </a:r>
          </a:p>
        </p:txBody>
      </p:sp>
      <p:grpSp>
        <p:nvGrpSpPr>
          <p:cNvPr id="4" name="Group 26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>
            <a:off x="6681788" y="758825"/>
            <a:ext cx="1341437" cy="1311275"/>
            <a:chOff x="6907161" y="1167199"/>
            <a:chExt cx="1449439" cy="1295400"/>
          </a:xfrm>
        </p:grpSpPr>
        <p:sp>
          <p:nvSpPr>
            <p:cNvPr id="88" name="Oval 27"/>
            <p:cNvSpPr/>
            <p:nvPr/>
          </p:nvSpPr>
          <p:spPr>
            <a:xfrm>
              <a:off x="7221063" y="1167199"/>
              <a:ext cx="821635" cy="7621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r>
                <a:rPr lang="pt-BR" sz="1000" dirty="0">
                  <a:solidFill>
                    <a:srgbClr val="000000"/>
                  </a:solidFill>
                </a:rPr>
                <a:t>Educação</a:t>
              </a:r>
              <a:br>
                <a:rPr lang="pt-BR" sz="1000" dirty="0">
                  <a:solidFill>
                    <a:srgbClr val="000000"/>
                  </a:solidFill>
                </a:rPr>
              </a:br>
              <a:r>
                <a:rPr lang="pt-BR" sz="1000" dirty="0">
                  <a:solidFill>
                    <a:srgbClr val="000000"/>
                  </a:solidFill>
                </a:rPr>
                <a:t>profissional</a:t>
              </a:r>
            </a:p>
            <a:p>
              <a:pPr algn="ctr" eaLnBrk="0" hangingPunct="0">
                <a:defRPr/>
              </a:pPr>
              <a:endParaRPr lang="pt-BR" sz="1000" dirty="0">
                <a:solidFill>
                  <a:srgbClr val="000000"/>
                </a:solidFill>
              </a:endParaRPr>
            </a:p>
          </p:txBody>
        </p:sp>
        <p:sp>
          <p:nvSpPr>
            <p:cNvPr id="89" name="Oval 28"/>
            <p:cNvSpPr/>
            <p:nvPr/>
          </p:nvSpPr>
          <p:spPr>
            <a:xfrm>
              <a:off x="7534966" y="1700414"/>
              <a:ext cx="821634" cy="7621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pt-BR" sz="600" dirty="0">
                <a:solidFill>
                  <a:srgbClr val="000000"/>
                </a:solidFill>
              </a:endParaRPr>
            </a:p>
            <a:p>
              <a:pPr algn="ctr" eaLnBrk="0" hangingPunct="0">
                <a:defRPr/>
              </a:pPr>
              <a:r>
                <a:rPr lang="pt-BR" sz="1000" dirty="0">
                  <a:solidFill>
                    <a:srgbClr val="000000"/>
                  </a:solidFill>
                </a:rPr>
                <a:t>      Inovação</a:t>
              </a:r>
            </a:p>
          </p:txBody>
        </p:sp>
        <p:sp>
          <p:nvSpPr>
            <p:cNvPr id="90" name="Oval 29"/>
            <p:cNvSpPr/>
            <p:nvPr/>
          </p:nvSpPr>
          <p:spPr>
            <a:xfrm>
              <a:off x="6907161" y="1700414"/>
              <a:ext cx="821634" cy="76218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anchor="ctr"/>
            <a:lstStyle/>
            <a:p>
              <a:pPr algn="ctr" eaLnBrk="0" hangingPunct="0">
                <a:defRPr/>
              </a:pPr>
              <a:endParaRPr lang="pt-BR" sz="600" dirty="0">
                <a:solidFill>
                  <a:srgbClr val="000000"/>
                </a:solidFill>
              </a:endParaRPr>
            </a:p>
            <a:p>
              <a:pPr algn="ctr" eaLnBrk="0" hangingPunct="0">
                <a:defRPr/>
              </a:pPr>
              <a:r>
                <a:rPr lang="pt-BR" sz="1000" dirty="0">
                  <a:solidFill>
                    <a:srgbClr val="000000"/>
                  </a:solidFill>
                </a:rPr>
                <a:t>STT</a:t>
              </a:r>
            </a:p>
          </p:txBody>
        </p:sp>
      </p:grpSp>
      <p:sp>
        <p:nvSpPr>
          <p:cNvPr id="11302" name="Rectangle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69250" y="188913"/>
            <a:ext cx="1023938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pt-BR" sz="1000">
                <a:solidFill>
                  <a:srgbClr val="000000"/>
                </a:solidFill>
                <a:ea typeface="ＭＳ Ｐゴシック"/>
                <a:cs typeface="ＭＳ Ｐゴシック"/>
              </a:rPr>
              <a:t>ILUSTRATIVO</a:t>
            </a:r>
          </a:p>
        </p:txBody>
      </p:sp>
      <p:cxnSp>
        <p:nvCxnSpPr>
          <p:cNvPr id="94" name="Straight Connector 56"/>
          <p:cNvCxnSpPr/>
          <p:nvPr>
            <p:custDataLst>
              <p:tags r:id="rId27"/>
            </p:custDataLst>
          </p:nvPr>
        </p:nvCxnSpPr>
        <p:spPr bwMode="auto">
          <a:xfrm>
            <a:off x="8639175" y="2101850"/>
            <a:ext cx="0" cy="4392613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11304" name="TextBox 53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598863" y="3170238"/>
            <a:ext cx="24526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1">
                <a:solidFill>
                  <a:srgbClr val="000000"/>
                </a:solidFill>
              </a:rPr>
              <a:t>Instituto SENAI </a:t>
            </a:r>
            <a:br>
              <a:rPr lang="pt-BR" sz="1200" b="1">
                <a:solidFill>
                  <a:srgbClr val="000000"/>
                </a:solidFill>
              </a:rPr>
            </a:br>
            <a:r>
              <a:rPr lang="pt-BR" sz="1200" b="1">
                <a:solidFill>
                  <a:srgbClr val="000000"/>
                </a:solidFill>
              </a:rPr>
              <a:t>de Tecnologia</a:t>
            </a:r>
          </a:p>
        </p:txBody>
      </p:sp>
      <p:cxnSp>
        <p:nvCxnSpPr>
          <p:cNvPr id="60" name="Straight Connector 56"/>
          <p:cNvCxnSpPr/>
          <p:nvPr>
            <p:custDataLst>
              <p:tags r:id="rId29"/>
            </p:custDataLst>
          </p:nvPr>
        </p:nvCxnSpPr>
        <p:spPr bwMode="auto">
          <a:xfrm>
            <a:off x="8399463" y="2101850"/>
            <a:ext cx="0" cy="4392613"/>
          </a:xfrm>
          <a:prstGeom prst="line">
            <a:avLst/>
          </a:prstGeom>
          <a:solidFill>
            <a:schemeClr val="accent2"/>
          </a:solidFill>
          <a:ln w="1270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81" name="Rectangle 1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44488" y="6591300"/>
            <a:ext cx="10493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pt-BR" sz="800" kern="0" dirty="0">
                <a:solidFill>
                  <a:srgbClr val="000000"/>
                </a:solidFill>
              </a:rPr>
              <a:t>Fonte: Análise Advisia.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58738" y="69850"/>
            <a:ext cx="9002712" cy="66722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5" name="Grupo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309" name="Imagem 21" descr="Template.png"/>
            <p:cNvPicPr>
              <a:picLocks noChangeAspect="1"/>
            </p:cNvPicPr>
            <p:nvPr/>
          </p:nvPicPr>
          <p:blipFill>
            <a:blip r:embed="rId34" cstate="print"/>
            <a:srcRect r="97691"/>
            <a:stretch>
              <a:fillRect/>
            </a:stretch>
          </p:blipFill>
          <p:spPr bwMode="auto">
            <a:xfrm>
              <a:off x="0" y="0"/>
              <a:ext cx="21101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0" name="Imagem 22" descr="Template.png"/>
            <p:cNvPicPr>
              <a:picLocks noChangeAspect="1"/>
            </p:cNvPicPr>
            <p:nvPr/>
          </p:nvPicPr>
          <p:blipFill>
            <a:blip r:embed="rId34" cstate="print"/>
            <a:srcRect b="97437"/>
            <a:stretch>
              <a:fillRect/>
            </a:stretch>
          </p:blipFill>
          <p:spPr bwMode="auto">
            <a:xfrm>
              <a:off x="0" y="0"/>
              <a:ext cx="9144000" cy="17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1" name="Imagem 23" descr="Template.png"/>
            <p:cNvPicPr>
              <a:picLocks noChangeAspect="1"/>
            </p:cNvPicPr>
            <p:nvPr/>
          </p:nvPicPr>
          <p:blipFill>
            <a:blip r:embed="rId34" cstate="print"/>
            <a:srcRect t="92479"/>
            <a:stretch>
              <a:fillRect/>
            </a:stretch>
          </p:blipFill>
          <p:spPr bwMode="auto">
            <a:xfrm>
              <a:off x="0" y="6342185"/>
              <a:ext cx="9144000" cy="51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12" name="Imagem 24" descr="Template.png"/>
            <p:cNvPicPr>
              <a:picLocks noChangeAspect="1"/>
            </p:cNvPicPr>
            <p:nvPr/>
          </p:nvPicPr>
          <p:blipFill>
            <a:blip r:embed="rId34" cstate="print"/>
            <a:srcRect l="98250"/>
            <a:stretch>
              <a:fillRect/>
            </a:stretch>
          </p:blipFill>
          <p:spPr bwMode="auto">
            <a:xfrm>
              <a:off x="8983980" y="0"/>
              <a:ext cx="1600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9" name="Object 13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9458" name="think-cell Slide" r:id="rId57" imgW="270" imgH="270" progId="">
              <p:embed/>
            </p:oleObj>
          </a:graphicData>
        </a:graphic>
      </p:graphicFrame>
      <p:sp>
        <p:nvSpPr>
          <p:cNvPr id="69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675" y="404813"/>
            <a:ext cx="84312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9144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13716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1828800" algn="l" defTabSz="762000" rtl="0" fontAlgn="base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pt-BR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DESAFIO DO TRABALHO EM REDE</a:t>
            </a:r>
          </a:p>
        </p:txBody>
      </p:sp>
      <p:sp>
        <p:nvSpPr>
          <p:cNvPr id="70" name="Rectangle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4488" y="6577013"/>
            <a:ext cx="10509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pt-BR" sz="800" kern="0" dirty="0">
                <a:solidFill>
                  <a:srgbClr val="000000"/>
                </a:solidFill>
              </a:rPr>
              <a:t>Fonte: Análise Advisia.</a:t>
            </a:r>
          </a:p>
        </p:txBody>
      </p:sp>
      <p:sp>
        <p:nvSpPr>
          <p:cNvPr id="9232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993063" y="115888"/>
            <a:ext cx="1023937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 algn="r" eaLnBrk="0" hangingPunct="0"/>
            <a:r>
              <a:rPr lang="pt-BR" sz="1000">
                <a:solidFill>
                  <a:srgbClr val="000000"/>
                </a:solidFill>
                <a:ea typeface="ＭＳ Ｐゴシック"/>
                <a:cs typeface="ＭＳ Ｐゴシック"/>
              </a:rPr>
              <a:t>ILUSTRATIVO</a:t>
            </a:r>
          </a:p>
        </p:txBody>
      </p:sp>
      <p:grpSp>
        <p:nvGrpSpPr>
          <p:cNvPr id="2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53979" y="1315439"/>
            <a:ext cx="4196862" cy="4649788"/>
            <a:chOff x="582" y="1388"/>
            <a:chExt cx="2864" cy="29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Freeform 23"/>
            <p:cNvSpPr>
              <a:spLocks/>
            </p:cNvSpPr>
            <p:nvPr/>
          </p:nvSpPr>
          <p:spPr bwMode="auto">
            <a:xfrm>
              <a:off x="2217" y="1770"/>
              <a:ext cx="204" cy="140"/>
            </a:xfrm>
            <a:custGeom>
              <a:avLst/>
              <a:gdLst>
                <a:gd name="T0" fmla="*/ 100 w 100"/>
                <a:gd name="T1" fmla="*/ 12 h 68"/>
                <a:gd name="T2" fmla="*/ 92 w 100"/>
                <a:gd name="T3" fmla="*/ 36 h 68"/>
                <a:gd name="T4" fmla="*/ 68 w 100"/>
                <a:gd name="T5" fmla="*/ 56 h 68"/>
                <a:gd name="T6" fmla="*/ 44 w 100"/>
                <a:gd name="T7" fmla="*/ 68 h 68"/>
                <a:gd name="T8" fmla="*/ 24 w 100"/>
                <a:gd name="T9" fmla="*/ 56 h 68"/>
                <a:gd name="T10" fmla="*/ 0 w 100"/>
                <a:gd name="T11" fmla="*/ 48 h 68"/>
                <a:gd name="T12" fmla="*/ 12 w 100"/>
                <a:gd name="T13" fmla="*/ 12 h 68"/>
                <a:gd name="T14" fmla="*/ 32 w 100"/>
                <a:gd name="T15" fmla="*/ 0 h 68"/>
                <a:gd name="T16" fmla="*/ 44 w 100"/>
                <a:gd name="T17" fmla="*/ 0 h 68"/>
                <a:gd name="T18" fmla="*/ 68 w 100"/>
                <a:gd name="T19" fmla="*/ 12 h 68"/>
                <a:gd name="T20" fmla="*/ 92 w 100"/>
                <a:gd name="T21" fmla="*/ 0 h 68"/>
                <a:gd name="T22" fmla="*/ 100 w 100"/>
                <a:gd name="T2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8">
                  <a:moveTo>
                    <a:pt x="100" y="12"/>
                  </a:moveTo>
                  <a:lnTo>
                    <a:pt x="92" y="36"/>
                  </a:lnTo>
                  <a:lnTo>
                    <a:pt x="68" y="56"/>
                  </a:lnTo>
                  <a:lnTo>
                    <a:pt x="44" y="68"/>
                  </a:lnTo>
                  <a:lnTo>
                    <a:pt x="24" y="56"/>
                  </a:lnTo>
                  <a:lnTo>
                    <a:pt x="0" y="48"/>
                  </a:lnTo>
                  <a:lnTo>
                    <a:pt x="12" y="1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68" y="12"/>
                  </a:lnTo>
                  <a:lnTo>
                    <a:pt x="92" y="0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266" y="1730"/>
              <a:ext cx="65" cy="16"/>
            </a:xfrm>
            <a:custGeom>
              <a:avLst/>
              <a:gdLst>
                <a:gd name="T0" fmla="*/ 0 w 32"/>
                <a:gd name="T1" fmla="*/ 8 h 8"/>
                <a:gd name="T2" fmla="*/ 8 w 32"/>
                <a:gd name="T3" fmla="*/ 0 h 8"/>
                <a:gd name="T4" fmla="*/ 20 w 32"/>
                <a:gd name="T5" fmla="*/ 0 h 8"/>
                <a:gd name="T6" fmla="*/ 32 w 32"/>
                <a:gd name="T7" fmla="*/ 8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8" y="0"/>
                  </a:lnTo>
                  <a:lnTo>
                    <a:pt x="20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61" name="Freeform 25"/>
            <p:cNvSpPr>
              <a:spLocks/>
            </p:cNvSpPr>
            <p:nvPr/>
          </p:nvSpPr>
          <p:spPr bwMode="auto">
            <a:xfrm>
              <a:off x="582" y="1388"/>
              <a:ext cx="2864" cy="2929"/>
            </a:xfrm>
            <a:custGeom>
              <a:avLst/>
              <a:gdLst>
                <a:gd name="T0" fmla="*/ 1184 w 2864"/>
                <a:gd name="T1" fmla="*/ 252 h 2929"/>
                <a:gd name="T2" fmla="*/ 1244 w 2864"/>
                <a:gd name="T3" fmla="*/ 224 h 2929"/>
                <a:gd name="T4" fmla="*/ 1406 w 2864"/>
                <a:gd name="T5" fmla="*/ 226 h 2929"/>
                <a:gd name="T6" fmla="*/ 1620 w 2864"/>
                <a:gd name="T7" fmla="*/ 87 h 2929"/>
                <a:gd name="T8" fmla="*/ 1658 w 2864"/>
                <a:gd name="T9" fmla="*/ 223 h 2929"/>
                <a:gd name="T10" fmla="*/ 1709 w 2864"/>
                <a:gd name="T11" fmla="*/ 316 h 2929"/>
                <a:gd name="T12" fmla="*/ 1619 w 2864"/>
                <a:gd name="T13" fmla="*/ 481 h 2929"/>
                <a:gd name="T14" fmla="*/ 1757 w 2864"/>
                <a:gd name="T15" fmla="*/ 616 h 2929"/>
                <a:gd name="T16" fmla="*/ 1848 w 2864"/>
                <a:gd name="T17" fmla="*/ 454 h 2929"/>
                <a:gd name="T18" fmla="*/ 1985 w 2864"/>
                <a:gd name="T19" fmla="*/ 454 h 2929"/>
                <a:gd name="T20" fmla="*/ 2124 w 2864"/>
                <a:gd name="T21" fmla="*/ 529 h 2929"/>
                <a:gd name="T22" fmla="*/ 2192 w 2864"/>
                <a:gd name="T23" fmla="*/ 553 h 2929"/>
                <a:gd name="T24" fmla="*/ 2471 w 2864"/>
                <a:gd name="T25" fmla="*/ 594 h 2929"/>
                <a:gd name="T26" fmla="*/ 2603 w 2864"/>
                <a:gd name="T27" fmla="*/ 666 h 2929"/>
                <a:gd name="T28" fmla="*/ 2792 w 2864"/>
                <a:gd name="T29" fmla="*/ 733 h 2929"/>
                <a:gd name="T30" fmla="*/ 2864 w 2864"/>
                <a:gd name="T31" fmla="*/ 897 h 2929"/>
                <a:gd name="T32" fmla="*/ 2765 w 2864"/>
                <a:gd name="T33" fmla="*/ 1149 h 2929"/>
                <a:gd name="T34" fmla="*/ 2652 w 2864"/>
                <a:gd name="T35" fmla="*/ 1287 h 2929"/>
                <a:gd name="T36" fmla="*/ 2588 w 2864"/>
                <a:gd name="T37" fmla="*/ 1359 h 2929"/>
                <a:gd name="T38" fmla="*/ 2540 w 2864"/>
                <a:gd name="T39" fmla="*/ 1614 h 2929"/>
                <a:gd name="T40" fmla="*/ 2490 w 2864"/>
                <a:gd name="T41" fmla="*/ 1749 h 2929"/>
                <a:gd name="T42" fmla="*/ 2402 w 2864"/>
                <a:gd name="T43" fmla="*/ 1978 h 2929"/>
                <a:gd name="T44" fmla="*/ 2328 w 2864"/>
                <a:gd name="T45" fmla="*/ 2052 h 2929"/>
                <a:gd name="T46" fmla="*/ 2100 w 2864"/>
                <a:gd name="T47" fmla="*/ 2113 h 2929"/>
                <a:gd name="T48" fmla="*/ 1911 w 2864"/>
                <a:gd name="T49" fmla="*/ 2238 h 2929"/>
                <a:gd name="T50" fmla="*/ 1826 w 2864"/>
                <a:gd name="T51" fmla="*/ 2512 h 2929"/>
                <a:gd name="T52" fmla="*/ 1686 w 2864"/>
                <a:gd name="T53" fmla="*/ 2766 h 2929"/>
                <a:gd name="T54" fmla="*/ 1547 w 2864"/>
                <a:gd name="T55" fmla="*/ 2929 h 2929"/>
                <a:gd name="T56" fmla="*/ 1572 w 2864"/>
                <a:gd name="T57" fmla="*/ 2806 h 2929"/>
                <a:gd name="T58" fmla="*/ 1433 w 2864"/>
                <a:gd name="T59" fmla="*/ 2743 h 2929"/>
                <a:gd name="T60" fmla="*/ 1293 w 2864"/>
                <a:gd name="T61" fmla="*/ 2670 h 2929"/>
                <a:gd name="T62" fmla="*/ 1497 w 2864"/>
                <a:gd name="T63" fmla="*/ 2418 h 2929"/>
                <a:gd name="T64" fmla="*/ 1434 w 2864"/>
                <a:gd name="T65" fmla="*/ 2304 h 2929"/>
                <a:gd name="T66" fmla="*/ 1457 w 2864"/>
                <a:gd name="T67" fmla="*/ 2190 h 2929"/>
                <a:gd name="T68" fmla="*/ 1361 w 2864"/>
                <a:gd name="T69" fmla="*/ 2098 h 2929"/>
                <a:gd name="T70" fmla="*/ 1221 w 2864"/>
                <a:gd name="T71" fmla="*/ 2053 h 2929"/>
                <a:gd name="T72" fmla="*/ 1247 w 2864"/>
                <a:gd name="T73" fmla="*/ 1822 h 2929"/>
                <a:gd name="T74" fmla="*/ 1181 w 2864"/>
                <a:gd name="T75" fmla="*/ 1726 h 2929"/>
                <a:gd name="T76" fmla="*/ 1106 w 2864"/>
                <a:gd name="T77" fmla="*/ 1659 h 2929"/>
                <a:gd name="T78" fmla="*/ 968 w 2864"/>
                <a:gd name="T79" fmla="*/ 1545 h 2929"/>
                <a:gd name="T80" fmla="*/ 915 w 2864"/>
                <a:gd name="T81" fmla="*/ 1420 h 2929"/>
                <a:gd name="T82" fmla="*/ 669 w 2864"/>
                <a:gd name="T83" fmla="*/ 1359 h 2929"/>
                <a:gd name="T84" fmla="*/ 602 w 2864"/>
                <a:gd name="T85" fmla="*/ 1195 h 2929"/>
                <a:gd name="T86" fmla="*/ 467 w 2864"/>
                <a:gd name="T87" fmla="*/ 1263 h 2929"/>
                <a:gd name="T88" fmla="*/ 227 w 2864"/>
                <a:gd name="T89" fmla="*/ 1263 h 2929"/>
                <a:gd name="T90" fmla="*/ 140 w 2864"/>
                <a:gd name="T91" fmla="*/ 1246 h 2929"/>
                <a:gd name="T92" fmla="*/ 75 w 2864"/>
                <a:gd name="T93" fmla="*/ 1176 h 2929"/>
                <a:gd name="T94" fmla="*/ 0 w 2864"/>
                <a:gd name="T95" fmla="*/ 1012 h 2929"/>
                <a:gd name="T96" fmla="*/ 50 w 2864"/>
                <a:gd name="T97" fmla="*/ 919 h 2929"/>
                <a:gd name="T98" fmla="*/ 227 w 2864"/>
                <a:gd name="T99" fmla="*/ 783 h 2929"/>
                <a:gd name="T100" fmla="*/ 302 w 2864"/>
                <a:gd name="T101" fmla="*/ 556 h 2929"/>
                <a:gd name="T102" fmla="*/ 252 w 2864"/>
                <a:gd name="T103" fmla="*/ 390 h 2929"/>
                <a:gd name="T104" fmla="*/ 252 w 2864"/>
                <a:gd name="T105" fmla="*/ 342 h 2929"/>
                <a:gd name="T106" fmla="*/ 440 w 2864"/>
                <a:gd name="T107" fmla="*/ 294 h 2929"/>
                <a:gd name="T108" fmla="*/ 530 w 2864"/>
                <a:gd name="T109" fmla="*/ 391 h 2929"/>
                <a:gd name="T110" fmla="*/ 743 w 2864"/>
                <a:gd name="T111" fmla="*/ 277 h 2929"/>
                <a:gd name="T112" fmla="*/ 666 w 2864"/>
                <a:gd name="T113" fmla="*/ 175 h 2929"/>
                <a:gd name="T114" fmla="*/ 644 w 2864"/>
                <a:gd name="T115" fmla="*/ 90 h 2929"/>
                <a:gd name="T116" fmla="*/ 782 w 2864"/>
                <a:gd name="T117" fmla="*/ 139 h 2929"/>
                <a:gd name="T118" fmla="*/ 900 w 2864"/>
                <a:gd name="T119" fmla="*/ 0 h 2929"/>
                <a:gd name="T120" fmla="*/ 971 w 2864"/>
                <a:gd name="T121" fmla="*/ 64 h 2929"/>
                <a:gd name="T122" fmla="*/ 990 w 2864"/>
                <a:gd name="T123" fmla="*/ 277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4" h="2929">
                  <a:moveTo>
                    <a:pt x="1016" y="290"/>
                  </a:moveTo>
                  <a:lnTo>
                    <a:pt x="1050" y="290"/>
                  </a:lnTo>
                  <a:lnTo>
                    <a:pt x="1184" y="252"/>
                  </a:lnTo>
                  <a:lnTo>
                    <a:pt x="1248" y="252"/>
                  </a:lnTo>
                  <a:lnTo>
                    <a:pt x="1268" y="224"/>
                  </a:lnTo>
                  <a:lnTo>
                    <a:pt x="1244" y="224"/>
                  </a:lnTo>
                  <a:lnTo>
                    <a:pt x="1270" y="202"/>
                  </a:lnTo>
                  <a:lnTo>
                    <a:pt x="1344" y="202"/>
                  </a:lnTo>
                  <a:lnTo>
                    <a:pt x="1406" y="226"/>
                  </a:lnTo>
                  <a:lnTo>
                    <a:pt x="1481" y="226"/>
                  </a:lnTo>
                  <a:lnTo>
                    <a:pt x="1546" y="178"/>
                  </a:lnTo>
                  <a:lnTo>
                    <a:pt x="1620" y="87"/>
                  </a:lnTo>
                  <a:lnTo>
                    <a:pt x="1635" y="91"/>
                  </a:lnTo>
                  <a:lnTo>
                    <a:pt x="1635" y="157"/>
                  </a:lnTo>
                  <a:lnTo>
                    <a:pt x="1658" y="223"/>
                  </a:lnTo>
                  <a:lnTo>
                    <a:pt x="1682" y="277"/>
                  </a:lnTo>
                  <a:lnTo>
                    <a:pt x="1709" y="291"/>
                  </a:lnTo>
                  <a:lnTo>
                    <a:pt x="1709" y="316"/>
                  </a:lnTo>
                  <a:lnTo>
                    <a:pt x="1635" y="391"/>
                  </a:lnTo>
                  <a:lnTo>
                    <a:pt x="1619" y="457"/>
                  </a:lnTo>
                  <a:lnTo>
                    <a:pt x="1619" y="481"/>
                  </a:lnTo>
                  <a:lnTo>
                    <a:pt x="1659" y="529"/>
                  </a:lnTo>
                  <a:lnTo>
                    <a:pt x="1758" y="552"/>
                  </a:lnTo>
                  <a:lnTo>
                    <a:pt x="1757" y="616"/>
                  </a:lnTo>
                  <a:lnTo>
                    <a:pt x="1776" y="549"/>
                  </a:lnTo>
                  <a:lnTo>
                    <a:pt x="1797" y="504"/>
                  </a:lnTo>
                  <a:lnTo>
                    <a:pt x="1848" y="454"/>
                  </a:lnTo>
                  <a:lnTo>
                    <a:pt x="1874" y="414"/>
                  </a:lnTo>
                  <a:lnTo>
                    <a:pt x="1959" y="430"/>
                  </a:lnTo>
                  <a:lnTo>
                    <a:pt x="1985" y="454"/>
                  </a:lnTo>
                  <a:lnTo>
                    <a:pt x="2049" y="480"/>
                  </a:lnTo>
                  <a:lnTo>
                    <a:pt x="2073" y="507"/>
                  </a:lnTo>
                  <a:lnTo>
                    <a:pt x="2124" y="529"/>
                  </a:lnTo>
                  <a:lnTo>
                    <a:pt x="2124" y="568"/>
                  </a:lnTo>
                  <a:lnTo>
                    <a:pt x="2150" y="528"/>
                  </a:lnTo>
                  <a:lnTo>
                    <a:pt x="2192" y="553"/>
                  </a:lnTo>
                  <a:lnTo>
                    <a:pt x="2262" y="568"/>
                  </a:lnTo>
                  <a:lnTo>
                    <a:pt x="2312" y="594"/>
                  </a:lnTo>
                  <a:lnTo>
                    <a:pt x="2471" y="594"/>
                  </a:lnTo>
                  <a:lnTo>
                    <a:pt x="2540" y="618"/>
                  </a:lnTo>
                  <a:lnTo>
                    <a:pt x="2589" y="666"/>
                  </a:lnTo>
                  <a:lnTo>
                    <a:pt x="2603" y="666"/>
                  </a:lnTo>
                  <a:lnTo>
                    <a:pt x="2679" y="708"/>
                  </a:lnTo>
                  <a:lnTo>
                    <a:pt x="2742" y="733"/>
                  </a:lnTo>
                  <a:lnTo>
                    <a:pt x="2792" y="733"/>
                  </a:lnTo>
                  <a:lnTo>
                    <a:pt x="2814" y="756"/>
                  </a:lnTo>
                  <a:lnTo>
                    <a:pt x="2840" y="849"/>
                  </a:lnTo>
                  <a:lnTo>
                    <a:pt x="2864" y="897"/>
                  </a:lnTo>
                  <a:lnTo>
                    <a:pt x="2864" y="964"/>
                  </a:lnTo>
                  <a:lnTo>
                    <a:pt x="2838" y="1033"/>
                  </a:lnTo>
                  <a:lnTo>
                    <a:pt x="2765" y="1149"/>
                  </a:lnTo>
                  <a:lnTo>
                    <a:pt x="2727" y="1171"/>
                  </a:lnTo>
                  <a:lnTo>
                    <a:pt x="2681" y="1261"/>
                  </a:lnTo>
                  <a:lnTo>
                    <a:pt x="2652" y="1287"/>
                  </a:lnTo>
                  <a:lnTo>
                    <a:pt x="2604" y="1381"/>
                  </a:lnTo>
                  <a:lnTo>
                    <a:pt x="2588" y="1383"/>
                  </a:lnTo>
                  <a:lnTo>
                    <a:pt x="2588" y="1359"/>
                  </a:lnTo>
                  <a:lnTo>
                    <a:pt x="2564" y="1396"/>
                  </a:lnTo>
                  <a:lnTo>
                    <a:pt x="2562" y="1563"/>
                  </a:lnTo>
                  <a:lnTo>
                    <a:pt x="2540" y="1614"/>
                  </a:lnTo>
                  <a:lnTo>
                    <a:pt x="2540" y="1684"/>
                  </a:lnTo>
                  <a:lnTo>
                    <a:pt x="2519" y="1722"/>
                  </a:lnTo>
                  <a:lnTo>
                    <a:pt x="2490" y="1749"/>
                  </a:lnTo>
                  <a:lnTo>
                    <a:pt x="2465" y="1801"/>
                  </a:lnTo>
                  <a:lnTo>
                    <a:pt x="2450" y="1887"/>
                  </a:lnTo>
                  <a:lnTo>
                    <a:pt x="2402" y="1978"/>
                  </a:lnTo>
                  <a:lnTo>
                    <a:pt x="2376" y="1999"/>
                  </a:lnTo>
                  <a:lnTo>
                    <a:pt x="2376" y="2026"/>
                  </a:lnTo>
                  <a:lnTo>
                    <a:pt x="2328" y="2052"/>
                  </a:lnTo>
                  <a:lnTo>
                    <a:pt x="2315" y="2097"/>
                  </a:lnTo>
                  <a:lnTo>
                    <a:pt x="2186" y="2098"/>
                  </a:lnTo>
                  <a:lnTo>
                    <a:pt x="2100" y="2113"/>
                  </a:lnTo>
                  <a:lnTo>
                    <a:pt x="2051" y="2140"/>
                  </a:lnTo>
                  <a:lnTo>
                    <a:pt x="1983" y="2190"/>
                  </a:lnTo>
                  <a:lnTo>
                    <a:pt x="1911" y="2238"/>
                  </a:lnTo>
                  <a:lnTo>
                    <a:pt x="1845" y="2305"/>
                  </a:lnTo>
                  <a:lnTo>
                    <a:pt x="1847" y="2413"/>
                  </a:lnTo>
                  <a:lnTo>
                    <a:pt x="1826" y="2512"/>
                  </a:lnTo>
                  <a:lnTo>
                    <a:pt x="1776" y="2575"/>
                  </a:lnTo>
                  <a:lnTo>
                    <a:pt x="1733" y="2652"/>
                  </a:lnTo>
                  <a:lnTo>
                    <a:pt x="1686" y="2766"/>
                  </a:lnTo>
                  <a:lnTo>
                    <a:pt x="1634" y="2805"/>
                  </a:lnTo>
                  <a:lnTo>
                    <a:pt x="1596" y="2907"/>
                  </a:lnTo>
                  <a:lnTo>
                    <a:pt x="1547" y="2929"/>
                  </a:lnTo>
                  <a:lnTo>
                    <a:pt x="1548" y="2881"/>
                  </a:lnTo>
                  <a:lnTo>
                    <a:pt x="1572" y="2857"/>
                  </a:lnTo>
                  <a:lnTo>
                    <a:pt x="1572" y="2806"/>
                  </a:lnTo>
                  <a:lnTo>
                    <a:pt x="1547" y="2830"/>
                  </a:lnTo>
                  <a:lnTo>
                    <a:pt x="1457" y="2742"/>
                  </a:lnTo>
                  <a:lnTo>
                    <a:pt x="1433" y="2743"/>
                  </a:lnTo>
                  <a:lnTo>
                    <a:pt x="1343" y="2694"/>
                  </a:lnTo>
                  <a:lnTo>
                    <a:pt x="1292" y="2694"/>
                  </a:lnTo>
                  <a:lnTo>
                    <a:pt x="1293" y="2670"/>
                  </a:lnTo>
                  <a:lnTo>
                    <a:pt x="1332" y="2613"/>
                  </a:lnTo>
                  <a:lnTo>
                    <a:pt x="1433" y="2464"/>
                  </a:lnTo>
                  <a:lnTo>
                    <a:pt x="1497" y="2418"/>
                  </a:lnTo>
                  <a:lnTo>
                    <a:pt x="1497" y="2355"/>
                  </a:lnTo>
                  <a:lnTo>
                    <a:pt x="1479" y="2325"/>
                  </a:lnTo>
                  <a:lnTo>
                    <a:pt x="1434" y="2304"/>
                  </a:lnTo>
                  <a:lnTo>
                    <a:pt x="1431" y="2277"/>
                  </a:lnTo>
                  <a:lnTo>
                    <a:pt x="1457" y="2254"/>
                  </a:lnTo>
                  <a:lnTo>
                    <a:pt x="1457" y="2190"/>
                  </a:lnTo>
                  <a:lnTo>
                    <a:pt x="1409" y="2190"/>
                  </a:lnTo>
                  <a:lnTo>
                    <a:pt x="1383" y="2167"/>
                  </a:lnTo>
                  <a:lnTo>
                    <a:pt x="1361" y="2098"/>
                  </a:lnTo>
                  <a:lnTo>
                    <a:pt x="1343" y="2074"/>
                  </a:lnTo>
                  <a:lnTo>
                    <a:pt x="1247" y="2074"/>
                  </a:lnTo>
                  <a:lnTo>
                    <a:pt x="1221" y="2053"/>
                  </a:lnTo>
                  <a:lnTo>
                    <a:pt x="1221" y="1911"/>
                  </a:lnTo>
                  <a:lnTo>
                    <a:pt x="1245" y="1866"/>
                  </a:lnTo>
                  <a:lnTo>
                    <a:pt x="1247" y="1822"/>
                  </a:lnTo>
                  <a:lnTo>
                    <a:pt x="1221" y="1798"/>
                  </a:lnTo>
                  <a:lnTo>
                    <a:pt x="1221" y="1747"/>
                  </a:lnTo>
                  <a:lnTo>
                    <a:pt x="1181" y="1726"/>
                  </a:lnTo>
                  <a:lnTo>
                    <a:pt x="1157" y="1683"/>
                  </a:lnTo>
                  <a:lnTo>
                    <a:pt x="1157" y="1659"/>
                  </a:lnTo>
                  <a:lnTo>
                    <a:pt x="1106" y="1659"/>
                  </a:lnTo>
                  <a:lnTo>
                    <a:pt x="992" y="1638"/>
                  </a:lnTo>
                  <a:lnTo>
                    <a:pt x="992" y="1588"/>
                  </a:lnTo>
                  <a:lnTo>
                    <a:pt x="968" y="1545"/>
                  </a:lnTo>
                  <a:lnTo>
                    <a:pt x="993" y="1521"/>
                  </a:lnTo>
                  <a:lnTo>
                    <a:pt x="969" y="1450"/>
                  </a:lnTo>
                  <a:lnTo>
                    <a:pt x="915" y="1420"/>
                  </a:lnTo>
                  <a:lnTo>
                    <a:pt x="806" y="1399"/>
                  </a:lnTo>
                  <a:lnTo>
                    <a:pt x="764" y="1381"/>
                  </a:lnTo>
                  <a:lnTo>
                    <a:pt x="669" y="1359"/>
                  </a:lnTo>
                  <a:lnTo>
                    <a:pt x="626" y="1285"/>
                  </a:lnTo>
                  <a:lnTo>
                    <a:pt x="626" y="1221"/>
                  </a:lnTo>
                  <a:lnTo>
                    <a:pt x="602" y="1195"/>
                  </a:lnTo>
                  <a:lnTo>
                    <a:pt x="578" y="1197"/>
                  </a:lnTo>
                  <a:lnTo>
                    <a:pt x="531" y="1221"/>
                  </a:lnTo>
                  <a:lnTo>
                    <a:pt x="467" y="1263"/>
                  </a:lnTo>
                  <a:lnTo>
                    <a:pt x="369" y="1285"/>
                  </a:lnTo>
                  <a:lnTo>
                    <a:pt x="255" y="1287"/>
                  </a:lnTo>
                  <a:lnTo>
                    <a:pt x="227" y="1263"/>
                  </a:lnTo>
                  <a:lnTo>
                    <a:pt x="227" y="1197"/>
                  </a:lnTo>
                  <a:lnTo>
                    <a:pt x="186" y="1246"/>
                  </a:lnTo>
                  <a:lnTo>
                    <a:pt x="140" y="1246"/>
                  </a:lnTo>
                  <a:lnTo>
                    <a:pt x="114" y="1222"/>
                  </a:lnTo>
                  <a:lnTo>
                    <a:pt x="90" y="1221"/>
                  </a:lnTo>
                  <a:lnTo>
                    <a:pt x="75" y="1176"/>
                  </a:lnTo>
                  <a:lnTo>
                    <a:pt x="27" y="1126"/>
                  </a:lnTo>
                  <a:lnTo>
                    <a:pt x="0" y="1083"/>
                  </a:lnTo>
                  <a:lnTo>
                    <a:pt x="0" y="1012"/>
                  </a:lnTo>
                  <a:lnTo>
                    <a:pt x="26" y="966"/>
                  </a:lnTo>
                  <a:lnTo>
                    <a:pt x="50" y="945"/>
                  </a:lnTo>
                  <a:lnTo>
                    <a:pt x="50" y="919"/>
                  </a:lnTo>
                  <a:lnTo>
                    <a:pt x="74" y="873"/>
                  </a:lnTo>
                  <a:lnTo>
                    <a:pt x="117" y="829"/>
                  </a:lnTo>
                  <a:lnTo>
                    <a:pt x="227" y="783"/>
                  </a:lnTo>
                  <a:lnTo>
                    <a:pt x="252" y="783"/>
                  </a:lnTo>
                  <a:lnTo>
                    <a:pt x="276" y="690"/>
                  </a:lnTo>
                  <a:lnTo>
                    <a:pt x="302" y="556"/>
                  </a:lnTo>
                  <a:lnTo>
                    <a:pt x="252" y="505"/>
                  </a:lnTo>
                  <a:lnTo>
                    <a:pt x="228" y="415"/>
                  </a:lnTo>
                  <a:lnTo>
                    <a:pt x="252" y="390"/>
                  </a:lnTo>
                  <a:lnTo>
                    <a:pt x="300" y="393"/>
                  </a:lnTo>
                  <a:lnTo>
                    <a:pt x="302" y="367"/>
                  </a:lnTo>
                  <a:lnTo>
                    <a:pt x="252" y="342"/>
                  </a:lnTo>
                  <a:lnTo>
                    <a:pt x="252" y="316"/>
                  </a:lnTo>
                  <a:lnTo>
                    <a:pt x="366" y="294"/>
                  </a:lnTo>
                  <a:lnTo>
                    <a:pt x="440" y="294"/>
                  </a:lnTo>
                  <a:lnTo>
                    <a:pt x="467" y="319"/>
                  </a:lnTo>
                  <a:lnTo>
                    <a:pt x="491" y="370"/>
                  </a:lnTo>
                  <a:lnTo>
                    <a:pt x="530" y="391"/>
                  </a:lnTo>
                  <a:lnTo>
                    <a:pt x="626" y="367"/>
                  </a:lnTo>
                  <a:lnTo>
                    <a:pt x="668" y="316"/>
                  </a:lnTo>
                  <a:lnTo>
                    <a:pt x="743" y="277"/>
                  </a:lnTo>
                  <a:lnTo>
                    <a:pt x="743" y="253"/>
                  </a:lnTo>
                  <a:lnTo>
                    <a:pt x="692" y="229"/>
                  </a:lnTo>
                  <a:lnTo>
                    <a:pt x="666" y="175"/>
                  </a:lnTo>
                  <a:lnTo>
                    <a:pt x="668" y="139"/>
                  </a:lnTo>
                  <a:lnTo>
                    <a:pt x="627" y="117"/>
                  </a:lnTo>
                  <a:lnTo>
                    <a:pt x="644" y="90"/>
                  </a:lnTo>
                  <a:lnTo>
                    <a:pt x="740" y="115"/>
                  </a:lnTo>
                  <a:lnTo>
                    <a:pt x="767" y="117"/>
                  </a:lnTo>
                  <a:lnTo>
                    <a:pt x="782" y="139"/>
                  </a:lnTo>
                  <a:lnTo>
                    <a:pt x="806" y="91"/>
                  </a:lnTo>
                  <a:lnTo>
                    <a:pt x="902" y="42"/>
                  </a:lnTo>
                  <a:lnTo>
                    <a:pt x="900" y="0"/>
                  </a:lnTo>
                  <a:lnTo>
                    <a:pt x="945" y="15"/>
                  </a:lnTo>
                  <a:lnTo>
                    <a:pt x="945" y="69"/>
                  </a:lnTo>
                  <a:lnTo>
                    <a:pt x="971" y="64"/>
                  </a:lnTo>
                  <a:lnTo>
                    <a:pt x="992" y="118"/>
                  </a:lnTo>
                  <a:lnTo>
                    <a:pt x="968" y="181"/>
                  </a:lnTo>
                  <a:lnTo>
                    <a:pt x="990" y="277"/>
                  </a:lnTo>
                  <a:lnTo>
                    <a:pt x="1017" y="292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auto">
            <a:xfrm>
              <a:off x="2217" y="1770"/>
              <a:ext cx="204" cy="140"/>
            </a:xfrm>
            <a:custGeom>
              <a:avLst/>
              <a:gdLst>
                <a:gd name="T0" fmla="*/ 100 w 100"/>
                <a:gd name="T1" fmla="*/ 12 h 68"/>
                <a:gd name="T2" fmla="*/ 92 w 100"/>
                <a:gd name="T3" fmla="*/ 36 h 68"/>
                <a:gd name="T4" fmla="*/ 68 w 100"/>
                <a:gd name="T5" fmla="*/ 56 h 68"/>
                <a:gd name="T6" fmla="*/ 44 w 100"/>
                <a:gd name="T7" fmla="*/ 68 h 68"/>
                <a:gd name="T8" fmla="*/ 24 w 100"/>
                <a:gd name="T9" fmla="*/ 56 h 68"/>
                <a:gd name="T10" fmla="*/ 0 w 100"/>
                <a:gd name="T11" fmla="*/ 48 h 68"/>
                <a:gd name="T12" fmla="*/ 12 w 100"/>
                <a:gd name="T13" fmla="*/ 12 h 68"/>
                <a:gd name="T14" fmla="*/ 32 w 100"/>
                <a:gd name="T15" fmla="*/ 0 h 68"/>
                <a:gd name="T16" fmla="*/ 44 w 100"/>
                <a:gd name="T17" fmla="*/ 0 h 68"/>
                <a:gd name="T18" fmla="*/ 68 w 100"/>
                <a:gd name="T19" fmla="*/ 12 h 68"/>
                <a:gd name="T20" fmla="*/ 92 w 100"/>
                <a:gd name="T21" fmla="*/ 0 h 68"/>
                <a:gd name="T22" fmla="*/ 100 w 100"/>
                <a:gd name="T2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8">
                  <a:moveTo>
                    <a:pt x="100" y="12"/>
                  </a:moveTo>
                  <a:lnTo>
                    <a:pt x="92" y="36"/>
                  </a:lnTo>
                  <a:lnTo>
                    <a:pt x="68" y="56"/>
                  </a:lnTo>
                  <a:lnTo>
                    <a:pt x="44" y="68"/>
                  </a:lnTo>
                  <a:lnTo>
                    <a:pt x="24" y="56"/>
                  </a:lnTo>
                  <a:lnTo>
                    <a:pt x="0" y="48"/>
                  </a:lnTo>
                  <a:lnTo>
                    <a:pt x="12" y="1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68" y="12"/>
                  </a:lnTo>
                  <a:lnTo>
                    <a:pt x="92" y="0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auto">
            <a:xfrm>
              <a:off x="2266" y="1730"/>
              <a:ext cx="65" cy="16"/>
            </a:xfrm>
            <a:custGeom>
              <a:avLst/>
              <a:gdLst>
                <a:gd name="T0" fmla="*/ 0 w 32"/>
                <a:gd name="T1" fmla="*/ 8 h 8"/>
                <a:gd name="T2" fmla="*/ 8 w 32"/>
                <a:gd name="T3" fmla="*/ 0 h 8"/>
                <a:gd name="T4" fmla="*/ 20 w 32"/>
                <a:gd name="T5" fmla="*/ 0 h 8"/>
                <a:gd name="T6" fmla="*/ 32 w 32"/>
                <a:gd name="T7" fmla="*/ 8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8" y="0"/>
                  </a:lnTo>
                  <a:lnTo>
                    <a:pt x="20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67" name="Freeform 28"/>
            <p:cNvSpPr>
              <a:spLocks/>
            </p:cNvSpPr>
            <p:nvPr/>
          </p:nvSpPr>
          <p:spPr bwMode="auto">
            <a:xfrm>
              <a:off x="2217" y="1770"/>
              <a:ext cx="204" cy="140"/>
            </a:xfrm>
            <a:custGeom>
              <a:avLst/>
              <a:gdLst>
                <a:gd name="T0" fmla="*/ 100 w 100"/>
                <a:gd name="T1" fmla="*/ 12 h 68"/>
                <a:gd name="T2" fmla="*/ 92 w 100"/>
                <a:gd name="T3" fmla="*/ 36 h 68"/>
                <a:gd name="T4" fmla="*/ 68 w 100"/>
                <a:gd name="T5" fmla="*/ 56 h 68"/>
                <a:gd name="T6" fmla="*/ 44 w 100"/>
                <a:gd name="T7" fmla="*/ 68 h 68"/>
                <a:gd name="T8" fmla="*/ 24 w 100"/>
                <a:gd name="T9" fmla="*/ 56 h 68"/>
                <a:gd name="T10" fmla="*/ 0 w 100"/>
                <a:gd name="T11" fmla="*/ 48 h 68"/>
                <a:gd name="T12" fmla="*/ 12 w 100"/>
                <a:gd name="T13" fmla="*/ 12 h 68"/>
                <a:gd name="T14" fmla="*/ 32 w 100"/>
                <a:gd name="T15" fmla="*/ 0 h 68"/>
                <a:gd name="T16" fmla="*/ 44 w 100"/>
                <a:gd name="T17" fmla="*/ 0 h 68"/>
                <a:gd name="T18" fmla="*/ 68 w 100"/>
                <a:gd name="T19" fmla="*/ 12 h 68"/>
                <a:gd name="T20" fmla="*/ 92 w 100"/>
                <a:gd name="T21" fmla="*/ 0 h 68"/>
                <a:gd name="T22" fmla="*/ 100 w 100"/>
                <a:gd name="T2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8">
                  <a:moveTo>
                    <a:pt x="100" y="12"/>
                  </a:moveTo>
                  <a:lnTo>
                    <a:pt x="92" y="36"/>
                  </a:lnTo>
                  <a:lnTo>
                    <a:pt x="68" y="56"/>
                  </a:lnTo>
                  <a:lnTo>
                    <a:pt x="44" y="68"/>
                  </a:lnTo>
                  <a:lnTo>
                    <a:pt x="24" y="56"/>
                  </a:lnTo>
                  <a:lnTo>
                    <a:pt x="0" y="48"/>
                  </a:lnTo>
                  <a:lnTo>
                    <a:pt x="12" y="1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68" y="12"/>
                  </a:lnTo>
                  <a:lnTo>
                    <a:pt x="92" y="0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68" name="Freeform 29"/>
            <p:cNvSpPr>
              <a:spLocks/>
            </p:cNvSpPr>
            <p:nvPr/>
          </p:nvSpPr>
          <p:spPr bwMode="auto">
            <a:xfrm>
              <a:off x="2266" y="1730"/>
              <a:ext cx="65" cy="16"/>
            </a:xfrm>
            <a:custGeom>
              <a:avLst/>
              <a:gdLst>
                <a:gd name="T0" fmla="*/ 0 w 32"/>
                <a:gd name="T1" fmla="*/ 8 h 8"/>
                <a:gd name="T2" fmla="*/ 8 w 32"/>
                <a:gd name="T3" fmla="*/ 0 h 8"/>
                <a:gd name="T4" fmla="*/ 20 w 32"/>
                <a:gd name="T5" fmla="*/ 0 h 8"/>
                <a:gd name="T6" fmla="*/ 32 w 32"/>
                <a:gd name="T7" fmla="*/ 8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8" y="0"/>
                  </a:lnTo>
                  <a:lnTo>
                    <a:pt x="20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794029" y="1315439"/>
            <a:ext cx="4196862" cy="4649788"/>
            <a:chOff x="582" y="1388"/>
            <a:chExt cx="2864" cy="29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2217" y="1770"/>
              <a:ext cx="204" cy="140"/>
            </a:xfrm>
            <a:custGeom>
              <a:avLst/>
              <a:gdLst>
                <a:gd name="T0" fmla="*/ 100 w 100"/>
                <a:gd name="T1" fmla="*/ 12 h 68"/>
                <a:gd name="T2" fmla="*/ 92 w 100"/>
                <a:gd name="T3" fmla="*/ 36 h 68"/>
                <a:gd name="T4" fmla="*/ 68 w 100"/>
                <a:gd name="T5" fmla="*/ 56 h 68"/>
                <a:gd name="T6" fmla="*/ 44 w 100"/>
                <a:gd name="T7" fmla="*/ 68 h 68"/>
                <a:gd name="T8" fmla="*/ 24 w 100"/>
                <a:gd name="T9" fmla="*/ 56 h 68"/>
                <a:gd name="T10" fmla="*/ 0 w 100"/>
                <a:gd name="T11" fmla="*/ 48 h 68"/>
                <a:gd name="T12" fmla="*/ 12 w 100"/>
                <a:gd name="T13" fmla="*/ 12 h 68"/>
                <a:gd name="T14" fmla="*/ 32 w 100"/>
                <a:gd name="T15" fmla="*/ 0 h 68"/>
                <a:gd name="T16" fmla="*/ 44 w 100"/>
                <a:gd name="T17" fmla="*/ 0 h 68"/>
                <a:gd name="T18" fmla="*/ 68 w 100"/>
                <a:gd name="T19" fmla="*/ 12 h 68"/>
                <a:gd name="T20" fmla="*/ 92 w 100"/>
                <a:gd name="T21" fmla="*/ 0 h 68"/>
                <a:gd name="T22" fmla="*/ 100 w 100"/>
                <a:gd name="T2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8">
                  <a:moveTo>
                    <a:pt x="100" y="12"/>
                  </a:moveTo>
                  <a:lnTo>
                    <a:pt x="92" y="36"/>
                  </a:lnTo>
                  <a:lnTo>
                    <a:pt x="68" y="56"/>
                  </a:lnTo>
                  <a:lnTo>
                    <a:pt x="44" y="68"/>
                  </a:lnTo>
                  <a:lnTo>
                    <a:pt x="24" y="56"/>
                  </a:lnTo>
                  <a:lnTo>
                    <a:pt x="0" y="48"/>
                  </a:lnTo>
                  <a:lnTo>
                    <a:pt x="12" y="1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68" y="12"/>
                  </a:lnTo>
                  <a:lnTo>
                    <a:pt x="92" y="0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78" name="Freeform 24"/>
            <p:cNvSpPr>
              <a:spLocks/>
            </p:cNvSpPr>
            <p:nvPr/>
          </p:nvSpPr>
          <p:spPr bwMode="auto">
            <a:xfrm>
              <a:off x="2266" y="1730"/>
              <a:ext cx="65" cy="16"/>
            </a:xfrm>
            <a:custGeom>
              <a:avLst/>
              <a:gdLst>
                <a:gd name="T0" fmla="*/ 0 w 32"/>
                <a:gd name="T1" fmla="*/ 8 h 8"/>
                <a:gd name="T2" fmla="*/ 8 w 32"/>
                <a:gd name="T3" fmla="*/ 0 h 8"/>
                <a:gd name="T4" fmla="*/ 20 w 32"/>
                <a:gd name="T5" fmla="*/ 0 h 8"/>
                <a:gd name="T6" fmla="*/ 32 w 32"/>
                <a:gd name="T7" fmla="*/ 8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8" y="0"/>
                  </a:lnTo>
                  <a:lnTo>
                    <a:pt x="20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80" name="Freeform 25"/>
            <p:cNvSpPr>
              <a:spLocks/>
            </p:cNvSpPr>
            <p:nvPr/>
          </p:nvSpPr>
          <p:spPr bwMode="auto">
            <a:xfrm>
              <a:off x="582" y="1388"/>
              <a:ext cx="2864" cy="2929"/>
            </a:xfrm>
            <a:custGeom>
              <a:avLst/>
              <a:gdLst>
                <a:gd name="T0" fmla="*/ 1184 w 2864"/>
                <a:gd name="T1" fmla="*/ 252 h 2929"/>
                <a:gd name="T2" fmla="*/ 1244 w 2864"/>
                <a:gd name="T3" fmla="*/ 224 h 2929"/>
                <a:gd name="T4" fmla="*/ 1406 w 2864"/>
                <a:gd name="T5" fmla="*/ 226 h 2929"/>
                <a:gd name="T6" fmla="*/ 1620 w 2864"/>
                <a:gd name="T7" fmla="*/ 87 h 2929"/>
                <a:gd name="T8" fmla="*/ 1658 w 2864"/>
                <a:gd name="T9" fmla="*/ 223 h 2929"/>
                <a:gd name="T10" fmla="*/ 1709 w 2864"/>
                <a:gd name="T11" fmla="*/ 316 h 2929"/>
                <a:gd name="T12" fmla="*/ 1619 w 2864"/>
                <a:gd name="T13" fmla="*/ 481 h 2929"/>
                <a:gd name="T14" fmla="*/ 1757 w 2864"/>
                <a:gd name="T15" fmla="*/ 616 h 2929"/>
                <a:gd name="T16" fmla="*/ 1848 w 2864"/>
                <a:gd name="T17" fmla="*/ 454 h 2929"/>
                <a:gd name="T18" fmla="*/ 1985 w 2864"/>
                <a:gd name="T19" fmla="*/ 454 h 2929"/>
                <a:gd name="T20" fmla="*/ 2124 w 2864"/>
                <a:gd name="T21" fmla="*/ 529 h 2929"/>
                <a:gd name="T22" fmla="*/ 2192 w 2864"/>
                <a:gd name="T23" fmla="*/ 553 h 2929"/>
                <a:gd name="T24" fmla="*/ 2471 w 2864"/>
                <a:gd name="T25" fmla="*/ 594 h 2929"/>
                <a:gd name="T26" fmla="*/ 2603 w 2864"/>
                <a:gd name="T27" fmla="*/ 666 h 2929"/>
                <a:gd name="T28" fmla="*/ 2792 w 2864"/>
                <a:gd name="T29" fmla="*/ 733 h 2929"/>
                <a:gd name="T30" fmla="*/ 2864 w 2864"/>
                <a:gd name="T31" fmla="*/ 897 h 2929"/>
                <a:gd name="T32" fmla="*/ 2765 w 2864"/>
                <a:gd name="T33" fmla="*/ 1149 h 2929"/>
                <a:gd name="T34" fmla="*/ 2652 w 2864"/>
                <a:gd name="T35" fmla="*/ 1287 h 2929"/>
                <a:gd name="T36" fmla="*/ 2588 w 2864"/>
                <a:gd name="T37" fmla="*/ 1359 h 2929"/>
                <a:gd name="T38" fmla="*/ 2540 w 2864"/>
                <a:gd name="T39" fmla="*/ 1614 h 2929"/>
                <a:gd name="T40" fmla="*/ 2490 w 2864"/>
                <a:gd name="T41" fmla="*/ 1749 h 2929"/>
                <a:gd name="T42" fmla="*/ 2402 w 2864"/>
                <a:gd name="T43" fmla="*/ 1978 h 2929"/>
                <a:gd name="T44" fmla="*/ 2328 w 2864"/>
                <a:gd name="T45" fmla="*/ 2052 h 2929"/>
                <a:gd name="T46" fmla="*/ 2100 w 2864"/>
                <a:gd name="T47" fmla="*/ 2113 h 2929"/>
                <a:gd name="T48" fmla="*/ 1911 w 2864"/>
                <a:gd name="T49" fmla="*/ 2238 h 2929"/>
                <a:gd name="T50" fmla="*/ 1826 w 2864"/>
                <a:gd name="T51" fmla="*/ 2512 h 2929"/>
                <a:gd name="T52" fmla="*/ 1686 w 2864"/>
                <a:gd name="T53" fmla="*/ 2766 h 2929"/>
                <a:gd name="T54" fmla="*/ 1547 w 2864"/>
                <a:gd name="T55" fmla="*/ 2929 h 2929"/>
                <a:gd name="T56" fmla="*/ 1572 w 2864"/>
                <a:gd name="T57" fmla="*/ 2806 h 2929"/>
                <a:gd name="T58" fmla="*/ 1433 w 2864"/>
                <a:gd name="T59" fmla="*/ 2743 h 2929"/>
                <a:gd name="T60" fmla="*/ 1293 w 2864"/>
                <a:gd name="T61" fmla="*/ 2670 h 2929"/>
                <a:gd name="T62" fmla="*/ 1497 w 2864"/>
                <a:gd name="T63" fmla="*/ 2418 h 2929"/>
                <a:gd name="T64" fmla="*/ 1434 w 2864"/>
                <a:gd name="T65" fmla="*/ 2304 h 2929"/>
                <a:gd name="T66" fmla="*/ 1457 w 2864"/>
                <a:gd name="T67" fmla="*/ 2190 h 2929"/>
                <a:gd name="T68" fmla="*/ 1361 w 2864"/>
                <a:gd name="T69" fmla="*/ 2098 h 2929"/>
                <a:gd name="T70" fmla="*/ 1221 w 2864"/>
                <a:gd name="T71" fmla="*/ 2053 h 2929"/>
                <a:gd name="T72" fmla="*/ 1247 w 2864"/>
                <a:gd name="T73" fmla="*/ 1822 h 2929"/>
                <a:gd name="T74" fmla="*/ 1181 w 2864"/>
                <a:gd name="T75" fmla="*/ 1726 h 2929"/>
                <a:gd name="T76" fmla="*/ 1106 w 2864"/>
                <a:gd name="T77" fmla="*/ 1659 h 2929"/>
                <a:gd name="T78" fmla="*/ 968 w 2864"/>
                <a:gd name="T79" fmla="*/ 1545 h 2929"/>
                <a:gd name="T80" fmla="*/ 915 w 2864"/>
                <a:gd name="T81" fmla="*/ 1420 h 2929"/>
                <a:gd name="T82" fmla="*/ 669 w 2864"/>
                <a:gd name="T83" fmla="*/ 1359 h 2929"/>
                <a:gd name="T84" fmla="*/ 602 w 2864"/>
                <a:gd name="T85" fmla="*/ 1195 h 2929"/>
                <a:gd name="T86" fmla="*/ 467 w 2864"/>
                <a:gd name="T87" fmla="*/ 1263 h 2929"/>
                <a:gd name="T88" fmla="*/ 227 w 2864"/>
                <a:gd name="T89" fmla="*/ 1263 h 2929"/>
                <a:gd name="T90" fmla="*/ 140 w 2864"/>
                <a:gd name="T91" fmla="*/ 1246 h 2929"/>
                <a:gd name="T92" fmla="*/ 75 w 2864"/>
                <a:gd name="T93" fmla="*/ 1176 h 2929"/>
                <a:gd name="T94" fmla="*/ 0 w 2864"/>
                <a:gd name="T95" fmla="*/ 1012 h 2929"/>
                <a:gd name="T96" fmla="*/ 50 w 2864"/>
                <a:gd name="T97" fmla="*/ 919 h 2929"/>
                <a:gd name="T98" fmla="*/ 227 w 2864"/>
                <a:gd name="T99" fmla="*/ 783 h 2929"/>
                <a:gd name="T100" fmla="*/ 302 w 2864"/>
                <a:gd name="T101" fmla="*/ 556 h 2929"/>
                <a:gd name="T102" fmla="*/ 252 w 2864"/>
                <a:gd name="T103" fmla="*/ 390 h 2929"/>
                <a:gd name="T104" fmla="*/ 252 w 2864"/>
                <a:gd name="T105" fmla="*/ 342 h 2929"/>
                <a:gd name="T106" fmla="*/ 440 w 2864"/>
                <a:gd name="T107" fmla="*/ 294 h 2929"/>
                <a:gd name="T108" fmla="*/ 530 w 2864"/>
                <a:gd name="T109" fmla="*/ 391 h 2929"/>
                <a:gd name="T110" fmla="*/ 743 w 2864"/>
                <a:gd name="T111" fmla="*/ 277 h 2929"/>
                <a:gd name="T112" fmla="*/ 666 w 2864"/>
                <a:gd name="T113" fmla="*/ 175 h 2929"/>
                <a:gd name="T114" fmla="*/ 644 w 2864"/>
                <a:gd name="T115" fmla="*/ 90 h 2929"/>
                <a:gd name="T116" fmla="*/ 782 w 2864"/>
                <a:gd name="T117" fmla="*/ 139 h 2929"/>
                <a:gd name="T118" fmla="*/ 900 w 2864"/>
                <a:gd name="T119" fmla="*/ 0 h 2929"/>
                <a:gd name="T120" fmla="*/ 971 w 2864"/>
                <a:gd name="T121" fmla="*/ 64 h 2929"/>
                <a:gd name="T122" fmla="*/ 990 w 2864"/>
                <a:gd name="T123" fmla="*/ 277 h 2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64" h="2929">
                  <a:moveTo>
                    <a:pt x="1016" y="290"/>
                  </a:moveTo>
                  <a:lnTo>
                    <a:pt x="1050" y="290"/>
                  </a:lnTo>
                  <a:lnTo>
                    <a:pt x="1184" y="252"/>
                  </a:lnTo>
                  <a:lnTo>
                    <a:pt x="1248" y="252"/>
                  </a:lnTo>
                  <a:lnTo>
                    <a:pt x="1268" y="224"/>
                  </a:lnTo>
                  <a:lnTo>
                    <a:pt x="1244" y="224"/>
                  </a:lnTo>
                  <a:lnTo>
                    <a:pt x="1270" y="202"/>
                  </a:lnTo>
                  <a:lnTo>
                    <a:pt x="1344" y="202"/>
                  </a:lnTo>
                  <a:lnTo>
                    <a:pt x="1406" y="226"/>
                  </a:lnTo>
                  <a:lnTo>
                    <a:pt x="1481" y="226"/>
                  </a:lnTo>
                  <a:lnTo>
                    <a:pt x="1546" y="178"/>
                  </a:lnTo>
                  <a:lnTo>
                    <a:pt x="1620" y="87"/>
                  </a:lnTo>
                  <a:lnTo>
                    <a:pt x="1635" y="91"/>
                  </a:lnTo>
                  <a:lnTo>
                    <a:pt x="1635" y="157"/>
                  </a:lnTo>
                  <a:lnTo>
                    <a:pt x="1658" y="223"/>
                  </a:lnTo>
                  <a:lnTo>
                    <a:pt x="1682" y="277"/>
                  </a:lnTo>
                  <a:lnTo>
                    <a:pt x="1709" y="291"/>
                  </a:lnTo>
                  <a:lnTo>
                    <a:pt x="1709" y="316"/>
                  </a:lnTo>
                  <a:lnTo>
                    <a:pt x="1635" y="391"/>
                  </a:lnTo>
                  <a:lnTo>
                    <a:pt x="1619" y="457"/>
                  </a:lnTo>
                  <a:lnTo>
                    <a:pt x="1619" y="481"/>
                  </a:lnTo>
                  <a:lnTo>
                    <a:pt x="1659" y="529"/>
                  </a:lnTo>
                  <a:lnTo>
                    <a:pt x="1758" y="552"/>
                  </a:lnTo>
                  <a:lnTo>
                    <a:pt x="1757" y="616"/>
                  </a:lnTo>
                  <a:lnTo>
                    <a:pt x="1776" y="549"/>
                  </a:lnTo>
                  <a:lnTo>
                    <a:pt x="1797" y="504"/>
                  </a:lnTo>
                  <a:lnTo>
                    <a:pt x="1848" y="454"/>
                  </a:lnTo>
                  <a:lnTo>
                    <a:pt x="1874" y="414"/>
                  </a:lnTo>
                  <a:lnTo>
                    <a:pt x="1959" y="430"/>
                  </a:lnTo>
                  <a:lnTo>
                    <a:pt x="1985" y="454"/>
                  </a:lnTo>
                  <a:lnTo>
                    <a:pt x="2049" y="480"/>
                  </a:lnTo>
                  <a:lnTo>
                    <a:pt x="2073" y="507"/>
                  </a:lnTo>
                  <a:lnTo>
                    <a:pt x="2124" y="529"/>
                  </a:lnTo>
                  <a:lnTo>
                    <a:pt x="2124" y="568"/>
                  </a:lnTo>
                  <a:lnTo>
                    <a:pt x="2150" y="528"/>
                  </a:lnTo>
                  <a:lnTo>
                    <a:pt x="2192" y="553"/>
                  </a:lnTo>
                  <a:lnTo>
                    <a:pt x="2262" y="568"/>
                  </a:lnTo>
                  <a:lnTo>
                    <a:pt x="2312" y="594"/>
                  </a:lnTo>
                  <a:lnTo>
                    <a:pt x="2471" y="594"/>
                  </a:lnTo>
                  <a:lnTo>
                    <a:pt x="2540" y="618"/>
                  </a:lnTo>
                  <a:lnTo>
                    <a:pt x="2589" y="666"/>
                  </a:lnTo>
                  <a:lnTo>
                    <a:pt x="2603" y="666"/>
                  </a:lnTo>
                  <a:lnTo>
                    <a:pt x="2679" y="708"/>
                  </a:lnTo>
                  <a:lnTo>
                    <a:pt x="2742" y="733"/>
                  </a:lnTo>
                  <a:lnTo>
                    <a:pt x="2792" y="733"/>
                  </a:lnTo>
                  <a:lnTo>
                    <a:pt x="2814" y="756"/>
                  </a:lnTo>
                  <a:lnTo>
                    <a:pt x="2840" y="849"/>
                  </a:lnTo>
                  <a:lnTo>
                    <a:pt x="2864" y="897"/>
                  </a:lnTo>
                  <a:lnTo>
                    <a:pt x="2864" y="964"/>
                  </a:lnTo>
                  <a:lnTo>
                    <a:pt x="2838" y="1033"/>
                  </a:lnTo>
                  <a:lnTo>
                    <a:pt x="2765" y="1149"/>
                  </a:lnTo>
                  <a:lnTo>
                    <a:pt x="2727" y="1171"/>
                  </a:lnTo>
                  <a:lnTo>
                    <a:pt x="2681" y="1261"/>
                  </a:lnTo>
                  <a:lnTo>
                    <a:pt x="2652" y="1287"/>
                  </a:lnTo>
                  <a:lnTo>
                    <a:pt x="2604" y="1381"/>
                  </a:lnTo>
                  <a:lnTo>
                    <a:pt x="2588" y="1383"/>
                  </a:lnTo>
                  <a:lnTo>
                    <a:pt x="2588" y="1359"/>
                  </a:lnTo>
                  <a:lnTo>
                    <a:pt x="2564" y="1396"/>
                  </a:lnTo>
                  <a:lnTo>
                    <a:pt x="2562" y="1563"/>
                  </a:lnTo>
                  <a:lnTo>
                    <a:pt x="2540" y="1614"/>
                  </a:lnTo>
                  <a:lnTo>
                    <a:pt x="2540" y="1684"/>
                  </a:lnTo>
                  <a:lnTo>
                    <a:pt x="2519" y="1722"/>
                  </a:lnTo>
                  <a:lnTo>
                    <a:pt x="2490" y="1749"/>
                  </a:lnTo>
                  <a:lnTo>
                    <a:pt x="2465" y="1801"/>
                  </a:lnTo>
                  <a:lnTo>
                    <a:pt x="2450" y="1887"/>
                  </a:lnTo>
                  <a:lnTo>
                    <a:pt x="2402" y="1978"/>
                  </a:lnTo>
                  <a:lnTo>
                    <a:pt x="2376" y="1999"/>
                  </a:lnTo>
                  <a:lnTo>
                    <a:pt x="2376" y="2026"/>
                  </a:lnTo>
                  <a:lnTo>
                    <a:pt x="2328" y="2052"/>
                  </a:lnTo>
                  <a:lnTo>
                    <a:pt x="2315" y="2097"/>
                  </a:lnTo>
                  <a:lnTo>
                    <a:pt x="2186" y="2098"/>
                  </a:lnTo>
                  <a:lnTo>
                    <a:pt x="2100" y="2113"/>
                  </a:lnTo>
                  <a:lnTo>
                    <a:pt x="2051" y="2140"/>
                  </a:lnTo>
                  <a:lnTo>
                    <a:pt x="1983" y="2190"/>
                  </a:lnTo>
                  <a:lnTo>
                    <a:pt x="1911" y="2238"/>
                  </a:lnTo>
                  <a:lnTo>
                    <a:pt x="1845" y="2305"/>
                  </a:lnTo>
                  <a:lnTo>
                    <a:pt x="1847" y="2413"/>
                  </a:lnTo>
                  <a:lnTo>
                    <a:pt x="1826" y="2512"/>
                  </a:lnTo>
                  <a:lnTo>
                    <a:pt x="1776" y="2575"/>
                  </a:lnTo>
                  <a:lnTo>
                    <a:pt x="1733" y="2652"/>
                  </a:lnTo>
                  <a:lnTo>
                    <a:pt x="1686" y="2766"/>
                  </a:lnTo>
                  <a:lnTo>
                    <a:pt x="1634" y="2805"/>
                  </a:lnTo>
                  <a:lnTo>
                    <a:pt x="1596" y="2907"/>
                  </a:lnTo>
                  <a:lnTo>
                    <a:pt x="1547" y="2929"/>
                  </a:lnTo>
                  <a:lnTo>
                    <a:pt x="1548" y="2881"/>
                  </a:lnTo>
                  <a:lnTo>
                    <a:pt x="1572" y="2857"/>
                  </a:lnTo>
                  <a:lnTo>
                    <a:pt x="1572" y="2806"/>
                  </a:lnTo>
                  <a:lnTo>
                    <a:pt x="1547" y="2830"/>
                  </a:lnTo>
                  <a:lnTo>
                    <a:pt x="1457" y="2742"/>
                  </a:lnTo>
                  <a:lnTo>
                    <a:pt x="1433" y="2743"/>
                  </a:lnTo>
                  <a:lnTo>
                    <a:pt x="1343" y="2694"/>
                  </a:lnTo>
                  <a:lnTo>
                    <a:pt x="1292" y="2694"/>
                  </a:lnTo>
                  <a:lnTo>
                    <a:pt x="1293" y="2670"/>
                  </a:lnTo>
                  <a:lnTo>
                    <a:pt x="1332" y="2613"/>
                  </a:lnTo>
                  <a:lnTo>
                    <a:pt x="1433" y="2464"/>
                  </a:lnTo>
                  <a:lnTo>
                    <a:pt x="1497" y="2418"/>
                  </a:lnTo>
                  <a:lnTo>
                    <a:pt x="1497" y="2355"/>
                  </a:lnTo>
                  <a:lnTo>
                    <a:pt x="1479" y="2325"/>
                  </a:lnTo>
                  <a:lnTo>
                    <a:pt x="1434" y="2304"/>
                  </a:lnTo>
                  <a:lnTo>
                    <a:pt x="1431" y="2277"/>
                  </a:lnTo>
                  <a:lnTo>
                    <a:pt x="1457" y="2254"/>
                  </a:lnTo>
                  <a:lnTo>
                    <a:pt x="1457" y="2190"/>
                  </a:lnTo>
                  <a:lnTo>
                    <a:pt x="1409" y="2190"/>
                  </a:lnTo>
                  <a:lnTo>
                    <a:pt x="1383" y="2167"/>
                  </a:lnTo>
                  <a:lnTo>
                    <a:pt x="1361" y="2098"/>
                  </a:lnTo>
                  <a:lnTo>
                    <a:pt x="1343" y="2074"/>
                  </a:lnTo>
                  <a:lnTo>
                    <a:pt x="1247" y="2074"/>
                  </a:lnTo>
                  <a:lnTo>
                    <a:pt x="1221" y="2053"/>
                  </a:lnTo>
                  <a:lnTo>
                    <a:pt x="1221" y="1911"/>
                  </a:lnTo>
                  <a:lnTo>
                    <a:pt x="1245" y="1866"/>
                  </a:lnTo>
                  <a:lnTo>
                    <a:pt x="1247" y="1822"/>
                  </a:lnTo>
                  <a:lnTo>
                    <a:pt x="1221" y="1798"/>
                  </a:lnTo>
                  <a:lnTo>
                    <a:pt x="1221" y="1747"/>
                  </a:lnTo>
                  <a:lnTo>
                    <a:pt x="1181" y="1726"/>
                  </a:lnTo>
                  <a:lnTo>
                    <a:pt x="1157" y="1683"/>
                  </a:lnTo>
                  <a:lnTo>
                    <a:pt x="1157" y="1659"/>
                  </a:lnTo>
                  <a:lnTo>
                    <a:pt x="1106" y="1659"/>
                  </a:lnTo>
                  <a:lnTo>
                    <a:pt x="992" y="1638"/>
                  </a:lnTo>
                  <a:lnTo>
                    <a:pt x="992" y="1588"/>
                  </a:lnTo>
                  <a:lnTo>
                    <a:pt x="968" y="1545"/>
                  </a:lnTo>
                  <a:lnTo>
                    <a:pt x="993" y="1521"/>
                  </a:lnTo>
                  <a:lnTo>
                    <a:pt x="969" y="1450"/>
                  </a:lnTo>
                  <a:lnTo>
                    <a:pt x="915" y="1420"/>
                  </a:lnTo>
                  <a:lnTo>
                    <a:pt x="806" y="1399"/>
                  </a:lnTo>
                  <a:lnTo>
                    <a:pt x="764" y="1381"/>
                  </a:lnTo>
                  <a:lnTo>
                    <a:pt x="669" y="1359"/>
                  </a:lnTo>
                  <a:lnTo>
                    <a:pt x="626" y="1285"/>
                  </a:lnTo>
                  <a:lnTo>
                    <a:pt x="626" y="1221"/>
                  </a:lnTo>
                  <a:lnTo>
                    <a:pt x="602" y="1195"/>
                  </a:lnTo>
                  <a:lnTo>
                    <a:pt x="578" y="1197"/>
                  </a:lnTo>
                  <a:lnTo>
                    <a:pt x="531" y="1221"/>
                  </a:lnTo>
                  <a:lnTo>
                    <a:pt x="467" y="1263"/>
                  </a:lnTo>
                  <a:lnTo>
                    <a:pt x="369" y="1285"/>
                  </a:lnTo>
                  <a:lnTo>
                    <a:pt x="255" y="1287"/>
                  </a:lnTo>
                  <a:lnTo>
                    <a:pt x="227" y="1263"/>
                  </a:lnTo>
                  <a:lnTo>
                    <a:pt x="227" y="1197"/>
                  </a:lnTo>
                  <a:lnTo>
                    <a:pt x="186" y="1246"/>
                  </a:lnTo>
                  <a:lnTo>
                    <a:pt x="140" y="1246"/>
                  </a:lnTo>
                  <a:lnTo>
                    <a:pt x="114" y="1222"/>
                  </a:lnTo>
                  <a:lnTo>
                    <a:pt x="90" y="1221"/>
                  </a:lnTo>
                  <a:lnTo>
                    <a:pt x="75" y="1176"/>
                  </a:lnTo>
                  <a:lnTo>
                    <a:pt x="27" y="1126"/>
                  </a:lnTo>
                  <a:lnTo>
                    <a:pt x="0" y="1083"/>
                  </a:lnTo>
                  <a:lnTo>
                    <a:pt x="0" y="1012"/>
                  </a:lnTo>
                  <a:lnTo>
                    <a:pt x="26" y="966"/>
                  </a:lnTo>
                  <a:lnTo>
                    <a:pt x="50" y="945"/>
                  </a:lnTo>
                  <a:lnTo>
                    <a:pt x="50" y="919"/>
                  </a:lnTo>
                  <a:lnTo>
                    <a:pt x="74" y="873"/>
                  </a:lnTo>
                  <a:lnTo>
                    <a:pt x="117" y="829"/>
                  </a:lnTo>
                  <a:lnTo>
                    <a:pt x="227" y="783"/>
                  </a:lnTo>
                  <a:lnTo>
                    <a:pt x="252" y="783"/>
                  </a:lnTo>
                  <a:lnTo>
                    <a:pt x="276" y="690"/>
                  </a:lnTo>
                  <a:lnTo>
                    <a:pt x="302" y="556"/>
                  </a:lnTo>
                  <a:lnTo>
                    <a:pt x="252" y="505"/>
                  </a:lnTo>
                  <a:lnTo>
                    <a:pt x="228" y="415"/>
                  </a:lnTo>
                  <a:lnTo>
                    <a:pt x="252" y="390"/>
                  </a:lnTo>
                  <a:lnTo>
                    <a:pt x="300" y="393"/>
                  </a:lnTo>
                  <a:lnTo>
                    <a:pt x="302" y="367"/>
                  </a:lnTo>
                  <a:lnTo>
                    <a:pt x="252" y="342"/>
                  </a:lnTo>
                  <a:lnTo>
                    <a:pt x="252" y="316"/>
                  </a:lnTo>
                  <a:lnTo>
                    <a:pt x="366" y="294"/>
                  </a:lnTo>
                  <a:lnTo>
                    <a:pt x="440" y="294"/>
                  </a:lnTo>
                  <a:lnTo>
                    <a:pt x="467" y="319"/>
                  </a:lnTo>
                  <a:lnTo>
                    <a:pt x="491" y="370"/>
                  </a:lnTo>
                  <a:lnTo>
                    <a:pt x="530" y="391"/>
                  </a:lnTo>
                  <a:lnTo>
                    <a:pt x="626" y="367"/>
                  </a:lnTo>
                  <a:lnTo>
                    <a:pt x="668" y="316"/>
                  </a:lnTo>
                  <a:lnTo>
                    <a:pt x="743" y="277"/>
                  </a:lnTo>
                  <a:lnTo>
                    <a:pt x="743" y="253"/>
                  </a:lnTo>
                  <a:lnTo>
                    <a:pt x="692" y="229"/>
                  </a:lnTo>
                  <a:lnTo>
                    <a:pt x="666" y="175"/>
                  </a:lnTo>
                  <a:lnTo>
                    <a:pt x="668" y="139"/>
                  </a:lnTo>
                  <a:lnTo>
                    <a:pt x="627" y="117"/>
                  </a:lnTo>
                  <a:lnTo>
                    <a:pt x="644" y="90"/>
                  </a:lnTo>
                  <a:lnTo>
                    <a:pt x="740" y="115"/>
                  </a:lnTo>
                  <a:lnTo>
                    <a:pt x="767" y="117"/>
                  </a:lnTo>
                  <a:lnTo>
                    <a:pt x="782" y="139"/>
                  </a:lnTo>
                  <a:lnTo>
                    <a:pt x="806" y="91"/>
                  </a:lnTo>
                  <a:lnTo>
                    <a:pt x="902" y="42"/>
                  </a:lnTo>
                  <a:lnTo>
                    <a:pt x="900" y="0"/>
                  </a:lnTo>
                  <a:lnTo>
                    <a:pt x="945" y="15"/>
                  </a:lnTo>
                  <a:lnTo>
                    <a:pt x="945" y="69"/>
                  </a:lnTo>
                  <a:lnTo>
                    <a:pt x="971" y="64"/>
                  </a:lnTo>
                  <a:lnTo>
                    <a:pt x="992" y="118"/>
                  </a:lnTo>
                  <a:lnTo>
                    <a:pt x="968" y="181"/>
                  </a:lnTo>
                  <a:lnTo>
                    <a:pt x="990" y="277"/>
                  </a:lnTo>
                  <a:lnTo>
                    <a:pt x="1017" y="292"/>
                  </a:lnTo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auto">
            <a:xfrm>
              <a:off x="2217" y="1770"/>
              <a:ext cx="204" cy="140"/>
            </a:xfrm>
            <a:custGeom>
              <a:avLst/>
              <a:gdLst>
                <a:gd name="T0" fmla="*/ 100 w 100"/>
                <a:gd name="T1" fmla="*/ 12 h 68"/>
                <a:gd name="T2" fmla="*/ 92 w 100"/>
                <a:gd name="T3" fmla="*/ 36 h 68"/>
                <a:gd name="T4" fmla="*/ 68 w 100"/>
                <a:gd name="T5" fmla="*/ 56 h 68"/>
                <a:gd name="T6" fmla="*/ 44 w 100"/>
                <a:gd name="T7" fmla="*/ 68 h 68"/>
                <a:gd name="T8" fmla="*/ 24 w 100"/>
                <a:gd name="T9" fmla="*/ 56 h 68"/>
                <a:gd name="T10" fmla="*/ 0 w 100"/>
                <a:gd name="T11" fmla="*/ 48 h 68"/>
                <a:gd name="T12" fmla="*/ 12 w 100"/>
                <a:gd name="T13" fmla="*/ 12 h 68"/>
                <a:gd name="T14" fmla="*/ 32 w 100"/>
                <a:gd name="T15" fmla="*/ 0 h 68"/>
                <a:gd name="T16" fmla="*/ 44 w 100"/>
                <a:gd name="T17" fmla="*/ 0 h 68"/>
                <a:gd name="T18" fmla="*/ 68 w 100"/>
                <a:gd name="T19" fmla="*/ 12 h 68"/>
                <a:gd name="T20" fmla="*/ 92 w 100"/>
                <a:gd name="T21" fmla="*/ 0 h 68"/>
                <a:gd name="T22" fmla="*/ 100 w 100"/>
                <a:gd name="T2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8">
                  <a:moveTo>
                    <a:pt x="100" y="12"/>
                  </a:moveTo>
                  <a:lnTo>
                    <a:pt x="92" y="36"/>
                  </a:lnTo>
                  <a:lnTo>
                    <a:pt x="68" y="56"/>
                  </a:lnTo>
                  <a:lnTo>
                    <a:pt x="44" y="68"/>
                  </a:lnTo>
                  <a:lnTo>
                    <a:pt x="24" y="56"/>
                  </a:lnTo>
                  <a:lnTo>
                    <a:pt x="0" y="48"/>
                  </a:lnTo>
                  <a:lnTo>
                    <a:pt x="12" y="1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68" y="12"/>
                  </a:lnTo>
                  <a:lnTo>
                    <a:pt x="92" y="0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86" name="Freeform 27"/>
            <p:cNvSpPr>
              <a:spLocks/>
            </p:cNvSpPr>
            <p:nvPr/>
          </p:nvSpPr>
          <p:spPr bwMode="auto">
            <a:xfrm>
              <a:off x="2266" y="1730"/>
              <a:ext cx="65" cy="16"/>
            </a:xfrm>
            <a:custGeom>
              <a:avLst/>
              <a:gdLst>
                <a:gd name="T0" fmla="*/ 0 w 32"/>
                <a:gd name="T1" fmla="*/ 8 h 8"/>
                <a:gd name="T2" fmla="*/ 8 w 32"/>
                <a:gd name="T3" fmla="*/ 0 h 8"/>
                <a:gd name="T4" fmla="*/ 20 w 32"/>
                <a:gd name="T5" fmla="*/ 0 h 8"/>
                <a:gd name="T6" fmla="*/ 32 w 32"/>
                <a:gd name="T7" fmla="*/ 8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8" y="0"/>
                  </a:lnTo>
                  <a:lnTo>
                    <a:pt x="20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87" name="Freeform 28"/>
            <p:cNvSpPr>
              <a:spLocks/>
            </p:cNvSpPr>
            <p:nvPr/>
          </p:nvSpPr>
          <p:spPr bwMode="auto">
            <a:xfrm>
              <a:off x="2217" y="1770"/>
              <a:ext cx="204" cy="140"/>
            </a:xfrm>
            <a:custGeom>
              <a:avLst/>
              <a:gdLst>
                <a:gd name="T0" fmla="*/ 100 w 100"/>
                <a:gd name="T1" fmla="*/ 12 h 68"/>
                <a:gd name="T2" fmla="*/ 92 w 100"/>
                <a:gd name="T3" fmla="*/ 36 h 68"/>
                <a:gd name="T4" fmla="*/ 68 w 100"/>
                <a:gd name="T5" fmla="*/ 56 h 68"/>
                <a:gd name="T6" fmla="*/ 44 w 100"/>
                <a:gd name="T7" fmla="*/ 68 h 68"/>
                <a:gd name="T8" fmla="*/ 24 w 100"/>
                <a:gd name="T9" fmla="*/ 56 h 68"/>
                <a:gd name="T10" fmla="*/ 0 w 100"/>
                <a:gd name="T11" fmla="*/ 48 h 68"/>
                <a:gd name="T12" fmla="*/ 12 w 100"/>
                <a:gd name="T13" fmla="*/ 12 h 68"/>
                <a:gd name="T14" fmla="*/ 32 w 100"/>
                <a:gd name="T15" fmla="*/ 0 h 68"/>
                <a:gd name="T16" fmla="*/ 44 w 100"/>
                <a:gd name="T17" fmla="*/ 0 h 68"/>
                <a:gd name="T18" fmla="*/ 68 w 100"/>
                <a:gd name="T19" fmla="*/ 12 h 68"/>
                <a:gd name="T20" fmla="*/ 92 w 100"/>
                <a:gd name="T21" fmla="*/ 0 h 68"/>
                <a:gd name="T22" fmla="*/ 100 w 100"/>
                <a:gd name="T23" fmla="*/ 1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68">
                  <a:moveTo>
                    <a:pt x="100" y="12"/>
                  </a:moveTo>
                  <a:lnTo>
                    <a:pt x="92" y="36"/>
                  </a:lnTo>
                  <a:lnTo>
                    <a:pt x="68" y="56"/>
                  </a:lnTo>
                  <a:lnTo>
                    <a:pt x="44" y="68"/>
                  </a:lnTo>
                  <a:lnTo>
                    <a:pt x="24" y="56"/>
                  </a:lnTo>
                  <a:lnTo>
                    <a:pt x="0" y="48"/>
                  </a:lnTo>
                  <a:lnTo>
                    <a:pt x="12" y="12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68" y="12"/>
                  </a:lnTo>
                  <a:lnTo>
                    <a:pt x="92" y="0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  <p:sp>
          <p:nvSpPr>
            <p:cNvPr id="88" name="Freeform 29"/>
            <p:cNvSpPr>
              <a:spLocks/>
            </p:cNvSpPr>
            <p:nvPr/>
          </p:nvSpPr>
          <p:spPr bwMode="auto">
            <a:xfrm>
              <a:off x="2266" y="1730"/>
              <a:ext cx="65" cy="16"/>
            </a:xfrm>
            <a:custGeom>
              <a:avLst/>
              <a:gdLst>
                <a:gd name="T0" fmla="*/ 0 w 32"/>
                <a:gd name="T1" fmla="*/ 8 h 8"/>
                <a:gd name="T2" fmla="*/ 8 w 32"/>
                <a:gd name="T3" fmla="*/ 0 h 8"/>
                <a:gd name="T4" fmla="*/ 20 w 32"/>
                <a:gd name="T5" fmla="*/ 0 h 8"/>
                <a:gd name="T6" fmla="*/ 32 w 32"/>
                <a:gd name="T7" fmla="*/ 8 h 8"/>
                <a:gd name="T8" fmla="*/ 0 w 3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0" y="8"/>
                  </a:moveTo>
                  <a:lnTo>
                    <a:pt x="8" y="0"/>
                  </a:lnTo>
                  <a:lnTo>
                    <a:pt x="20" y="0"/>
                  </a:lnTo>
                  <a:lnTo>
                    <a:pt x="32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pt-BR" sz="1200">
                <a:solidFill>
                  <a:srgbClr val="000000"/>
                </a:solidFill>
              </a:endParaRPr>
            </a:p>
          </p:txBody>
        </p:sp>
      </p:grpSp>
      <p:sp>
        <p:nvSpPr>
          <p:cNvPr id="91" name="Rounded Rectangular Callout 90"/>
          <p:cNvSpPr/>
          <p:nvPr>
            <p:custDataLst>
              <p:tags r:id="rId7"/>
            </p:custDataLst>
          </p:nvPr>
        </p:nvSpPr>
        <p:spPr>
          <a:xfrm>
            <a:off x="161925" y="4098925"/>
            <a:ext cx="1951038" cy="2408238"/>
          </a:xfrm>
          <a:prstGeom prst="wedgeRoundRectCallout">
            <a:avLst>
              <a:gd name="adj1" fmla="val 41539"/>
              <a:gd name="adj2" fmla="val -632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pt-BR" sz="1400" b="1" dirty="0">
                <a:solidFill>
                  <a:srgbClr val="000000"/>
                </a:solidFill>
              </a:rPr>
              <a:t>Rede sinérgica complementar de Institutos de Inovação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pt-BR" sz="1100" dirty="0">
                <a:solidFill>
                  <a:srgbClr val="000000"/>
                </a:solidFill>
              </a:rPr>
              <a:t>Vários institutos com suas respectivas </a:t>
            </a:r>
            <a:r>
              <a:rPr lang="pt-BR" sz="1100" u="sng" dirty="0">
                <a:solidFill>
                  <a:srgbClr val="000000"/>
                </a:solidFill>
              </a:rPr>
              <a:t>áreas de conhecimento</a:t>
            </a:r>
            <a:r>
              <a:rPr lang="pt-BR" sz="1100" dirty="0">
                <a:solidFill>
                  <a:srgbClr val="000000"/>
                </a:solidFill>
              </a:rPr>
              <a:t> trabalhando de forma sinérgica para atender a desafios tecnológicos multidisciplinares da indústria</a:t>
            </a:r>
          </a:p>
        </p:txBody>
      </p:sp>
      <p:sp>
        <p:nvSpPr>
          <p:cNvPr id="95" name="Rounded Rectangular Callout 94"/>
          <p:cNvSpPr/>
          <p:nvPr>
            <p:custDataLst>
              <p:tags r:id="rId8"/>
            </p:custDataLst>
          </p:nvPr>
        </p:nvSpPr>
        <p:spPr>
          <a:xfrm>
            <a:off x="4508500" y="4098925"/>
            <a:ext cx="1979613" cy="2425700"/>
          </a:xfrm>
          <a:prstGeom prst="wedgeRoundRectCallout">
            <a:avLst>
              <a:gd name="adj1" fmla="val 36706"/>
              <a:gd name="adj2" fmla="val -6468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6000" rIns="36000" anchor="ctr"/>
          <a:lstStyle/>
          <a:p>
            <a:pPr algn="ctr" eaLnBrk="0" hangingPunct="0">
              <a:spcBef>
                <a:spcPts val="600"/>
              </a:spcBef>
              <a:defRPr/>
            </a:pPr>
            <a:r>
              <a:rPr lang="pt-BR" sz="1400" b="1" dirty="0">
                <a:solidFill>
                  <a:srgbClr val="000000"/>
                </a:solidFill>
              </a:rPr>
              <a:t>Redes de inovação temáticas</a:t>
            </a:r>
          </a:p>
          <a:p>
            <a:pPr algn="ctr" eaLnBrk="0" hangingPunct="0">
              <a:spcBef>
                <a:spcPts val="600"/>
              </a:spcBef>
              <a:defRPr/>
            </a:pPr>
            <a:r>
              <a:rPr lang="pt-BR" sz="1100" dirty="0">
                <a:solidFill>
                  <a:srgbClr val="000000"/>
                </a:solidFill>
              </a:rPr>
              <a:t>Um instituto de inovação com </a:t>
            </a:r>
            <a:r>
              <a:rPr lang="pt-BR" sz="1100" u="sng" dirty="0">
                <a:solidFill>
                  <a:srgbClr val="000000"/>
                </a:solidFill>
              </a:rPr>
              <a:t>uma área de conhecimento transversal </a:t>
            </a:r>
            <a:r>
              <a:rPr lang="pt-BR" sz="1100" dirty="0">
                <a:solidFill>
                  <a:srgbClr val="000000"/>
                </a:solidFill>
              </a:rPr>
              <a:t>atendendo a vários institutos de tecnologia espalhados no Brasil e </a:t>
            </a:r>
            <a:r>
              <a:rPr lang="pt-BR" sz="1100" u="sng" dirty="0">
                <a:solidFill>
                  <a:srgbClr val="000000"/>
                </a:solidFill>
              </a:rPr>
              <a:t>especializados nos setores </a:t>
            </a:r>
            <a:r>
              <a:rPr lang="pt-BR" sz="1100" dirty="0">
                <a:solidFill>
                  <a:srgbClr val="000000"/>
                </a:solidFill>
              </a:rPr>
              <a:t>preponderantes da sua localização</a:t>
            </a:r>
          </a:p>
        </p:txBody>
      </p:sp>
      <p:sp>
        <p:nvSpPr>
          <p:cNvPr id="31" name="Rounded Rectangle 30"/>
          <p:cNvSpPr/>
          <p:nvPr>
            <p:custDataLst>
              <p:tags r:id="rId9"/>
            </p:custDataLst>
          </p:nvPr>
        </p:nvSpPr>
        <p:spPr>
          <a:xfrm>
            <a:off x="2552700" y="4402138"/>
            <a:ext cx="911225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Biotecnologia</a:t>
            </a:r>
          </a:p>
        </p:txBody>
      </p:sp>
      <p:sp>
        <p:nvSpPr>
          <p:cNvPr id="89" name="Rounded Rectangle 88"/>
          <p:cNvSpPr/>
          <p:nvPr>
            <p:custDataLst>
              <p:tags r:id="rId10"/>
            </p:custDataLst>
          </p:nvPr>
        </p:nvSpPr>
        <p:spPr>
          <a:xfrm>
            <a:off x="3016250" y="3808413"/>
            <a:ext cx="912813" cy="2905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Engenharia de Polímeros</a:t>
            </a:r>
          </a:p>
        </p:txBody>
      </p:sp>
      <p:sp>
        <p:nvSpPr>
          <p:cNvPr id="90" name="Rounded Rectangle 89"/>
          <p:cNvSpPr/>
          <p:nvPr>
            <p:custDataLst>
              <p:tags r:id="rId11"/>
            </p:custDataLst>
          </p:nvPr>
        </p:nvSpPr>
        <p:spPr>
          <a:xfrm>
            <a:off x="3324225" y="3062288"/>
            <a:ext cx="911225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Automação</a:t>
            </a:r>
          </a:p>
        </p:txBody>
      </p:sp>
      <p:sp>
        <p:nvSpPr>
          <p:cNvPr id="92" name="Rounded Rectangle 91"/>
          <p:cNvSpPr/>
          <p:nvPr>
            <p:custDataLst>
              <p:tags r:id="rId12"/>
            </p:custDataLst>
          </p:nvPr>
        </p:nvSpPr>
        <p:spPr>
          <a:xfrm>
            <a:off x="2057400" y="3476625"/>
            <a:ext cx="911225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Engenharia de cerâmicas</a:t>
            </a:r>
          </a:p>
        </p:txBody>
      </p:sp>
      <p:sp>
        <p:nvSpPr>
          <p:cNvPr id="93" name="Rounded Rectangle 92"/>
          <p:cNvSpPr/>
          <p:nvPr>
            <p:custDataLst>
              <p:tags r:id="rId13"/>
            </p:custDataLst>
          </p:nvPr>
        </p:nvSpPr>
        <p:spPr>
          <a:xfrm>
            <a:off x="1520825" y="2889250"/>
            <a:ext cx="911225" cy="29051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Logística</a:t>
            </a:r>
          </a:p>
        </p:txBody>
      </p:sp>
      <p:sp>
        <p:nvSpPr>
          <p:cNvPr id="94" name="Rounded Rectangle 93"/>
          <p:cNvSpPr/>
          <p:nvPr>
            <p:custDataLst>
              <p:tags r:id="rId14"/>
            </p:custDataLst>
          </p:nvPr>
        </p:nvSpPr>
        <p:spPr>
          <a:xfrm>
            <a:off x="1065213" y="2144713"/>
            <a:ext cx="911225" cy="2905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Engenharia de Superfícies </a:t>
            </a:r>
          </a:p>
        </p:txBody>
      </p:sp>
      <p:sp>
        <p:nvSpPr>
          <p:cNvPr id="96" name="Rounded Rectangle 95"/>
          <p:cNvSpPr/>
          <p:nvPr>
            <p:custDataLst>
              <p:tags r:id="rId15"/>
            </p:custDataLst>
          </p:nvPr>
        </p:nvSpPr>
        <p:spPr>
          <a:xfrm>
            <a:off x="2413000" y="1739900"/>
            <a:ext cx="911225" cy="4397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>
              <a:defRPr/>
            </a:pPr>
            <a:r>
              <a:rPr lang="pt-BR" sz="800" kern="0" dirty="0">
                <a:solidFill>
                  <a:srgbClr val="FFFFFF"/>
                </a:solidFill>
                <a:cs typeface="Arial" charset="0"/>
              </a:rPr>
              <a:t>Tecnologias Construtivas</a:t>
            </a:r>
          </a:p>
        </p:txBody>
      </p:sp>
      <p:sp>
        <p:nvSpPr>
          <p:cNvPr id="97" name="Rounded Rectangle 96"/>
          <p:cNvSpPr/>
          <p:nvPr>
            <p:custDataLst>
              <p:tags r:id="rId16"/>
            </p:custDataLst>
          </p:nvPr>
        </p:nvSpPr>
        <p:spPr>
          <a:xfrm>
            <a:off x="2465388" y="2433638"/>
            <a:ext cx="954087" cy="2746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Metalurgia e Ligas Especiais </a:t>
            </a:r>
          </a:p>
        </p:txBody>
      </p:sp>
      <p:sp>
        <p:nvSpPr>
          <p:cNvPr id="98" name="Rounded Rectangle 97"/>
          <p:cNvSpPr/>
          <p:nvPr>
            <p:custDataLst>
              <p:tags r:id="rId17"/>
            </p:custDataLst>
          </p:nvPr>
        </p:nvSpPr>
        <p:spPr>
          <a:xfrm>
            <a:off x="3841750" y="2181225"/>
            <a:ext cx="911225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kern="0" dirty="0">
                <a:solidFill>
                  <a:srgbClr val="FFFFFF"/>
                </a:solidFill>
                <a:cs typeface="Arial" charset="0"/>
              </a:rPr>
              <a:t>Energias Alternativas</a:t>
            </a:r>
            <a:endParaRPr lang="pt-BR" sz="800" dirty="0">
              <a:solidFill>
                <a:srgbClr val="FFFFFF"/>
              </a:solidFill>
            </a:endParaRPr>
          </a:p>
        </p:txBody>
      </p:sp>
      <p:sp>
        <p:nvSpPr>
          <p:cNvPr id="99" name="Rounded Rectangle 98"/>
          <p:cNvSpPr/>
          <p:nvPr>
            <p:custDataLst>
              <p:tags r:id="rId18"/>
            </p:custDataLst>
          </p:nvPr>
        </p:nvSpPr>
        <p:spPr>
          <a:xfrm>
            <a:off x="2393950" y="5253038"/>
            <a:ext cx="911225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Tecnologia Laser </a:t>
            </a:r>
          </a:p>
        </p:txBody>
      </p:sp>
      <p:sp>
        <p:nvSpPr>
          <p:cNvPr id="100" name="Rounded Rectangle 99"/>
          <p:cNvSpPr/>
          <p:nvPr>
            <p:custDataLst>
              <p:tags r:id="rId19"/>
            </p:custDataLst>
          </p:nvPr>
        </p:nvSpPr>
        <p:spPr>
          <a:xfrm>
            <a:off x="7032625" y="3206750"/>
            <a:ext cx="911225" cy="2889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FFFFFF"/>
                </a:solidFill>
              </a:rPr>
              <a:t>Automação</a:t>
            </a:r>
          </a:p>
        </p:txBody>
      </p:sp>
      <p:sp>
        <p:nvSpPr>
          <p:cNvPr id="101" name="Rounded Rectangle 100"/>
          <p:cNvSpPr/>
          <p:nvPr>
            <p:custDataLst>
              <p:tags r:id="rId20"/>
            </p:custDataLst>
          </p:nvPr>
        </p:nvSpPr>
        <p:spPr>
          <a:xfrm>
            <a:off x="6227763" y="620713"/>
            <a:ext cx="298450" cy="1889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endParaRPr lang="pt-BR" sz="800" dirty="0">
              <a:solidFill>
                <a:srgbClr val="FFFFFF"/>
              </a:solidFill>
            </a:endParaRPr>
          </a:p>
        </p:txBody>
      </p:sp>
      <p:sp>
        <p:nvSpPr>
          <p:cNvPr id="102" name="Rounded Rectangle 101"/>
          <p:cNvSpPr/>
          <p:nvPr>
            <p:custDataLst>
              <p:tags r:id="rId21"/>
            </p:custDataLst>
          </p:nvPr>
        </p:nvSpPr>
        <p:spPr>
          <a:xfrm>
            <a:off x="6227763" y="836613"/>
            <a:ext cx="298450" cy="1889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endParaRPr lang="pt-BR" sz="800" dirty="0">
              <a:solidFill>
                <a:srgbClr val="FFFFFF"/>
              </a:solidFill>
            </a:endParaRPr>
          </a:p>
        </p:txBody>
      </p:sp>
      <p:sp>
        <p:nvSpPr>
          <p:cNvPr id="103" name="Rounded Rectangle 102"/>
          <p:cNvSpPr/>
          <p:nvPr>
            <p:custDataLst>
              <p:tags r:id="rId22"/>
            </p:custDataLst>
          </p:nvPr>
        </p:nvSpPr>
        <p:spPr>
          <a:xfrm>
            <a:off x="5781675" y="3098800"/>
            <a:ext cx="911225" cy="2905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000000"/>
                </a:solidFill>
              </a:rPr>
              <a:t>Máquinas e equipamentos</a:t>
            </a:r>
          </a:p>
        </p:txBody>
      </p:sp>
      <p:sp>
        <p:nvSpPr>
          <p:cNvPr id="104" name="Rounded Rectangle 103"/>
          <p:cNvSpPr/>
          <p:nvPr>
            <p:custDataLst>
              <p:tags r:id="rId23"/>
            </p:custDataLst>
          </p:nvPr>
        </p:nvSpPr>
        <p:spPr>
          <a:xfrm>
            <a:off x="5638800" y="2200275"/>
            <a:ext cx="911225" cy="2905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000000"/>
                </a:solidFill>
              </a:rPr>
              <a:t>Metal mecânica</a:t>
            </a:r>
          </a:p>
        </p:txBody>
      </p:sp>
      <p:sp>
        <p:nvSpPr>
          <p:cNvPr id="105" name="Rounded Rectangle 104"/>
          <p:cNvSpPr/>
          <p:nvPr>
            <p:custDataLst>
              <p:tags r:id="rId24"/>
            </p:custDataLst>
          </p:nvPr>
        </p:nvSpPr>
        <p:spPr>
          <a:xfrm>
            <a:off x="7202488" y="2087563"/>
            <a:ext cx="912812" cy="290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000000"/>
                </a:solidFill>
              </a:rPr>
              <a:t>Mineração</a:t>
            </a:r>
          </a:p>
        </p:txBody>
      </p:sp>
      <p:sp>
        <p:nvSpPr>
          <p:cNvPr id="106" name="Rounded Rectangle 105"/>
          <p:cNvSpPr/>
          <p:nvPr>
            <p:custDataLst>
              <p:tags r:id="rId25"/>
            </p:custDataLst>
          </p:nvPr>
        </p:nvSpPr>
        <p:spPr>
          <a:xfrm>
            <a:off x="8054975" y="3954463"/>
            <a:ext cx="911225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000000"/>
                </a:solidFill>
              </a:rPr>
              <a:t>Automobilística</a:t>
            </a:r>
          </a:p>
        </p:txBody>
      </p:sp>
      <p:sp>
        <p:nvSpPr>
          <p:cNvPr id="107" name="Rounded Rectangle 106"/>
          <p:cNvSpPr/>
          <p:nvPr>
            <p:custDataLst>
              <p:tags r:id="rId26"/>
            </p:custDataLst>
          </p:nvPr>
        </p:nvSpPr>
        <p:spPr>
          <a:xfrm>
            <a:off x="6488113" y="4075113"/>
            <a:ext cx="912812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000000"/>
                </a:solidFill>
              </a:rPr>
              <a:t>Alimentos e bebidas</a:t>
            </a:r>
          </a:p>
        </p:txBody>
      </p:sp>
      <p:sp>
        <p:nvSpPr>
          <p:cNvPr id="108" name="Rounded Rectangle 107"/>
          <p:cNvSpPr/>
          <p:nvPr>
            <p:custDataLst>
              <p:tags r:id="rId27"/>
            </p:custDataLst>
          </p:nvPr>
        </p:nvSpPr>
        <p:spPr>
          <a:xfrm>
            <a:off x="8164513" y="2771775"/>
            <a:ext cx="912812" cy="2905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000000"/>
                </a:solidFill>
              </a:rPr>
              <a:t>Têxtil e vestuário</a:t>
            </a:r>
          </a:p>
        </p:txBody>
      </p:sp>
      <p:sp>
        <p:nvSpPr>
          <p:cNvPr id="109" name="Rounded Rectangle 108"/>
          <p:cNvSpPr/>
          <p:nvPr>
            <p:custDataLst>
              <p:tags r:id="rId28"/>
            </p:custDataLst>
          </p:nvPr>
        </p:nvSpPr>
        <p:spPr>
          <a:xfrm>
            <a:off x="7143750" y="5159375"/>
            <a:ext cx="911225" cy="2889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800" dirty="0">
                <a:solidFill>
                  <a:srgbClr val="000000"/>
                </a:solidFill>
              </a:rPr>
              <a:t>Naval</a:t>
            </a:r>
          </a:p>
        </p:txBody>
      </p:sp>
      <p:sp>
        <p:nvSpPr>
          <p:cNvPr id="9257" name="Freeform 31"/>
          <p:cNvSpPr>
            <a:spLocks/>
          </p:cNvSpPr>
          <p:nvPr>
            <p:custDataLst>
              <p:tags r:id="rId29"/>
            </p:custDataLst>
          </p:nvPr>
        </p:nvSpPr>
        <p:spPr bwMode="auto">
          <a:xfrm>
            <a:off x="3306763" y="4121150"/>
            <a:ext cx="503237" cy="1282700"/>
          </a:xfrm>
          <a:custGeom>
            <a:avLst/>
            <a:gdLst>
              <a:gd name="T0" fmla="*/ 0 w 545128"/>
              <a:gd name="T1" fmla="*/ 1282700 h 1282890"/>
              <a:gd name="T2" fmla="*/ 453564 w 545128"/>
              <a:gd name="T3" fmla="*/ 0 h 1282890"/>
              <a:gd name="T4" fmla="*/ 0 60000 65536"/>
              <a:gd name="T5" fmla="*/ 0 60000 65536"/>
              <a:gd name="T6" fmla="*/ 0 w 545128"/>
              <a:gd name="T7" fmla="*/ 0 h 1282890"/>
              <a:gd name="T8" fmla="*/ 545128 w 545128"/>
              <a:gd name="T9" fmla="*/ 1282890 h 12828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45128" h="1282890">
                <a:moveTo>
                  <a:pt x="0" y="1282890"/>
                </a:moveTo>
                <a:cubicBezTo>
                  <a:pt x="545911" y="1012210"/>
                  <a:pt x="573206" y="550459"/>
                  <a:pt x="532263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58" name="Freeform 109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2841625" y="4691063"/>
            <a:ext cx="373063" cy="549275"/>
          </a:xfrm>
          <a:custGeom>
            <a:avLst/>
            <a:gdLst>
              <a:gd name="T0" fmla="*/ 9255 w 333759"/>
              <a:gd name="T1" fmla="*/ 339888 h 885892"/>
              <a:gd name="T2" fmla="*/ 413291 w 333759"/>
              <a:gd name="T3" fmla="*/ 0 h 885892"/>
              <a:gd name="T4" fmla="*/ 0 60000 65536"/>
              <a:gd name="T5" fmla="*/ 0 60000 65536"/>
              <a:gd name="T6" fmla="*/ 0 w 333759"/>
              <a:gd name="T7" fmla="*/ 0 h 885892"/>
              <a:gd name="T8" fmla="*/ 333759 w 333759"/>
              <a:gd name="T9" fmla="*/ 885892 h 88589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3759" h="885892">
                <a:moveTo>
                  <a:pt x="7413" y="885892"/>
                </a:moveTo>
                <a:cubicBezTo>
                  <a:pt x="-61355" y="350548"/>
                  <a:pt x="371967" y="550459"/>
                  <a:pt x="33102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59" name="Freeform 110"/>
          <p:cNvSpPr>
            <a:spLocks/>
          </p:cNvSpPr>
          <p:nvPr>
            <p:custDataLst>
              <p:tags r:id="rId31"/>
            </p:custDataLst>
          </p:nvPr>
        </p:nvSpPr>
        <p:spPr bwMode="auto">
          <a:xfrm>
            <a:off x="2338388" y="3768725"/>
            <a:ext cx="184150" cy="1482725"/>
          </a:xfrm>
          <a:custGeom>
            <a:avLst/>
            <a:gdLst>
              <a:gd name="T0" fmla="*/ 205692 w 164408"/>
              <a:gd name="T1" fmla="*/ 917502 h 2396688"/>
              <a:gd name="T2" fmla="*/ 60250 w 164408"/>
              <a:gd name="T3" fmla="*/ 0 h 2396688"/>
              <a:gd name="T4" fmla="*/ 0 60000 65536"/>
              <a:gd name="T5" fmla="*/ 0 60000 65536"/>
              <a:gd name="T6" fmla="*/ 0 w 164408"/>
              <a:gd name="T7" fmla="*/ 0 h 2396688"/>
              <a:gd name="T8" fmla="*/ 164408 w 164408"/>
              <a:gd name="T9" fmla="*/ 2396688 h 23966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408" h="2396688">
                <a:moveTo>
                  <a:pt x="164408" y="2396688"/>
                </a:moveTo>
                <a:cubicBezTo>
                  <a:pt x="-28425" y="1861344"/>
                  <a:pt x="-29325" y="682792"/>
                  <a:pt x="48157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0" name="Freeform 111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2597150" y="2743200"/>
            <a:ext cx="303213" cy="733425"/>
          </a:xfrm>
          <a:custGeom>
            <a:avLst/>
            <a:gdLst>
              <a:gd name="T0" fmla="*/ 12239 w 271386"/>
              <a:gd name="T1" fmla="*/ 453839 h 1183640"/>
              <a:gd name="T2" fmla="*/ 338685 w 271386"/>
              <a:gd name="T3" fmla="*/ 0 h 1183640"/>
              <a:gd name="T4" fmla="*/ 0 60000 65536"/>
              <a:gd name="T5" fmla="*/ 0 60000 65536"/>
              <a:gd name="T6" fmla="*/ 0 w 271386"/>
              <a:gd name="T7" fmla="*/ 0 h 1183640"/>
              <a:gd name="T8" fmla="*/ 271386 w 271386"/>
              <a:gd name="T9" fmla="*/ 1183640 h 11836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1386" h="1183640">
                <a:moveTo>
                  <a:pt x="9807" y="1183640"/>
                </a:moveTo>
                <a:cubicBezTo>
                  <a:pt x="-58961" y="648296"/>
                  <a:pt x="255936" y="649707"/>
                  <a:pt x="271386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1" name="Freeform 112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436813" y="3027363"/>
            <a:ext cx="879475" cy="193675"/>
          </a:xfrm>
          <a:custGeom>
            <a:avLst/>
            <a:gdLst>
              <a:gd name="T0" fmla="*/ 982363 w 787321"/>
              <a:gd name="T1" fmla="*/ 119845 h 313639"/>
              <a:gd name="T2" fmla="*/ 0 w 787321"/>
              <a:gd name="T3" fmla="*/ 453 h 313639"/>
              <a:gd name="T4" fmla="*/ 0 60000 65536"/>
              <a:gd name="T5" fmla="*/ 0 60000 65536"/>
              <a:gd name="T6" fmla="*/ 0 w 787321"/>
              <a:gd name="T7" fmla="*/ 0 h 313639"/>
              <a:gd name="T8" fmla="*/ 787321 w 787321"/>
              <a:gd name="T9" fmla="*/ 313639 h 3136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87321" h="313639">
                <a:moveTo>
                  <a:pt x="787321" y="313639"/>
                </a:moveTo>
                <a:cubicBezTo>
                  <a:pt x="402755" y="296599"/>
                  <a:pt x="362379" y="-21797"/>
                  <a:pt x="0" y="118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2" name="Freeform 113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2968625" y="3571875"/>
            <a:ext cx="427038" cy="242888"/>
          </a:xfrm>
          <a:custGeom>
            <a:avLst/>
            <a:gdLst>
              <a:gd name="T0" fmla="*/ 476996 w 381295"/>
              <a:gd name="T1" fmla="*/ 150297 h 392612"/>
              <a:gd name="T2" fmla="*/ 0 w 381295"/>
              <a:gd name="T3" fmla="*/ 1135 h 392612"/>
              <a:gd name="T4" fmla="*/ 0 60000 65536"/>
              <a:gd name="T5" fmla="*/ 0 60000 65536"/>
              <a:gd name="T6" fmla="*/ 0 w 381295"/>
              <a:gd name="T7" fmla="*/ 0 h 392612"/>
              <a:gd name="T8" fmla="*/ 381295 w 381295"/>
              <a:gd name="T9" fmla="*/ 392612 h 3926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1295" h="392612">
                <a:moveTo>
                  <a:pt x="381295" y="392611"/>
                </a:moveTo>
                <a:cubicBezTo>
                  <a:pt x="312526" y="88850"/>
                  <a:pt x="362379" y="-20019"/>
                  <a:pt x="0" y="296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3" name="Freeform 114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3941763" y="2479675"/>
            <a:ext cx="595312" cy="1495425"/>
          </a:xfrm>
          <a:custGeom>
            <a:avLst/>
            <a:gdLst>
              <a:gd name="T0" fmla="*/ 0 w 533205"/>
              <a:gd name="T1" fmla="*/ 925360 h 2418745"/>
              <a:gd name="T2" fmla="*/ 663781 w 533205"/>
              <a:gd name="T3" fmla="*/ 0 h 2418745"/>
              <a:gd name="T4" fmla="*/ 0 60000 65536"/>
              <a:gd name="T5" fmla="*/ 0 60000 65536"/>
              <a:gd name="T6" fmla="*/ 0 w 533205"/>
              <a:gd name="T7" fmla="*/ 0 h 2418745"/>
              <a:gd name="T8" fmla="*/ 533205 w 533205"/>
              <a:gd name="T9" fmla="*/ 2418745 h 24187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33205" h="2418745">
                <a:moveTo>
                  <a:pt x="0" y="2418745"/>
                </a:moveTo>
                <a:cubicBezTo>
                  <a:pt x="297781" y="2401705"/>
                  <a:pt x="550647" y="1708367"/>
                  <a:pt x="53226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4" name="Freeform 115"/>
          <p:cNvSpPr>
            <a:spLocks/>
          </p:cNvSpPr>
          <p:nvPr>
            <p:custDataLst>
              <p:tags r:id="rId36"/>
            </p:custDataLst>
          </p:nvPr>
        </p:nvSpPr>
        <p:spPr bwMode="auto">
          <a:xfrm>
            <a:off x="3900488" y="2478088"/>
            <a:ext cx="339725" cy="584200"/>
          </a:xfrm>
          <a:custGeom>
            <a:avLst/>
            <a:gdLst>
              <a:gd name="T0" fmla="*/ 459174 w 251592"/>
              <a:gd name="T1" fmla="*/ 0 h 922650"/>
              <a:gd name="T2" fmla="*/ 0 w 251592"/>
              <a:gd name="T3" fmla="*/ 370108 h 922650"/>
              <a:gd name="T4" fmla="*/ 0 60000 65536"/>
              <a:gd name="T5" fmla="*/ 0 60000 65536"/>
              <a:gd name="T6" fmla="*/ 0 w 251592"/>
              <a:gd name="T7" fmla="*/ 0 h 922650"/>
              <a:gd name="T8" fmla="*/ 251592 w 251592"/>
              <a:gd name="T9" fmla="*/ 922650 h 9226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1592" h="922650">
                <a:moveTo>
                  <a:pt x="251592" y="0"/>
                </a:moveTo>
                <a:cubicBezTo>
                  <a:pt x="244855" y="379956"/>
                  <a:pt x="1468" y="436503"/>
                  <a:pt x="0" y="9226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5" name="Freeform 116"/>
          <p:cNvSpPr>
            <a:spLocks/>
          </p:cNvSpPr>
          <p:nvPr>
            <p:custDataLst>
              <p:tags r:id="rId37"/>
            </p:custDataLst>
          </p:nvPr>
        </p:nvSpPr>
        <p:spPr bwMode="auto">
          <a:xfrm>
            <a:off x="3670300" y="3351213"/>
            <a:ext cx="369888" cy="463550"/>
          </a:xfrm>
          <a:custGeom>
            <a:avLst/>
            <a:gdLst>
              <a:gd name="T0" fmla="*/ 544247 w 251592"/>
              <a:gd name="T1" fmla="*/ 0 h 922650"/>
              <a:gd name="T2" fmla="*/ 0 w 251592"/>
              <a:gd name="T3" fmla="*/ 232802 h 922650"/>
              <a:gd name="T4" fmla="*/ 0 60000 65536"/>
              <a:gd name="T5" fmla="*/ 0 60000 65536"/>
              <a:gd name="T6" fmla="*/ 0 w 251592"/>
              <a:gd name="T7" fmla="*/ 0 h 922650"/>
              <a:gd name="T8" fmla="*/ 251592 w 251592"/>
              <a:gd name="T9" fmla="*/ 922650 h 9226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1592" h="922650">
                <a:moveTo>
                  <a:pt x="251592" y="0"/>
                </a:moveTo>
                <a:cubicBezTo>
                  <a:pt x="244855" y="379956"/>
                  <a:pt x="1468" y="436503"/>
                  <a:pt x="0" y="9226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6" name="Freeform 117"/>
          <p:cNvSpPr>
            <a:spLocks/>
          </p:cNvSpPr>
          <p:nvPr>
            <p:custDataLst>
              <p:tags r:id="rId38"/>
            </p:custDataLst>
          </p:nvPr>
        </p:nvSpPr>
        <p:spPr bwMode="auto">
          <a:xfrm>
            <a:off x="2800350" y="2179638"/>
            <a:ext cx="76200" cy="254000"/>
          </a:xfrm>
          <a:custGeom>
            <a:avLst/>
            <a:gdLst>
              <a:gd name="T0" fmla="*/ 23372 w 251592"/>
              <a:gd name="T1" fmla="*/ 0 h 922650"/>
              <a:gd name="T2" fmla="*/ 0 w 251592"/>
              <a:gd name="T3" fmla="*/ 69868 h 922650"/>
              <a:gd name="T4" fmla="*/ 0 60000 65536"/>
              <a:gd name="T5" fmla="*/ 0 60000 65536"/>
              <a:gd name="T6" fmla="*/ 0 w 251592"/>
              <a:gd name="T7" fmla="*/ 0 h 922650"/>
              <a:gd name="T8" fmla="*/ 251592 w 251592"/>
              <a:gd name="T9" fmla="*/ 922650 h 9226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1592" h="922650">
                <a:moveTo>
                  <a:pt x="251592" y="0"/>
                </a:moveTo>
                <a:cubicBezTo>
                  <a:pt x="244855" y="379956"/>
                  <a:pt x="1468" y="436503"/>
                  <a:pt x="0" y="9226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7" name="Freeform 118"/>
          <p:cNvSpPr>
            <a:spLocks/>
          </p:cNvSpPr>
          <p:nvPr>
            <p:custDataLst>
              <p:tags r:id="rId39"/>
            </p:custDataLst>
          </p:nvPr>
        </p:nvSpPr>
        <p:spPr bwMode="auto">
          <a:xfrm flipV="1">
            <a:off x="3324225" y="2033588"/>
            <a:ext cx="517525" cy="282575"/>
          </a:xfrm>
          <a:custGeom>
            <a:avLst/>
            <a:gdLst>
              <a:gd name="T0" fmla="*/ 1064615 w 251592"/>
              <a:gd name="T1" fmla="*/ 298 h 925833"/>
              <a:gd name="T2" fmla="*/ 0 w 251592"/>
              <a:gd name="T3" fmla="*/ 86553 h 925833"/>
              <a:gd name="T4" fmla="*/ 0 60000 65536"/>
              <a:gd name="T5" fmla="*/ 0 60000 65536"/>
              <a:gd name="T6" fmla="*/ 0 w 251592"/>
              <a:gd name="T7" fmla="*/ 0 h 925833"/>
              <a:gd name="T8" fmla="*/ 251592 w 251592"/>
              <a:gd name="T9" fmla="*/ 925833 h 9258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1592" h="925833">
                <a:moveTo>
                  <a:pt x="251592" y="3183"/>
                </a:moveTo>
                <a:cubicBezTo>
                  <a:pt x="82567" y="-62426"/>
                  <a:pt x="179065" y="907531"/>
                  <a:pt x="0" y="92583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8" name="Freeform 119"/>
          <p:cNvSpPr>
            <a:spLocks/>
          </p:cNvSpPr>
          <p:nvPr>
            <p:custDataLst>
              <p:tags r:id="rId40"/>
            </p:custDataLst>
          </p:nvPr>
        </p:nvSpPr>
        <p:spPr bwMode="auto">
          <a:xfrm flipV="1">
            <a:off x="3371850" y="2479675"/>
            <a:ext cx="592138" cy="152400"/>
          </a:xfrm>
          <a:custGeom>
            <a:avLst/>
            <a:gdLst>
              <a:gd name="T0" fmla="*/ 1218104 w 288336"/>
              <a:gd name="T1" fmla="*/ 46680 h 498615"/>
              <a:gd name="T2" fmla="*/ 0 w 288336"/>
              <a:gd name="T3" fmla="*/ 16259 h 498615"/>
              <a:gd name="T4" fmla="*/ 0 60000 65536"/>
              <a:gd name="T5" fmla="*/ 0 60000 65536"/>
              <a:gd name="T6" fmla="*/ 0 w 288336"/>
              <a:gd name="T7" fmla="*/ 0 h 498615"/>
              <a:gd name="T8" fmla="*/ 288336 w 288336"/>
              <a:gd name="T9" fmla="*/ 498615 h 4986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336" h="498615">
                <a:moveTo>
                  <a:pt x="288336" y="498615"/>
                </a:moveTo>
                <a:cubicBezTo>
                  <a:pt x="208110" y="-369017"/>
                  <a:pt x="179065" y="155374"/>
                  <a:pt x="0" y="17367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69" name="Freeform 120"/>
          <p:cNvSpPr>
            <a:spLocks/>
          </p:cNvSpPr>
          <p:nvPr>
            <p:custDataLst>
              <p:tags r:id="rId41"/>
            </p:custDataLst>
          </p:nvPr>
        </p:nvSpPr>
        <p:spPr bwMode="auto">
          <a:xfrm flipV="1">
            <a:off x="1695450" y="2443163"/>
            <a:ext cx="206375" cy="407987"/>
          </a:xfrm>
          <a:custGeom>
            <a:avLst/>
            <a:gdLst>
              <a:gd name="T0" fmla="*/ 424540 w 100108"/>
              <a:gd name="T1" fmla="*/ 0 h 1335418"/>
              <a:gd name="T2" fmla="*/ 0 w 100108"/>
              <a:gd name="T3" fmla="*/ 124967 h 1335418"/>
              <a:gd name="T4" fmla="*/ 0 60000 65536"/>
              <a:gd name="T5" fmla="*/ 0 60000 65536"/>
              <a:gd name="T6" fmla="*/ 0 w 100108"/>
              <a:gd name="T7" fmla="*/ 0 h 1335418"/>
              <a:gd name="T8" fmla="*/ 100108 w 100108"/>
              <a:gd name="T9" fmla="*/ 1335418 h 13354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108" h="1335418">
                <a:moveTo>
                  <a:pt x="100108" y="-1"/>
                </a:moveTo>
                <a:cubicBezTo>
                  <a:pt x="90648" y="266092"/>
                  <a:pt x="4530" y="893829"/>
                  <a:pt x="0" y="133541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0" name="Freeform 121"/>
          <p:cNvSpPr>
            <a:spLocks/>
          </p:cNvSpPr>
          <p:nvPr>
            <p:custDataLst>
              <p:tags r:id="rId42"/>
            </p:custDataLst>
          </p:nvPr>
        </p:nvSpPr>
        <p:spPr bwMode="auto">
          <a:xfrm flipV="1">
            <a:off x="1976438" y="2043113"/>
            <a:ext cx="411162" cy="223837"/>
          </a:xfrm>
          <a:custGeom>
            <a:avLst/>
            <a:gdLst>
              <a:gd name="T0" fmla="*/ 845814 w 199538"/>
              <a:gd name="T1" fmla="*/ 68561 h 726316"/>
              <a:gd name="T2" fmla="*/ 0 w 199538"/>
              <a:gd name="T3" fmla="*/ 34 h 726316"/>
              <a:gd name="T4" fmla="*/ 0 60000 65536"/>
              <a:gd name="T5" fmla="*/ 0 60000 65536"/>
              <a:gd name="T6" fmla="*/ 0 w 199538"/>
              <a:gd name="T7" fmla="*/ 0 h 726316"/>
              <a:gd name="T8" fmla="*/ 199538 w 199538"/>
              <a:gd name="T9" fmla="*/ 726316 h 7263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9538" h="726316">
                <a:moveTo>
                  <a:pt x="199538" y="726316"/>
                </a:moveTo>
                <a:cubicBezTo>
                  <a:pt x="30513" y="660707"/>
                  <a:pt x="179065" y="-17940"/>
                  <a:pt x="0" y="36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1" name="Freeform 122"/>
          <p:cNvSpPr>
            <a:spLocks/>
          </p:cNvSpPr>
          <p:nvPr>
            <p:custDataLst>
              <p:tags r:id="rId43"/>
            </p:custDataLst>
          </p:nvPr>
        </p:nvSpPr>
        <p:spPr bwMode="auto">
          <a:xfrm flipV="1">
            <a:off x="1957388" y="2419350"/>
            <a:ext cx="517525" cy="212725"/>
          </a:xfrm>
          <a:custGeom>
            <a:avLst/>
            <a:gdLst>
              <a:gd name="T0" fmla="*/ 1064615 w 251592"/>
              <a:gd name="T1" fmla="*/ 1652 h 1052391"/>
              <a:gd name="T2" fmla="*/ 0 w 251592"/>
              <a:gd name="T3" fmla="*/ 42785 h 1052391"/>
              <a:gd name="T4" fmla="*/ 0 60000 65536"/>
              <a:gd name="T5" fmla="*/ 0 60000 65536"/>
              <a:gd name="T6" fmla="*/ 0 w 251592"/>
              <a:gd name="T7" fmla="*/ 0 h 1052391"/>
              <a:gd name="T8" fmla="*/ 251592 w 251592"/>
              <a:gd name="T9" fmla="*/ 1052391 h 105239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1592" h="1052391">
                <a:moveTo>
                  <a:pt x="251592" y="40629"/>
                </a:moveTo>
                <a:cubicBezTo>
                  <a:pt x="146869" y="-136370"/>
                  <a:pt x="81080" y="276624"/>
                  <a:pt x="0" y="1052391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2" name="Freeform 123"/>
          <p:cNvSpPr>
            <a:spLocks/>
          </p:cNvSpPr>
          <p:nvPr>
            <p:custDataLst>
              <p:tags r:id="rId44"/>
            </p:custDataLst>
          </p:nvPr>
        </p:nvSpPr>
        <p:spPr bwMode="auto">
          <a:xfrm>
            <a:off x="1289050" y="2457450"/>
            <a:ext cx="765175" cy="1143000"/>
          </a:xfrm>
          <a:custGeom>
            <a:avLst/>
            <a:gdLst>
              <a:gd name="T0" fmla="*/ 854692 w 685657"/>
              <a:gd name="T1" fmla="*/ 707282 h 1846834"/>
              <a:gd name="T2" fmla="*/ 0 w 685657"/>
              <a:gd name="T3" fmla="*/ 0 h 1846834"/>
              <a:gd name="T4" fmla="*/ 0 60000 65536"/>
              <a:gd name="T5" fmla="*/ 0 60000 65536"/>
              <a:gd name="T6" fmla="*/ 0 w 685657"/>
              <a:gd name="T7" fmla="*/ 0 h 1846834"/>
              <a:gd name="T8" fmla="*/ 685657 w 685657"/>
              <a:gd name="T9" fmla="*/ 1846834 h 18468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85657" h="1846834">
                <a:moveTo>
                  <a:pt x="685657" y="1846834"/>
                </a:moveTo>
                <a:cubicBezTo>
                  <a:pt x="-96788" y="1460977"/>
                  <a:pt x="37026" y="75692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3" name="Freeform 124"/>
          <p:cNvSpPr>
            <a:spLocks/>
          </p:cNvSpPr>
          <p:nvPr>
            <p:custDataLst>
              <p:tags r:id="rId45"/>
            </p:custDataLst>
          </p:nvPr>
        </p:nvSpPr>
        <p:spPr bwMode="auto">
          <a:xfrm flipV="1">
            <a:off x="2611438" y="3789363"/>
            <a:ext cx="309562" cy="574675"/>
          </a:xfrm>
          <a:custGeom>
            <a:avLst/>
            <a:gdLst>
              <a:gd name="T0" fmla="*/ 960215 w 100108"/>
              <a:gd name="T1" fmla="*/ 0 h 1335418"/>
              <a:gd name="T2" fmla="*/ 0 w 100108"/>
              <a:gd name="T3" fmla="*/ 247483 h 1335418"/>
              <a:gd name="T4" fmla="*/ 0 60000 65536"/>
              <a:gd name="T5" fmla="*/ 0 60000 65536"/>
              <a:gd name="T6" fmla="*/ 0 w 100108"/>
              <a:gd name="T7" fmla="*/ 0 h 1335418"/>
              <a:gd name="T8" fmla="*/ 100108 w 100108"/>
              <a:gd name="T9" fmla="*/ 1335418 h 13354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108" h="1335418">
                <a:moveTo>
                  <a:pt x="100108" y="-1"/>
                </a:moveTo>
                <a:cubicBezTo>
                  <a:pt x="90648" y="266092"/>
                  <a:pt x="4530" y="893829"/>
                  <a:pt x="0" y="133541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4" name="Freeform 125"/>
          <p:cNvSpPr>
            <a:spLocks/>
          </p:cNvSpPr>
          <p:nvPr>
            <p:custDataLst>
              <p:tags r:id="rId46"/>
            </p:custDataLst>
          </p:nvPr>
        </p:nvSpPr>
        <p:spPr bwMode="auto">
          <a:xfrm flipV="1">
            <a:off x="2028825" y="3194050"/>
            <a:ext cx="311150" cy="287338"/>
          </a:xfrm>
          <a:custGeom>
            <a:avLst/>
            <a:gdLst>
              <a:gd name="T0" fmla="*/ 961453 w 100492"/>
              <a:gd name="T1" fmla="*/ 0 h 1335418"/>
              <a:gd name="T2" fmla="*/ 0 w 100492"/>
              <a:gd name="T3" fmla="*/ 61871 h 1335418"/>
              <a:gd name="T4" fmla="*/ 0 60000 65536"/>
              <a:gd name="T5" fmla="*/ 0 60000 65536"/>
              <a:gd name="T6" fmla="*/ 0 w 100492"/>
              <a:gd name="T7" fmla="*/ 0 h 1335418"/>
              <a:gd name="T8" fmla="*/ 100492 w 100492"/>
              <a:gd name="T9" fmla="*/ 1335418 h 13354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0492" h="1335418">
                <a:moveTo>
                  <a:pt x="100108" y="-1"/>
                </a:moveTo>
                <a:cubicBezTo>
                  <a:pt x="107655" y="664214"/>
                  <a:pt x="1695" y="539941"/>
                  <a:pt x="0" y="133541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5" name="Freeform 126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7488238" y="2376488"/>
            <a:ext cx="169862" cy="854075"/>
          </a:xfrm>
          <a:custGeom>
            <a:avLst/>
            <a:gdLst>
              <a:gd name="T0" fmla="*/ 114794 w 251592"/>
              <a:gd name="T1" fmla="*/ 0 h 922650"/>
              <a:gd name="T2" fmla="*/ 0 w 251592"/>
              <a:gd name="T3" fmla="*/ 790318 h 922650"/>
              <a:gd name="T4" fmla="*/ 0 60000 65536"/>
              <a:gd name="T5" fmla="*/ 0 60000 65536"/>
              <a:gd name="T6" fmla="*/ 0 w 251592"/>
              <a:gd name="T7" fmla="*/ 0 h 922650"/>
              <a:gd name="T8" fmla="*/ 251592 w 251592"/>
              <a:gd name="T9" fmla="*/ 922650 h 92265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1592" h="922650">
                <a:moveTo>
                  <a:pt x="251592" y="0"/>
                </a:moveTo>
                <a:cubicBezTo>
                  <a:pt x="244855" y="379956"/>
                  <a:pt x="1468" y="436503"/>
                  <a:pt x="0" y="92265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6" name="Freeform 127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7843838" y="2855913"/>
            <a:ext cx="311150" cy="349250"/>
          </a:xfrm>
          <a:custGeom>
            <a:avLst/>
            <a:gdLst>
              <a:gd name="T0" fmla="*/ 210277 w 459754"/>
              <a:gd name="T1" fmla="*/ 39272 h 378488"/>
              <a:gd name="T2" fmla="*/ 0 w 459754"/>
              <a:gd name="T3" fmla="*/ 323179 h 378488"/>
              <a:gd name="T4" fmla="*/ 0 60000 65536"/>
              <a:gd name="T5" fmla="*/ 0 60000 65536"/>
              <a:gd name="T6" fmla="*/ 0 w 459754"/>
              <a:gd name="T7" fmla="*/ 0 h 378488"/>
              <a:gd name="T8" fmla="*/ 459754 w 459754"/>
              <a:gd name="T9" fmla="*/ 378488 h 3784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59754" h="378488">
                <a:moveTo>
                  <a:pt x="459754" y="45993"/>
                </a:moveTo>
                <a:cubicBezTo>
                  <a:pt x="244855" y="-6374"/>
                  <a:pt x="1468" y="-107659"/>
                  <a:pt x="0" y="378488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7" name="Freeform 128"/>
          <p:cNvSpPr>
            <a:spLocks/>
          </p:cNvSpPr>
          <p:nvPr>
            <p:custDataLst>
              <p:tags r:id="rId49"/>
            </p:custDataLst>
          </p:nvPr>
        </p:nvSpPr>
        <p:spPr bwMode="auto">
          <a:xfrm>
            <a:off x="6548438" y="2409825"/>
            <a:ext cx="614362" cy="795338"/>
          </a:xfrm>
          <a:custGeom>
            <a:avLst/>
            <a:gdLst>
              <a:gd name="T0" fmla="*/ 0 w 910649"/>
              <a:gd name="T1" fmla="*/ 0 h 860890"/>
              <a:gd name="T2" fmla="*/ 415188 w 910649"/>
              <a:gd name="T3" fmla="*/ 735966 h 860890"/>
              <a:gd name="T4" fmla="*/ 0 60000 65536"/>
              <a:gd name="T5" fmla="*/ 0 60000 65536"/>
              <a:gd name="T6" fmla="*/ 0 w 910649"/>
              <a:gd name="T7" fmla="*/ 0 h 860890"/>
              <a:gd name="T8" fmla="*/ 910649 w 910649"/>
              <a:gd name="T9" fmla="*/ 860890 h 8608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0649" h="860890">
                <a:moveTo>
                  <a:pt x="0" y="0"/>
                </a:moveTo>
                <a:cubicBezTo>
                  <a:pt x="314179" y="9393"/>
                  <a:pt x="912114" y="374743"/>
                  <a:pt x="910646" y="86089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8" name="Freeform 129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7943850" y="3416300"/>
            <a:ext cx="493713" cy="530225"/>
          </a:xfrm>
          <a:custGeom>
            <a:avLst/>
            <a:gdLst>
              <a:gd name="T0" fmla="*/ 333654 w 728630"/>
              <a:gd name="T1" fmla="*/ 490644 h 573324"/>
              <a:gd name="T2" fmla="*/ 0 w 728630"/>
              <a:gd name="T3" fmla="*/ 0 h 573324"/>
              <a:gd name="T4" fmla="*/ 0 60000 65536"/>
              <a:gd name="T5" fmla="*/ 0 60000 65536"/>
              <a:gd name="T6" fmla="*/ 0 w 728630"/>
              <a:gd name="T7" fmla="*/ 0 h 573324"/>
              <a:gd name="T8" fmla="*/ 728630 w 728630"/>
              <a:gd name="T9" fmla="*/ 573324 h 5733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8630" h="573324">
                <a:moveTo>
                  <a:pt x="728630" y="573324"/>
                </a:moveTo>
                <a:cubicBezTo>
                  <a:pt x="695873" y="273915"/>
                  <a:pt x="556567" y="14798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79" name="Freeform 131"/>
          <p:cNvSpPr>
            <a:spLocks/>
          </p:cNvSpPr>
          <p:nvPr>
            <p:custDataLst>
              <p:tags r:id="rId51"/>
            </p:custDataLst>
          </p:nvPr>
        </p:nvSpPr>
        <p:spPr bwMode="auto">
          <a:xfrm>
            <a:off x="6692900" y="3230563"/>
            <a:ext cx="334963" cy="138112"/>
          </a:xfrm>
          <a:custGeom>
            <a:avLst/>
            <a:gdLst>
              <a:gd name="T0" fmla="*/ 226369 w 494448"/>
              <a:gd name="T1" fmla="*/ 127438 h 148287"/>
              <a:gd name="T2" fmla="*/ 0 w 494448"/>
              <a:gd name="T3" fmla="*/ 0 h 148287"/>
              <a:gd name="T4" fmla="*/ 0 60000 65536"/>
              <a:gd name="T5" fmla="*/ 0 60000 65536"/>
              <a:gd name="T6" fmla="*/ 0 w 494448"/>
              <a:gd name="T7" fmla="*/ 0 h 148287"/>
              <a:gd name="T8" fmla="*/ 494448 w 494448"/>
              <a:gd name="T9" fmla="*/ 148287 h 1482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4448" h="148287">
                <a:moveTo>
                  <a:pt x="494448" y="147864"/>
                </a:moveTo>
                <a:cubicBezTo>
                  <a:pt x="262202" y="157256"/>
                  <a:pt x="400446" y="7935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80" name="Freeform 132"/>
          <p:cNvSpPr>
            <a:spLocks/>
          </p:cNvSpPr>
          <p:nvPr>
            <p:custDataLst>
              <p:tags r:id="rId52"/>
            </p:custDataLst>
          </p:nvPr>
        </p:nvSpPr>
        <p:spPr bwMode="auto">
          <a:xfrm>
            <a:off x="7058025" y="3494088"/>
            <a:ext cx="109538" cy="574675"/>
          </a:xfrm>
          <a:custGeom>
            <a:avLst/>
            <a:gdLst>
              <a:gd name="T0" fmla="*/ 1617 w 160779"/>
              <a:gd name="T1" fmla="*/ 531776 h 621360"/>
              <a:gd name="T2" fmla="*/ 73470 w 160779"/>
              <a:gd name="T3" fmla="*/ 0 h 621360"/>
              <a:gd name="T4" fmla="*/ 0 60000 65536"/>
              <a:gd name="T5" fmla="*/ 0 60000 65536"/>
              <a:gd name="T6" fmla="*/ 0 w 160779"/>
              <a:gd name="T7" fmla="*/ 0 h 621360"/>
              <a:gd name="T8" fmla="*/ 160779 w 160779"/>
              <a:gd name="T9" fmla="*/ 621360 h 6213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0779" h="621360">
                <a:moveTo>
                  <a:pt x="3513" y="621360"/>
                </a:moveTo>
                <a:cubicBezTo>
                  <a:pt x="-29244" y="321951"/>
                  <a:pt x="178386" y="220665"/>
                  <a:pt x="15957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81" name="Freeform 133"/>
          <p:cNvSpPr>
            <a:spLocks/>
          </p:cNvSpPr>
          <p:nvPr>
            <p:custDataLst>
              <p:tags r:id="rId53"/>
            </p:custDataLst>
          </p:nvPr>
        </p:nvSpPr>
        <p:spPr bwMode="auto">
          <a:xfrm>
            <a:off x="7585075" y="3503613"/>
            <a:ext cx="180975" cy="1654175"/>
          </a:xfrm>
          <a:custGeom>
            <a:avLst/>
            <a:gdLst>
              <a:gd name="T0" fmla="*/ 712 w 269420"/>
              <a:gd name="T1" fmla="*/ 1530693 h 1787944"/>
              <a:gd name="T2" fmla="*/ 83367 w 269420"/>
              <a:gd name="T3" fmla="*/ 0 h 1787944"/>
              <a:gd name="T4" fmla="*/ 0 60000 65536"/>
              <a:gd name="T5" fmla="*/ 0 60000 65536"/>
              <a:gd name="T6" fmla="*/ 0 w 269420"/>
              <a:gd name="T7" fmla="*/ 0 h 1787944"/>
              <a:gd name="T8" fmla="*/ 269420 w 269420"/>
              <a:gd name="T9" fmla="*/ 1787944 h 17879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9420" h="1787944">
                <a:moveTo>
                  <a:pt x="1569" y="1787944"/>
                </a:moveTo>
                <a:cubicBezTo>
                  <a:pt x="-31188" y="1488535"/>
                  <a:pt x="462665" y="659850"/>
                  <a:pt x="183648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anchor="ctr"/>
          <a:lstStyle/>
          <a:p>
            <a:endParaRPr lang="pt-BR"/>
          </a:p>
        </p:txBody>
      </p:sp>
      <p:sp>
        <p:nvSpPr>
          <p:cNvPr id="9282" name="TextBox 32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499225" y="581025"/>
            <a:ext cx="2536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200"/>
              </a:spcBef>
            </a:pPr>
            <a:r>
              <a:rPr lang="pt-BR" sz="1200">
                <a:solidFill>
                  <a:srgbClr val="000000"/>
                </a:solidFill>
              </a:rPr>
              <a:t>Institutos SENAI de Inovação</a:t>
            </a:r>
          </a:p>
          <a:p>
            <a:pPr eaLnBrk="0" hangingPunct="0">
              <a:spcBef>
                <a:spcPts val="200"/>
              </a:spcBef>
            </a:pPr>
            <a:r>
              <a:rPr lang="pt-BR" sz="1200">
                <a:solidFill>
                  <a:srgbClr val="000000"/>
                </a:solidFill>
              </a:rPr>
              <a:t>Institutos SENAI de Tecnologia</a:t>
            </a:r>
          </a:p>
        </p:txBody>
      </p:sp>
      <p:sp>
        <p:nvSpPr>
          <p:cNvPr id="71" name="Retângulo 70"/>
          <p:cNvSpPr/>
          <p:nvPr/>
        </p:nvSpPr>
        <p:spPr>
          <a:xfrm>
            <a:off x="58738" y="69850"/>
            <a:ext cx="9002712" cy="667226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4" name="Grupo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285" name="Imagem 21" descr="Template.png"/>
            <p:cNvPicPr>
              <a:picLocks noChangeAspect="1"/>
            </p:cNvPicPr>
            <p:nvPr/>
          </p:nvPicPr>
          <p:blipFill>
            <a:blip r:embed="rId58" cstate="print"/>
            <a:srcRect r="97691"/>
            <a:stretch>
              <a:fillRect/>
            </a:stretch>
          </p:blipFill>
          <p:spPr bwMode="auto">
            <a:xfrm>
              <a:off x="0" y="0"/>
              <a:ext cx="21101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6" name="Imagem 22" descr="Template.png"/>
            <p:cNvPicPr>
              <a:picLocks noChangeAspect="1"/>
            </p:cNvPicPr>
            <p:nvPr/>
          </p:nvPicPr>
          <p:blipFill>
            <a:blip r:embed="rId58" cstate="print"/>
            <a:srcRect b="97437"/>
            <a:stretch>
              <a:fillRect/>
            </a:stretch>
          </p:blipFill>
          <p:spPr bwMode="auto">
            <a:xfrm>
              <a:off x="0" y="0"/>
              <a:ext cx="9144000" cy="17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7" name="Imagem 23" descr="Template.png"/>
            <p:cNvPicPr>
              <a:picLocks noChangeAspect="1"/>
            </p:cNvPicPr>
            <p:nvPr/>
          </p:nvPicPr>
          <p:blipFill>
            <a:blip r:embed="rId58" cstate="print"/>
            <a:srcRect t="92479"/>
            <a:stretch>
              <a:fillRect/>
            </a:stretch>
          </p:blipFill>
          <p:spPr bwMode="auto">
            <a:xfrm>
              <a:off x="0" y="6342185"/>
              <a:ext cx="9144000" cy="51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8" name="Imagem 24" descr="Template.png"/>
            <p:cNvPicPr>
              <a:picLocks noChangeAspect="1"/>
            </p:cNvPicPr>
            <p:nvPr/>
          </p:nvPicPr>
          <p:blipFill>
            <a:blip r:embed="rId58" cstate="print"/>
            <a:srcRect l="98250"/>
            <a:stretch>
              <a:fillRect/>
            </a:stretch>
          </p:blipFill>
          <p:spPr bwMode="auto">
            <a:xfrm>
              <a:off x="8983980" y="0"/>
              <a:ext cx="1600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543432"/>
            <a:ext cx="6912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tx2"/>
                </a:solidFill>
              </a:rPr>
              <a:t>Rede Nacional de apoio à competitividade da indústria têxtil/vestuário /moda</a:t>
            </a:r>
          </a:p>
          <a:p>
            <a:pPr algn="ctr"/>
            <a:endParaRPr lang="pt-B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8640"/>
            <a:ext cx="85689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rgbClr val="C00000"/>
                </a:solidFill>
              </a:rPr>
              <a:t>Premissas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Piloto para difusão de boas práticas de atuação sistêmica do SENAI;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Desenvolver estratégias de cooperação entre os </a:t>
            </a:r>
            <a:r>
              <a:rPr lang="pt-BR" sz="2400" dirty="0" err="1" smtClean="0">
                <a:solidFill>
                  <a:schemeClr val="tx2"/>
                </a:solidFill>
              </a:rPr>
              <a:t>DRs</a:t>
            </a:r>
            <a:r>
              <a:rPr lang="pt-BR" sz="2400" dirty="0" smtClean="0">
                <a:solidFill>
                  <a:schemeClr val="tx2"/>
                </a:solidFill>
              </a:rPr>
              <a:t>/CETIQT;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Atender as necessidades locais complementando infra-estrutura e conhecimento;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Desenvolver competências para a atuação do CETIQT como um Instituto SENAI de Tecnologia;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Investir em soluções de </a:t>
            </a:r>
            <a:r>
              <a:rPr lang="pt-BR" sz="2400" dirty="0" err="1" smtClean="0">
                <a:solidFill>
                  <a:schemeClr val="tx2"/>
                </a:solidFill>
              </a:rPr>
              <a:t>EaD</a:t>
            </a:r>
            <a:r>
              <a:rPr lang="pt-BR" sz="2400" dirty="0" smtClean="0">
                <a:solidFill>
                  <a:schemeClr val="tx2"/>
                </a:solidFill>
              </a:rPr>
              <a:t>;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Garantir o alinhamento e o relacionamento institucional do projeto com a ABIT;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tx2"/>
                </a:solidFill>
              </a:rPr>
              <a:t>Garantir a política de relacionamentos dos </a:t>
            </a:r>
            <a:r>
              <a:rPr lang="pt-BR" sz="2400" dirty="0" err="1" smtClean="0">
                <a:solidFill>
                  <a:schemeClr val="tx2"/>
                </a:solidFill>
              </a:rPr>
              <a:t>DRs</a:t>
            </a:r>
            <a:r>
              <a:rPr lang="pt-BR" sz="2400" dirty="0" smtClean="0">
                <a:solidFill>
                  <a:schemeClr val="tx2"/>
                </a:solidFill>
              </a:rPr>
              <a:t> com os respectivos setores industriais em cada estado.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19672" y="1556792"/>
            <a:ext cx="59766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Norteadores</a:t>
            </a:r>
            <a:endParaRPr lang="pt-BR" sz="3600" dirty="0" smtClean="0">
              <a:solidFill>
                <a:schemeClr val="tx2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pt-BR" sz="3600" dirty="0" smtClean="0">
              <a:solidFill>
                <a:schemeClr val="tx2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Desenvolver a Cultura da Competência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Desenvolver a Cultura da Confiança</a:t>
            </a:r>
          </a:p>
          <a:p>
            <a:pPr algn="ctr"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Desenvolver a Cultura da Colaboração</a:t>
            </a:r>
            <a:endParaRPr lang="pt-B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42938" y="188640"/>
            <a:ext cx="7129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600" dirty="0" smtClean="0">
                <a:solidFill>
                  <a:srgbClr val="C00000"/>
                </a:solidFill>
                <a:cs typeface="Tahoma" pitchFamily="34" charset="0"/>
              </a:rPr>
              <a:t>Como funciona uma Rede?</a:t>
            </a:r>
            <a:endParaRPr lang="pt-BR" sz="3600" dirty="0">
              <a:solidFill>
                <a:srgbClr val="C00000"/>
              </a:solidFill>
              <a:cs typeface="Tahoma" pitchFamily="34" charset="0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2865438" y="1574800"/>
            <a:ext cx="4348162" cy="4054475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3013075" y="4471988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4019550" y="5364163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2759075" y="3341688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3402013" y="2082800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>
            <a:off x="4962525" y="1504950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" name="Oval 23"/>
          <p:cNvSpPr>
            <a:spLocks noChangeArrowheads="1"/>
          </p:cNvSpPr>
          <p:nvPr/>
        </p:nvSpPr>
        <p:spPr bwMode="auto">
          <a:xfrm>
            <a:off x="6545263" y="2163763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" name="Oval 24"/>
          <p:cNvSpPr>
            <a:spLocks noChangeArrowheads="1"/>
          </p:cNvSpPr>
          <p:nvPr/>
        </p:nvSpPr>
        <p:spPr bwMode="auto">
          <a:xfrm>
            <a:off x="7065963" y="3160713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Oval 25"/>
          <p:cNvSpPr>
            <a:spLocks noChangeArrowheads="1"/>
          </p:cNvSpPr>
          <p:nvPr/>
        </p:nvSpPr>
        <p:spPr bwMode="auto">
          <a:xfrm>
            <a:off x="5959475" y="5294313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Oval 26"/>
          <p:cNvSpPr>
            <a:spLocks noChangeArrowheads="1"/>
          </p:cNvSpPr>
          <p:nvPr/>
        </p:nvSpPr>
        <p:spPr bwMode="auto">
          <a:xfrm>
            <a:off x="6892925" y="4379913"/>
            <a:ext cx="228600" cy="190500"/>
          </a:xfrm>
          <a:prstGeom prst="ellipse">
            <a:avLst/>
          </a:prstGeom>
          <a:gradFill rotWithShape="0">
            <a:gsLst>
              <a:gs pos="0">
                <a:srgbClr val="DDDDDD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" name="Arc 27"/>
          <p:cNvSpPr>
            <a:spLocks/>
          </p:cNvSpPr>
          <p:nvPr/>
        </p:nvSpPr>
        <p:spPr bwMode="auto">
          <a:xfrm flipV="1">
            <a:off x="2927350" y="1624013"/>
            <a:ext cx="2143125" cy="1809750"/>
          </a:xfrm>
          <a:custGeom>
            <a:avLst/>
            <a:gdLst>
              <a:gd name="T0" fmla="*/ 0 w 21599"/>
              <a:gd name="T1" fmla="*/ 0 h 21600"/>
              <a:gd name="T2" fmla="*/ 2147483647 w 21599"/>
              <a:gd name="T3" fmla="*/ 2147483647 h 21600"/>
              <a:gd name="T4" fmla="*/ 0 w 21599"/>
              <a:gd name="T5" fmla="*/ 2147483647 h 21600"/>
              <a:gd name="T6" fmla="*/ 0 60000 65536"/>
              <a:gd name="T7" fmla="*/ 0 60000 65536"/>
              <a:gd name="T8" fmla="*/ 0 60000 65536"/>
              <a:gd name="T9" fmla="*/ 0 w 21599"/>
              <a:gd name="T10" fmla="*/ 0 h 21600"/>
              <a:gd name="T11" fmla="*/ 21599 w 2159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9" h="21600" fill="none" extrusionOk="0">
                <a:moveTo>
                  <a:pt x="-1" y="0"/>
                </a:moveTo>
                <a:cubicBezTo>
                  <a:pt x="11831" y="0"/>
                  <a:pt x="21461" y="9518"/>
                  <a:pt x="21598" y="21350"/>
                </a:cubicBezTo>
              </a:path>
              <a:path w="21599" h="21600" stroke="0" extrusionOk="0">
                <a:moveTo>
                  <a:pt x="-1" y="0"/>
                </a:moveTo>
                <a:cubicBezTo>
                  <a:pt x="11831" y="0"/>
                  <a:pt x="21461" y="9518"/>
                  <a:pt x="21598" y="2135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7" name="Arc 28"/>
          <p:cNvSpPr>
            <a:spLocks/>
          </p:cNvSpPr>
          <p:nvPr/>
        </p:nvSpPr>
        <p:spPr bwMode="auto">
          <a:xfrm flipV="1">
            <a:off x="3211513" y="1655763"/>
            <a:ext cx="1868487" cy="290671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4" y="0"/>
                  <a:pt x="21593" y="9663"/>
                  <a:pt x="21599" y="21588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4" y="0"/>
                  <a:pt x="21593" y="9663"/>
                  <a:pt x="21599" y="21588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" name="Arc 29"/>
          <p:cNvSpPr>
            <a:spLocks/>
          </p:cNvSpPr>
          <p:nvPr/>
        </p:nvSpPr>
        <p:spPr bwMode="auto">
          <a:xfrm flipH="1" flipV="1">
            <a:off x="5080000" y="1697038"/>
            <a:ext cx="1524000" cy="579437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9" name="Arc 30"/>
          <p:cNvSpPr>
            <a:spLocks/>
          </p:cNvSpPr>
          <p:nvPr/>
        </p:nvSpPr>
        <p:spPr bwMode="auto">
          <a:xfrm>
            <a:off x="3149600" y="4554538"/>
            <a:ext cx="2908300" cy="1036637"/>
          </a:xfrm>
          <a:custGeom>
            <a:avLst/>
            <a:gdLst>
              <a:gd name="T0" fmla="*/ 2147483647 w 21006"/>
              <a:gd name="T1" fmla="*/ 0 h 21599"/>
              <a:gd name="T2" fmla="*/ 2147483647 w 21006"/>
              <a:gd name="T3" fmla="*/ 2147483647 h 21599"/>
              <a:gd name="T4" fmla="*/ 0 w 21006"/>
              <a:gd name="T5" fmla="*/ 2147483647 h 21599"/>
              <a:gd name="T6" fmla="*/ 0 60000 65536"/>
              <a:gd name="T7" fmla="*/ 0 60000 65536"/>
              <a:gd name="T8" fmla="*/ 0 60000 65536"/>
              <a:gd name="T9" fmla="*/ 0 w 21006"/>
              <a:gd name="T10" fmla="*/ 0 h 21599"/>
              <a:gd name="T11" fmla="*/ 21006 w 21006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06" h="21599" fill="none" extrusionOk="0">
                <a:moveTo>
                  <a:pt x="219" y="0"/>
                </a:moveTo>
                <a:cubicBezTo>
                  <a:pt x="10128" y="101"/>
                  <a:pt x="18696" y="6930"/>
                  <a:pt x="21005" y="16566"/>
                </a:cubicBezTo>
              </a:path>
              <a:path w="21006" h="21599" stroke="0" extrusionOk="0">
                <a:moveTo>
                  <a:pt x="219" y="0"/>
                </a:moveTo>
                <a:cubicBezTo>
                  <a:pt x="10128" y="101"/>
                  <a:pt x="18696" y="6930"/>
                  <a:pt x="21005" y="16566"/>
                </a:cubicBezTo>
                <a:lnTo>
                  <a:pt x="0" y="21599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0" name="Arc 31"/>
          <p:cNvSpPr>
            <a:spLocks/>
          </p:cNvSpPr>
          <p:nvPr/>
        </p:nvSpPr>
        <p:spPr bwMode="auto">
          <a:xfrm flipV="1">
            <a:off x="3160713" y="3121025"/>
            <a:ext cx="3981450" cy="1450975"/>
          </a:xfrm>
          <a:custGeom>
            <a:avLst/>
            <a:gdLst>
              <a:gd name="T0" fmla="*/ 0 w 21487"/>
              <a:gd name="T1" fmla="*/ 0 h 21600"/>
              <a:gd name="T2" fmla="*/ 2147483647 w 21487"/>
              <a:gd name="T3" fmla="*/ 2147483647 h 21600"/>
              <a:gd name="T4" fmla="*/ 0 w 21487"/>
              <a:gd name="T5" fmla="*/ 2147483647 h 21600"/>
              <a:gd name="T6" fmla="*/ 0 60000 65536"/>
              <a:gd name="T7" fmla="*/ 0 60000 65536"/>
              <a:gd name="T8" fmla="*/ 0 60000 65536"/>
              <a:gd name="T9" fmla="*/ 0 w 21487"/>
              <a:gd name="T10" fmla="*/ 0 h 21600"/>
              <a:gd name="T11" fmla="*/ 21487 w 2148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7" h="21600" fill="none" extrusionOk="0">
                <a:moveTo>
                  <a:pt x="-1" y="0"/>
                </a:moveTo>
                <a:cubicBezTo>
                  <a:pt x="11076" y="0"/>
                  <a:pt x="20357" y="8378"/>
                  <a:pt x="21487" y="19396"/>
                </a:cubicBezTo>
              </a:path>
              <a:path w="21487" h="21600" stroke="0" extrusionOk="0">
                <a:moveTo>
                  <a:pt x="-1" y="0"/>
                </a:moveTo>
                <a:cubicBezTo>
                  <a:pt x="11076" y="0"/>
                  <a:pt x="20357" y="8378"/>
                  <a:pt x="21487" y="19396"/>
                </a:cubicBezTo>
                <a:lnTo>
                  <a:pt x="0" y="21600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749675" y="2438400"/>
            <a:ext cx="547688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1">
                <a:solidFill>
                  <a:srgbClr val="FF3300"/>
                </a:solidFill>
                <a:latin typeface="Tahoma" pitchFamily="34" charset="0"/>
              </a:rPr>
              <a:t>EV1</a:t>
            </a:r>
          </a:p>
        </p:txBody>
      </p:sp>
      <p:sp>
        <p:nvSpPr>
          <p:cNvPr id="32" name="Text Box 36"/>
          <p:cNvSpPr txBox="1">
            <a:spLocks noChangeArrowheads="1"/>
          </p:cNvSpPr>
          <p:nvPr/>
        </p:nvSpPr>
        <p:spPr bwMode="auto">
          <a:xfrm>
            <a:off x="5740400" y="4440238"/>
            <a:ext cx="547688" cy="3048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400" b="1">
                <a:solidFill>
                  <a:srgbClr val="0066FF"/>
                </a:solidFill>
                <a:latin typeface="Tahoma" pitchFamily="34" charset="0"/>
              </a:rPr>
              <a:t>EV2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827584" y="3284984"/>
            <a:ext cx="182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DR Rio de Janeiro</a:t>
            </a:r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6804248" y="1772816"/>
            <a:ext cx="1861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DR Santa Catarina</a:t>
            </a:r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4788024" y="98072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DN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1115616" y="4437112"/>
            <a:ext cx="1720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DR Minas Gerais</a:t>
            </a:r>
            <a:endParaRPr lang="pt-BR" dirty="0"/>
          </a:p>
        </p:txBody>
      </p:sp>
      <p:sp>
        <p:nvSpPr>
          <p:cNvPr id="37" name="Retângulo 36"/>
          <p:cNvSpPr/>
          <p:nvPr/>
        </p:nvSpPr>
        <p:spPr>
          <a:xfrm>
            <a:off x="7524328" y="2996952"/>
            <a:ext cx="1040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DR Ceará</a:t>
            </a:r>
            <a:endParaRPr lang="pt-BR" dirty="0"/>
          </a:p>
        </p:txBody>
      </p:sp>
      <p:sp>
        <p:nvSpPr>
          <p:cNvPr id="38" name="Retângulo 37"/>
          <p:cNvSpPr/>
          <p:nvPr/>
        </p:nvSpPr>
        <p:spPr>
          <a:xfrm>
            <a:off x="899592" y="1628800"/>
            <a:ext cx="243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DR Rio Grande do Norte</a:t>
            </a:r>
            <a:endParaRPr lang="pt-BR" dirty="0"/>
          </a:p>
        </p:txBody>
      </p:sp>
      <p:sp>
        <p:nvSpPr>
          <p:cNvPr id="39" name="Retângulo 38"/>
          <p:cNvSpPr/>
          <p:nvPr/>
        </p:nvSpPr>
        <p:spPr>
          <a:xfrm>
            <a:off x="6372200" y="5301208"/>
            <a:ext cx="852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CETIQT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utoUpdateAnimBg="0"/>
      <p:bldP spid="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323529" y="5291916"/>
            <a:ext cx="8496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5738" indent="-185738" algn="r">
              <a:spcBef>
                <a:spcPct val="80000"/>
              </a:spcBef>
            </a:pPr>
            <a:r>
              <a:rPr lang="pt-BR" dirty="0" smtClean="0">
                <a:latin typeface="Tahoma" pitchFamily="34" charset="0"/>
              </a:rPr>
              <a:t>(</a:t>
            </a:r>
            <a:r>
              <a:rPr lang="pt-BR" dirty="0" err="1">
                <a:latin typeface="Tahoma" pitchFamily="34" charset="0"/>
              </a:rPr>
              <a:t>Camarinha-Matos</a:t>
            </a:r>
            <a:r>
              <a:rPr lang="pt-BR" dirty="0">
                <a:latin typeface="Tahoma" pitchFamily="34" charset="0"/>
              </a:rPr>
              <a:t> e </a:t>
            </a:r>
            <a:r>
              <a:rPr lang="pt-BR" dirty="0" err="1">
                <a:latin typeface="Tahoma" pitchFamily="34" charset="0"/>
              </a:rPr>
              <a:t>Afsarmanesh</a:t>
            </a:r>
            <a:r>
              <a:rPr lang="pt-BR" dirty="0">
                <a:latin typeface="Tahoma" pitchFamily="34" charset="0"/>
              </a:rPr>
              <a:t>, 1999</a:t>
            </a:r>
            <a:r>
              <a:rPr lang="pt-BR" dirty="0" smtClean="0">
                <a:latin typeface="Tahoma" pitchFamily="34" charset="0"/>
              </a:rPr>
              <a:t>)</a:t>
            </a:r>
            <a:endParaRPr lang="pt-BR" dirty="0"/>
          </a:p>
        </p:txBody>
      </p:sp>
      <p:grpSp>
        <p:nvGrpSpPr>
          <p:cNvPr id="35" name="Group 6"/>
          <p:cNvGrpSpPr>
            <a:grpSpLocks/>
          </p:cNvGrpSpPr>
          <p:nvPr/>
        </p:nvGrpSpPr>
        <p:grpSpPr bwMode="auto">
          <a:xfrm>
            <a:off x="1979712" y="1556792"/>
            <a:ext cx="5040560" cy="3240360"/>
            <a:chOff x="1392" y="1086"/>
            <a:chExt cx="2112" cy="1266"/>
          </a:xfrm>
        </p:grpSpPr>
        <p:sp>
          <p:nvSpPr>
            <p:cNvPr id="36" name="Oval 7"/>
            <p:cNvSpPr>
              <a:spLocks noChangeArrowheads="1"/>
            </p:cNvSpPr>
            <p:nvPr/>
          </p:nvSpPr>
          <p:spPr bwMode="auto">
            <a:xfrm>
              <a:off x="1392" y="1169"/>
              <a:ext cx="528" cy="319"/>
            </a:xfrm>
            <a:prstGeom prst="ellipse">
              <a:avLst/>
            </a:prstGeom>
            <a:solidFill>
              <a:srgbClr val="CCFFCC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rIns="0" anchor="ctr"/>
            <a:lstStyle/>
            <a:p>
              <a:pPr algn="ctr" eaLnBrk="0" hangingPunct="0"/>
              <a:r>
                <a:rPr lang="pt-BR"/>
                <a:t>Criação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7" name="Oval 8"/>
            <p:cNvSpPr>
              <a:spLocks noChangeArrowheads="1"/>
            </p:cNvSpPr>
            <p:nvPr/>
          </p:nvSpPr>
          <p:spPr bwMode="auto">
            <a:xfrm>
              <a:off x="2976" y="1392"/>
              <a:ext cx="528" cy="336"/>
            </a:xfrm>
            <a:prstGeom prst="ellipse">
              <a:avLst/>
            </a:prstGeom>
            <a:solidFill>
              <a:srgbClr val="FFCC99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rIns="0" anchor="ctr"/>
            <a:lstStyle/>
            <a:p>
              <a:pPr algn="ctr" eaLnBrk="0" hangingPunct="0"/>
              <a:r>
                <a:rPr lang="pt-BR"/>
                <a:t>Dissolução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2208" y="2011"/>
              <a:ext cx="528" cy="341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rIns="0" anchor="ctr"/>
            <a:lstStyle/>
            <a:p>
              <a:pPr algn="ctr" eaLnBrk="0" hangingPunct="0"/>
              <a:r>
                <a:rPr lang="pt-BR" dirty="0"/>
                <a:t>Evolução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9" name="Oval 10"/>
            <p:cNvSpPr>
              <a:spLocks noChangeArrowheads="1"/>
            </p:cNvSpPr>
            <p:nvPr/>
          </p:nvSpPr>
          <p:spPr bwMode="auto">
            <a:xfrm>
              <a:off x="2208" y="1296"/>
              <a:ext cx="480" cy="336"/>
            </a:xfrm>
            <a:prstGeom prst="ellipse">
              <a:avLst/>
            </a:prstGeom>
            <a:solidFill>
              <a:srgbClr val="FFFF99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wrap="none" lIns="0" rIns="0" anchor="ctr"/>
            <a:lstStyle/>
            <a:p>
              <a:pPr algn="ctr" eaLnBrk="0" hangingPunct="0"/>
              <a:r>
                <a:rPr lang="pt-BR"/>
                <a:t>Operação</a:t>
              </a: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AutoShape 11"/>
            <p:cNvSpPr>
              <a:spLocks noChangeArrowheads="1"/>
            </p:cNvSpPr>
            <p:nvPr/>
          </p:nvSpPr>
          <p:spPr bwMode="auto">
            <a:xfrm rot="600000">
              <a:off x="1920" y="1086"/>
              <a:ext cx="528" cy="96"/>
            </a:xfrm>
            <a:prstGeom prst="curvedDownArrow">
              <a:avLst>
                <a:gd name="adj1" fmla="val 110000"/>
                <a:gd name="adj2" fmla="val 220000"/>
                <a:gd name="adj3" fmla="val 33333"/>
              </a:avLst>
            </a:prstGeom>
            <a:solidFill>
              <a:srgbClr val="666699"/>
            </a:solidFill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 rot="600000">
              <a:off x="2688" y="1206"/>
              <a:ext cx="528" cy="96"/>
            </a:xfrm>
            <a:prstGeom prst="curvedDownArrow">
              <a:avLst>
                <a:gd name="adj1" fmla="val 110000"/>
                <a:gd name="adj2" fmla="val 220000"/>
                <a:gd name="adj3" fmla="val 33333"/>
              </a:avLst>
            </a:prstGeom>
            <a:solidFill>
              <a:srgbClr val="666699"/>
            </a:solidFill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 rot="5400000">
              <a:off x="2532" y="1716"/>
              <a:ext cx="480" cy="216"/>
            </a:xfrm>
            <a:prstGeom prst="curvedDownArrow">
              <a:avLst>
                <a:gd name="adj1" fmla="val 32582"/>
                <a:gd name="adj2" fmla="val 77027"/>
                <a:gd name="adj3" fmla="val 32870"/>
              </a:avLst>
            </a:prstGeom>
            <a:solidFill>
              <a:srgbClr val="666699"/>
            </a:solidFill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 rot="16200000">
              <a:off x="1908" y="1704"/>
              <a:ext cx="480" cy="216"/>
            </a:xfrm>
            <a:prstGeom prst="curvedDownArrow">
              <a:avLst>
                <a:gd name="adj1" fmla="val 32582"/>
                <a:gd name="adj2" fmla="val 77027"/>
                <a:gd name="adj3" fmla="val 32870"/>
              </a:avLst>
            </a:prstGeom>
            <a:solidFill>
              <a:srgbClr val="666699"/>
            </a:solidFill>
            <a:ln w="9525">
              <a:noFill/>
              <a:miter lim="800000"/>
              <a:headEnd/>
              <a:tailEnd type="none" w="sm" len="sm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23528" y="260648"/>
            <a:ext cx="84969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3200" dirty="0" smtClean="0">
                <a:solidFill>
                  <a:srgbClr val="C00000"/>
                </a:solidFill>
                <a:cs typeface="Tahoma" pitchFamily="34" charset="0"/>
              </a:rPr>
              <a:t>Qual é o ciclo de vida de um projeto em rede?</a:t>
            </a:r>
            <a:endParaRPr lang="pt-BR" sz="3200" dirty="0">
              <a:solidFill>
                <a:srgbClr val="C000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C00000"/>
                </a:solidFill>
              </a:rPr>
              <a:t>Fluxograma para o estabelecimento e gerenciamento da rede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79512" y="1196752"/>
            <a:ext cx="1008112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Fases</a:t>
            </a:r>
            <a:endParaRPr lang="pt-BR" sz="12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376137"/>
            <a:ext cx="1008112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Documentos</a:t>
            </a:r>
            <a:endParaRPr lang="pt-BR" sz="1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772816"/>
            <a:ext cx="1008112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Atividades</a:t>
            </a:r>
            <a:endParaRPr lang="pt-BR" sz="12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5075892"/>
            <a:ext cx="1008112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Decisões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259632" y="1196752"/>
            <a:ext cx="936104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Concepção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915816" y="1196752"/>
            <a:ext cx="1008112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Preparação da proposta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572000" y="1196752"/>
            <a:ext cx="93610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Estabelecer a Rede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228184" y="1196752"/>
            <a:ext cx="93610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Gerenciar a Rede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956376" y="1196752"/>
            <a:ext cx="93610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Avaliar a Rede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59632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Conceber a Rede</a:t>
            </a:r>
            <a:endParaRPr lang="pt-BR" sz="1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59632" y="220486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Formar equipe</a:t>
            </a:r>
            <a:endParaRPr lang="pt-BR" sz="1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59632" y="3235042"/>
            <a:ext cx="93610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Levantamento de necessidades</a:t>
            </a:r>
            <a:endParaRPr lang="pt-BR" sz="1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259632" y="2636912"/>
            <a:ext cx="72008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Formalizar fontes de apoio</a:t>
            </a:r>
            <a:endParaRPr lang="pt-BR" sz="1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051720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Identificar nichos</a:t>
            </a:r>
            <a:endParaRPr lang="pt-BR" sz="10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051720" y="220486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Levantar recursos</a:t>
            </a:r>
            <a:endParaRPr lang="pt-BR" sz="10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051720" y="2636912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Obter suporte</a:t>
            </a:r>
            <a:endParaRPr lang="pt-BR" sz="10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907704" y="4376137"/>
            <a:ext cx="93610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Documento Concepção</a:t>
            </a:r>
          </a:p>
        </p:txBody>
      </p:sp>
      <p:sp>
        <p:nvSpPr>
          <p:cNvPr id="23" name="Losango 22"/>
          <p:cNvSpPr/>
          <p:nvPr/>
        </p:nvSpPr>
        <p:spPr>
          <a:xfrm>
            <a:off x="1835696" y="4941168"/>
            <a:ext cx="1080120" cy="7920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Continuar?</a:t>
            </a:r>
            <a:endParaRPr lang="pt-BR" sz="1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915816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Visão, missão</a:t>
            </a:r>
            <a:endParaRPr lang="pt-BR" sz="1000" b="1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2915816" y="220486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Organizar a Rede</a:t>
            </a:r>
            <a:endParaRPr lang="pt-BR" sz="1000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915817" y="3068960"/>
            <a:ext cx="72007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Fortalecer equipe</a:t>
            </a:r>
            <a:endParaRPr lang="pt-BR" sz="1000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915816" y="2636912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Avaliação de risco</a:t>
            </a:r>
            <a:endParaRPr lang="pt-BR" sz="1000" b="1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3707904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Metas e atividade</a:t>
            </a:r>
            <a:endParaRPr lang="pt-BR" sz="1000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707904" y="220486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Relacionamento </a:t>
            </a:r>
            <a:endParaRPr lang="pt-BR" sz="1000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3707904" y="2636912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err="1" smtClean="0"/>
              <a:t>stakeholders</a:t>
            </a:r>
            <a:endParaRPr lang="pt-BR" sz="1000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4572000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Organizar evento</a:t>
            </a:r>
            <a:endParaRPr lang="pt-BR" sz="10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4572000" y="2204864"/>
            <a:ext cx="72008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Estrutura organizacional</a:t>
            </a:r>
            <a:endParaRPr lang="pt-BR" sz="10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4572000" y="2814928"/>
            <a:ext cx="72008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Plano a Médio Prazo</a:t>
            </a:r>
            <a:endParaRPr lang="pt-BR" sz="10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5364088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Serviços de apoio</a:t>
            </a:r>
            <a:endParaRPr lang="pt-BR" sz="1000" b="1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364088" y="2204864"/>
            <a:ext cx="72008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Regras e regulamentos</a:t>
            </a:r>
            <a:endParaRPr lang="pt-BR" sz="1000" b="1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364088" y="281286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Conscientização</a:t>
            </a:r>
            <a:endParaRPr lang="pt-BR" sz="10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228184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Coordena controla</a:t>
            </a:r>
            <a:endParaRPr lang="pt-BR" sz="1000" b="1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6228184" y="220486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Comunicação</a:t>
            </a:r>
            <a:endParaRPr lang="pt-BR" sz="1000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6228185" y="3083028"/>
            <a:ext cx="720079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Inovar</a:t>
            </a:r>
            <a:endParaRPr lang="pt-BR" sz="1000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228184" y="2636912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Relacionamentos</a:t>
            </a:r>
            <a:endParaRPr lang="pt-BR" sz="1000" b="1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7092280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Ferramentas de TIC</a:t>
            </a:r>
            <a:endParaRPr lang="pt-BR" sz="1000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7092280" y="2204864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Serviços e atividade</a:t>
            </a:r>
            <a:endParaRPr lang="pt-BR" sz="1000" b="1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7092280" y="2636912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Promover a Rede</a:t>
            </a:r>
            <a:endParaRPr lang="pt-BR" sz="1000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2915816" y="3515076"/>
            <a:ext cx="72007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Aprender com outras redes</a:t>
            </a:r>
            <a:endParaRPr lang="pt-BR" sz="1000" b="1" dirty="0"/>
          </a:p>
        </p:txBody>
      </p:sp>
      <p:sp>
        <p:nvSpPr>
          <p:cNvPr id="46" name="CaixaDeTexto 45"/>
          <p:cNvSpPr txBox="1"/>
          <p:nvPr/>
        </p:nvSpPr>
        <p:spPr>
          <a:xfrm>
            <a:off x="3707904" y="3068960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Cronograma</a:t>
            </a:r>
            <a:endParaRPr lang="pt-BR" sz="1000" b="1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3707904" y="3518878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Plano </a:t>
            </a:r>
            <a:r>
              <a:rPr lang="pt-BR" sz="1000" b="1" dirty="0" err="1" smtClean="0"/>
              <a:t>Financeir</a:t>
            </a:r>
            <a:endParaRPr lang="pt-BR" sz="1000" b="1" dirty="0"/>
          </a:p>
        </p:txBody>
      </p:sp>
      <p:sp>
        <p:nvSpPr>
          <p:cNvPr id="48" name="CaixaDeTexto 47"/>
          <p:cNvSpPr txBox="1"/>
          <p:nvPr/>
        </p:nvSpPr>
        <p:spPr>
          <a:xfrm>
            <a:off x="3563888" y="4365104"/>
            <a:ext cx="936104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Proposta</a:t>
            </a:r>
          </a:p>
        </p:txBody>
      </p:sp>
      <p:sp>
        <p:nvSpPr>
          <p:cNvPr id="49" name="Losango 48"/>
          <p:cNvSpPr/>
          <p:nvPr/>
        </p:nvSpPr>
        <p:spPr>
          <a:xfrm>
            <a:off x="3491880" y="4930135"/>
            <a:ext cx="1080120" cy="7920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Fundos?</a:t>
            </a:r>
            <a:endParaRPr lang="pt-BR" sz="1200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7092280" y="3100898"/>
            <a:ext cx="720080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Monitora</a:t>
            </a:r>
            <a:endParaRPr lang="pt-BR" sz="1000" b="1" dirty="0"/>
          </a:p>
        </p:txBody>
      </p:sp>
      <p:sp>
        <p:nvSpPr>
          <p:cNvPr id="51" name="CaixaDeTexto 50"/>
          <p:cNvSpPr txBox="1"/>
          <p:nvPr/>
        </p:nvSpPr>
        <p:spPr>
          <a:xfrm>
            <a:off x="7956376" y="1772816"/>
            <a:ext cx="72008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Avaliar a Rede</a:t>
            </a:r>
            <a:endParaRPr lang="pt-BR" sz="1000" b="1" dirty="0"/>
          </a:p>
        </p:txBody>
      </p:sp>
      <p:sp>
        <p:nvSpPr>
          <p:cNvPr id="52" name="CaixaDeTexto 51"/>
          <p:cNvSpPr txBox="1"/>
          <p:nvPr/>
        </p:nvSpPr>
        <p:spPr>
          <a:xfrm>
            <a:off x="5148064" y="4365104"/>
            <a:ext cx="93610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Plano de Ação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5148064" y="4941168"/>
            <a:ext cx="93610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Plano de Marketing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804248" y="4365104"/>
            <a:ext cx="936104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</a:rPr>
              <a:t>Plano operacional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6804248" y="4941168"/>
            <a:ext cx="936104" cy="2769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err="1" smtClean="0">
                <a:solidFill>
                  <a:schemeClr val="bg1"/>
                </a:solidFill>
              </a:rPr>
              <a:t>Relatorios</a:t>
            </a:r>
            <a:endParaRPr lang="pt-BR" sz="1200" b="1" dirty="0" smtClean="0">
              <a:solidFill>
                <a:schemeClr val="bg1"/>
              </a:solidFill>
            </a:endParaRPr>
          </a:p>
        </p:txBody>
      </p:sp>
      <p:sp>
        <p:nvSpPr>
          <p:cNvPr id="56" name="Losango 55"/>
          <p:cNvSpPr/>
          <p:nvPr/>
        </p:nvSpPr>
        <p:spPr>
          <a:xfrm>
            <a:off x="8028384" y="4941168"/>
            <a:ext cx="1080120" cy="79208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/>
              <a:t>Continuar?</a:t>
            </a:r>
            <a:endParaRPr lang="pt-BR" sz="1200" dirty="0"/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323529" y="6300028"/>
            <a:ext cx="84966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5738" indent="-185738" algn="r">
              <a:spcBef>
                <a:spcPct val="80000"/>
              </a:spcBef>
            </a:pPr>
            <a:r>
              <a:rPr lang="pt-BR" dirty="0" smtClean="0">
                <a:latin typeface="Tahoma" pitchFamily="34" charset="0"/>
              </a:rPr>
              <a:t>(GTZ, 2010)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624" y="836712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Objetivo da Rede</a:t>
            </a:r>
          </a:p>
          <a:p>
            <a:pPr algn="ctr"/>
            <a:endParaRPr lang="pt-BR" sz="3600" dirty="0" smtClean="0">
              <a:solidFill>
                <a:srgbClr val="C00000"/>
              </a:solidFill>
            </a:endParaRPr>
          </a:p>
          <a:p>
            <a:pPr algn="ctr"/>
            <a:r>
              <a:rPr lang="pt-BR" sz="3600" dirty="0" smtClean="0">
                <a:solidFill>
                  <a:schemeClr val="tx2"/>
                </a:solidFill>
              </a:rPr>
              <a:t>Complementar competências do SENAI em educação, serviços e inovação para atender a indústria do setor têxtil/vestuário/moda de forma ágil, eficaz e eficiente.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11163" y="1557338"/>
            <a:ext cx="3811587" cy="48244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pt-BR" sz="2200"/>
          </a:p>
        </p:txBody>
      </p:sp>
      <p:sp>
        <p:nvSpPr>
          <p:cNvPr id="4" name="Retângulo 3"/>
          <p:cNvSpPr/>
          <p:nvPr/>
        </p:nvSpPr>
        <p:spPr>
          <a:xfrm>
            <a:off x="4932363" y="1557338"/>
            <a:ext cx="3743325" cy="48053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pt-BR" sz="220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Nosso desafio</a:t>
            </a:r>
            <a:b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Construir um novo pacto empresarial para: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22300" y="1773238"/>
            <a:ext cx="3390900" cy="2044700"/>
          </a:xfrm>
          <a:prstGeom prst="rect">
            <a:avLst/>
          </a:prstGeom>
          <a:gradFill flip="none" rotWithShape="1">
            <a:gsLst>
              <a:gs pos="0">
                <a:srgbClr val="E2E2E2"/>
              </a:gs>
              <a:gs pos="50000">
                <a:srgbClr val="F3F3F3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 maior protagonismo e influência nas políticas públicas de interesse da indústria brasileira</a:t>
            </a:r>
            <a:endParaRPr kumimoji="0" lang="pt-B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>
          <a:xfrm>
            <a:off x="622300" y="3933825"/>
            <a:ext cx="3390900" cy="2232025"/>
          </a:xfrm>
          <a:prstGeom prst="rect">
            <a:avLst/>
          </a:prstGeom>
          <a:gradFill flip="none" rotWithShape="1">
            <a:gsLst>
              <a:gs pos="0">
                <a:srgbClr val="E2E2E2"/>
              </a:gs>
              <a:gs pos="50000">
                <a:srgbClr val="F3F3F3"/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Alcançar um novo patamar de desempenho na atuação do SENAI, SESI e IEL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113338" y="1728788"/>
            <a:ext cx="3390900" cy="2089150"/>
          </a:xfrm>
          <a:prstGeom prst="rect">
            <a:avLst/>
          </a:prstGeom>
          <a:gradFill flip="none" rotWithShape="1">
            <a:gsLst>
              <a:gs pos="0">
                <a:srgbClr val="E2E2E2"/>
              </a:gs>
              <a:gs pos="50000">
                <a:srgbClr val="F3F3F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Arial" pitchFamily="34" charset="0"/>
              <a:buNone/>
              <a:defRPr/>
            </a:pPr>
            <a:r>
              <a:rPr lang="pt-BR" sz="2200" dirty="0" smtClean="0"/>
              <a:t>Competitividade e inserção global da indústria brasileira</a:t>
            </a:r>
          </a:p>
        </p:txBody>
      </p:sp>
      <p:sp>
        <p:nvSpPr>
          <p:cNvPr id="9" name="Espaço Reservado para Conteúdo 3"/>
          <p:cNvSpPr txBox="1">
            <a:spLocks/>
          </p:cNvSpPr>
          <p:nvPr/>
        </p:nvSpPr>
        <p:spPr>
          <a:xfrm>
            <a:off x="5118100" y="4121150"/>
            <a:ext cx="3389313" cy="2044700"/>
          </a:xfrm>
          <a:prstGeom prst="rect">
            <a:avLst/>
          </a:prstGeom>
          <a:gradFill flip="none" rotWithShape="1">
            <a:gsLst>
              <a:gs pos="0">
                <a:srgbClr val="E2E2E2"/>
              </a:gs>
              <a:gs pos="50000">
                <a:srgbClr val="F3F3F3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Arial" pitchFamily="34" charset="0"/>
              <a:buNone/>
              <a:defRPr/>
            </a:pPr>
            <a:r>
              <a:rPr lang="pt-BR" sz="2200" dirty="0" smtClean="0"/>
              <a:t>Perenidade das instituições do Sistema</a:t>
            </a:r>
          </a:p>
        </p:txBody>
      </p:sp>
      <p:sp>
        <p:nvSpPr>
          <p:cNvPr id="10" name="Triângulo isósceles 9"/>
          <p:cNvSpPr>
            <a:spLocks noChangeArrowheads="1"/>
          </p:cNvSpPr>
          <p:nvPr/>
        </p:nvSpPr>
        <p:spPr bwMode="auto">
          <a:xfrm rot="5400000">
            <a:off x="2092325" y="3730626"/>
            <a:ext cx="4897437" cy="49371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lnSpc>
                <a:spcPct val="120000"/>
              </a:lnSpc>
              <a:defRPr/>
            </a:pPr>
            <a:endParaRPr lang="pt-BR" sz="2200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60648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Ações Estratégicas</a:t>
            </a:r>
          </a:p>
          <a:p>
            <a:pPr algn="ctr"/>
            <a:endParaRPr lang="pt-BR" sz="280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Estabelecer um método de comunicação ágil e eficiente;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Priorizar as ações para estruturação e operacionalização da Rede;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Mapear competências dos </a:t>
            </a:r>
            <a:r>
              <a:rPr lang="pt-BR" sz="2800" dirty="0" err="1" smtClean="0">
                <a:solidFill>
                  <a:schemeClr val="tx2"/>
                </a:solidFill>
              </a:rPr>
              <a:t>DRs</a:t>
            </a:r>
            <a:r>
              <a:rPr lang="pt-BR" sz="2800" dirty="0" smtClean="0">
                <a:solidFill>
                  <a:schemeClr val="tx2"/>
                </a:solidFill>
              </a:rPr>
              <a:t> e do CETIQT;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Estruturar soluções em EAD e tecnologias de educação;</a:t>
            </a:r>
          </a:p>
          <a:p>
            <a:pP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tx2"/>
                </a:solidFill>
              </a:rPr>
              <a:t> Identificar as necessidades do mercado.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Imagem 18" descr="S04_Ly_1.png"/>
          <p:cNvPicPr>
            <a:picLocks noChangeAspect="1"/>
          </p:cNvPicPr>
          <p:nvPr/>
        </p:nvPicPr>
        <p:blipFill>
          <a:blip r:embed="rId4" cstate="print">
            <a:lum bright="70000"/>
          </a:blip>
          <a:srcRect l="73438" t="44792"/>
          <a:stretch>
            <a:fillRect/>
          </a:stretch>
        </p:blipFill>
        <p:spPr bwMode="auto">
          <a:xfrm>
            <a:off x="8602663" y="5229225"/>
            <a:ext cx="54133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ítulo 6"/>
          <p:cNvSpPr txBox="1">
            <a:spLocks/>
          </p:cNvSpPr>
          <p:nvPr/>
        </p:nvSpPr>
        <p:spPr bwMode="auto">
          <a:xfrm>
            <a:off x="179388" y="115888"/>
            <a:ext cx="6688137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tabLst>
                <a:tab pos="3941763" algn="l"/>
                <a:tab pos="4572000" algn="l"/>
              </a:tabLst>
            </a:pPr>
            <a:r>
              <a:rPr lang="pt-BR" sz="2800" b="1">
                <a:solidFill>
                  <a:srgbClr val="089BC0"/>
                </a:solidFill>
                <a:latin typeface="Century Gothic" pitchFamily="34" charset="0"/>
              </a:rPr>
              <a:t>LINHAS DE ATUAÇÃO - EIXOS:</a:t>
            </a:r>
          </a:p>
        </p:txBody>
      </p:sp>
      <p:pic>
        <p:nvPicPr>
          <p:cNvPr id="29700" name="Imagem 16" descr="S04_Ly_1.png"/>
          <p:cNvPicPr>
            <a:picLocks noChangeAspect="1"/>
          </p:cNvPicPr>
          <p:nvPr/>
        </p:nvPicPr>
        <p:blipFill>
          <a:blip r:embed="rId5" cstate="print"/>
          <a:srcRect l="70313" b="56250"/>
          <a:stretch>
            <a:fillRect/>
          </a:stretch>
        </p:blipFill>
        <p:spPr bwMode="auto">
          <a:xfrm>
            <a:off x="8172450" y="0"/>
            <a:ext cx="97155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3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9723" name="Imagem 34" descr="Template.png"/>
            <p:cNvPicPr>
              <a:picLocks noChangeAspect="1"/>
            </p:cNvPicPr>
            <p:nvPr/>
          </p:nvPicPr>
          <p:blipFill>
            <a:blip r:embed="rId6" cstate="print"/>
            <a:srcRect r="98334"/>
            <a:stretch>
              <a:fillRect/>
            </a:stretch>
          </p:blipFill>
          <p:spPr bwMode="auto">
            <a:xfrm>
              <a:off x="0" y="0"/>
              <a:ext cx="152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4" name="Imagem 35" descr="Template.png"/>
            <p:cNvPicPr>
              <a:picLocks noChangeAspect="1"/>
            </p:cNvPicPr>
            <p:nvPr/>
          </p:nvPicPr>
          <p:blipFill>
            <a:blip r:embed="rId6" cstate="print"/>
            <a:srcRect b="97406"/>
            <a:stretch>
              <a:fillRect/>
            </a:stretch>
          </p:blipFill>
          <p:spPr bwMode="auto">
            <a:xfrm>
              <a:off x="0" y="0"/>
              <a:ext cx="914400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5" name="Imagem 36" descr="Template.png"/>
            <p:cNvPicPr>
              <a:picLocks noChangeAspect="1"/>
            </p:cNvPicPr>
            <p:nvPr/>
          </p:nvPicPr>
          <p:blipFill>
            <a:blip r:embed="rId6" cstate="print"/>
            <a:srcRect t="92593"/>
            <a:stretch>
              <a:fillRect/>
            </a:stretch>
          </p:blipFill>
          <p:spPr bwMode="auto">
            <a:xfrm>
              <a:off x="0" y="6350000"/>
              <a:ext cx="9144000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26" name="Imagem 37" descr="Template.png"/>
            <p:cNvPicPr>
              <a:picLocks noChangeAspect="1"/>
            </p:cNvPicPr>
            <p:nvPr/>
          </p:nvPicPr>
          <p:blipFill>
            <a:blip r:embed="rId6" cstate="print"/>
            <a:srcRect l="98056" b="5556"/>
            <a:stretch>
              <a:fillRect/>
            </a:stretch>
          </p:blipFill>
          <p:spPr bwMode="auto">
            <a:xfrm>
              <a:off x="8966200" y="0"/>
              <a:ext cx="177800" cy="647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9702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6375" y="3573463"/>
            <a:ext cx="30241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900113" y="3141663"/>
            <a:ext cx="684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/>
              <a:t>DIRECIONADORES ESTRATÉGICOS</a:t>
            </a:r>
          </a:p>
        </p:txBody>
      </p:sp>
      <p:pic>
        <p:nvPicPr>
          <p:cNvPr id="29704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603625"/>
            <a:ext cx="2311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07950" y="836613"/>
            <a:ext cx="8964613" cy="2016125"/>
            <a:chOff x="467544" y="836712"/>
            <a:chExt cx="8208912" cy="2016225"/>
          </a:xfrm>
        </p:grpSpPr>
        <p:sp>
          <p:nvSpPr>
            <p:cNvPr id="6" name="Isosceles Triangle 5"/>
            <p:cNvSpPr/>
            <p:nvPr/>
          </p:nvSpPr>
          <p:spPr>
            <a:xfrm rot="10800000">
              <a:off x="899286" y="2565585"/>
              <a:ext cx="7345427" cy="287352"/>
            </a:xfrm>
            <a:prstGeom prst="triangle">
              <a:avLst/>
            </a:prstGeom>
            <a:solidFill>
              <a:schemeClr val="bg1">
                <a:lumMod val="95000"/>
                <a:alpha val="68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Trapezoid 11"/>
            <p:cNvSpPr/>
            <p:nvPr/>
          </p:nvSpPr>
          <p:spPr>
            <a:xfrm rot="10800000">
              <a:off x="467544" y="836712"/>
              <a:ext cx="8208912" cy="1728873"/>
            </a:xfrm>
            <a:prstGeom prst="trapezoid">
              <a:avLst/>
            </a:prstGeom>
            <a:solidFill>
              <a:schemeClr val="bg1">
                <a:lumMod val="95000"/>
                <a:alpha val="68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58788" y="836613"/>
            <a:ext cx="8216900" cy="1655762"/>
            <a:chOff x="459358" y="836712"/>
            <a:chExt cx="8217098" cy="1656184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59358" y="836712"/>
              <a:ext cx="2519363" cy="1081088"/>
              <a:chOff x="459358" y="836712"/>
              <a:chExt cx="2519363" cy="1081088"/>
            </a:xfrm>
          </p:grpSpPr>
          <p:sp>
            <p:nvSpPr>
              <p:cNvPr id="39" name="Rounded Rectangle 1"/>
              <p:cNvSpPr>
                <a:spLocks noChangeArrowheads="1"/>
              </p:cNvSpPr>
              <p:nvPr/>
            </p:nvSpPr>
            <p:spPr bwMode="auto">
              <a:xfrm>
                <a:off x="459358" y="836712"/>
                <a:ext cx="2519423" cy="1081362"/>
              </a:xfrm>
              <a:prstGeom prst="roundRect">
                <a:avLst>
                  <a:gd name="adj" fmla="val 16667"/>
                </a:avLst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pt-BR" b="1" dirty="0">
                  <a:solidFill>
                    <a:srgbClr val="FFFFFF"/>
                  </a:solidFill>
                  <a:ea typeface="ＭＳ Ｐゴシック" charset="-128"/>
                </a:endParaRPr>
              </a:p>
              <a:p>
                <a:pPr algn="ctr">
                  <a:defRPr/>
                </a:pPr>
                <a:r>
                  <a:rPr lang="pt-BR" b="1" dirty="0">
                    <a:solidFill>
                      <a:srgbClr val="FFFFFF"/>
                    </a:solidFill>
                    <a:ea typeface="ＭＳ Ｐゴシック" charset="-128"/>
                  </a:rPr>
                  <a:t>EDUCAÇAO</a:t>
                </a:r>
              </a:p>
            </p:txBody>
          </p:sp>
          <p:pic>
            <p:nvPicPr>
              <p:cNvPr id="37" name="Picture 2" descr="M:\Fotos\Imagens compradas\iStock_000006761124XSmall.jpg"/>
              <p:cNvPicPr>
                <a:picLocks noChangeArrowheads="1"/>
              </p:cNvPicPr>
              <p:nvPr/>
            </p:nvPicPr>
            <p:blipFill>
              <a:blip r:embed="rId9" cstate="print"/>
              <a:srcRect b="13793"/>
              <a:stretch>
                <a:fillRect/>
              </a:stretch>
            </p:blipFill>
            <p:spPr bwMode="auto">
              <a:xfrm>
                <a:off x="576064" y="908720"/>
                <a:ext cx="539552" cy="432048"/>
              </a:xfrm>
              <a:prstGeom prst="roundRect">
                <a:avLst>
                  <a:gd name="adj" fmla="val 5508"/>
                </a:avLst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3194621" y="836712"/>
              <a:ext cx="2736850" cy="1081088"/>
              <a:chOff x="3194621" y="836712"/>
              <a:chExt cx="2736850" cy="1081088"/>
            </a:xfrm>
          </p:grpSpPr>
          <p:sp>
            <p:nvSpPr>
              <p:cNvPr id="42" name="Rounded Rectangle 12"/>
              <p:cNvSpPr>
                <a:spLocks noChangeArrowheads="1"/>
              </p:cNvSpPr>
              <p:nvPr/>
            </p:nvSpPr>
            <p:spPr bwMode="auto">
              <a:xfrm>
                <a:off x="3194686" y="836712"/>
                <a:ext cx="2736916" cy="1081362"/>
              </a:xfrm>
              <a:prstGeom prst="roundRect">
                <a:avLst>
                  <a:gd name="adj" fmla="val 16667"/>
                </a:avLst>
              </a:prstGeom>
              <a:solidFill>
                <a:srgbClr val="004080"/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pt-BR" b="1" dirty="0">
                  <a:solidFill>
                    <a:srgbClr val="FFFFFF"/>
                  </a:solidFill>
                  <a:ea typeface="ＭＳ Ｐゴシック" charset="-128"/>
                </a:endParaRPr>
              </a:p>
              <a:p>
                <a:pPr algn="ctr">
                  <a:defRPr/>
                </a:pPr>
                <a:r>
                  <a:rPr lang="pt-BR" b="1" dirty="0">
                    <a:solidFill>
                      <a:srgbClr val="FFFFFF"/>
                    </a:solidFill>
                    <a:ea typeface="ＭＳ Ｐゴシック" charset="-128"/>
                  </a:rPr>
                  <a:t>TECNOLOGIA </a:t>
                </a:r>
              </a:p>
              <a:p>
                <a:pPr algn="ctr">
                  <a:defRPr/>
                </a:pPr>
                <a:r>
                  <a:rPr lang="pt-BR" b="1" dirty="0">
                    <a:solidFill>
                      <a:srgbClr val="FFFFFF"/>
                    </a:solidFill>
                    <a:ea typeface="ＭＳ Ｐゴシック" charset="-128"/>
                  </a:rPr>
                  <a:t>E INOVAÇAO</a:t>
                </a:r>
              </a:p>
            </p:txBody>
          </p:sp>
          <p:pic>
            <p:nvPicPr>
              <p:cNvPr id="38" name="Picture 3"/>
              <p:cNvPicPr>
                <a:picLocks noChangeArrowheads="1"/>
              </p:cNvPicPr>
              <p:nvPr/>
            </p:nvPicPr>
            <p:blipFill>
              <a:blip r:embed="rId10" cstate="print"/>
              <a:srcRect t="548"/>
              <a:stretch>
                <a:fillRect/>
              </a:stretch>
            </p:blipFill>
            <p:spPr bwMode="auto">
              <a:xfrm>
                <a:off x="3347864" y="908720"/>
                <a:ext cx="432048" cy="360040"/>
              </a:xfrm>
              <a:prstGeom prst="roundRect">
                <a:avLst>
                  <a:gd name="adj" fmla="val 9108"/>
                </a:avLst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6147371" y="836712"/>
              <a:ext cx="2520950" cy="1081088"/>
              <a:chOff x="6147371" y="836712"/>
              <a:chExt cx="2520950" cy="1081088"/>
            </a:xfrm>
          </p:grpSpPr>
          <p:sp>
            <p:nvSpPr>
              <p:cNvPr id="31" name="Rounded Rectangle 11"/>
              <p:cNvSpPr>
                <a:spLocks noChangeArrowheads="1"/>
              </p:cNvSpPr>
              <p:nvPr/>
            </p:nvSpPr>
            <p:spPr bwMode="auto">
              <a:xfrm>
                <a:off x="6147507" y="836712"/>
                <a:ext cx="2521011" cy="1081362"/>
              </a:xfrm>
              <a:prstGeom prst="roundRect">
                <a:avLst>
                  <a:gd name="adj" fmla="val 16667"/>
                </a:avLst>
              </a:prstGeom>
              <a:solidFill>
                <a:srgbClr val="008080"/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pt-BR" b="1" dirty="0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pt-BR" b="1" dirty="0">
                    <a:solidFill>
                      <a:schemeClr val="lt1"/>
                    </a:solidFill>
                    <a:latin typeface="Arial" pitchFamily="34" charset="0"/>
                    <a:cs typeface="Arial" pitchFamily="34" charset="0"/>
                  </a:rPr>
                  <a:t>QUALIDADE                                        DE VIDA</a:t>
                </a:r>
              </a:p>
            </p:txBody>
          </p:sp>
          <p:pic>
            <p:nvPicPr>
              <p:cNvPr id="40" name="Imagem 17" descr="iStock_000013825372XSmall.jpg"/>
              <p:cNvPicPr>
                <a:picLocks/>
              </p:cNvPicPr>
              <p:nvPr/>
            </p:nvPicPr>
            <p:blipFill>
              <a:blip r:embed="rId11" cstate="print"/>
              <a:srcRect t="11508"/>
              <a:stretch>
                <a:fillRect/>
              </a:stretch>
            </p:blipFill>
            <p:spPr>
              <a:xfrm>
                <a:off x="6228184" y="908720"/>
                <a:ext cx="432048" cy="360040"/>
              </a:xfrm>
              <a:prstGeom prst="roundRect">
                <a:avLst>
                  <a:gd name="adj" fmla="val 8662"/>
                </a:avLst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467544" y="1916832"/>
              <a:ext cx="8208912" cy="576064"/>
              <a:chOff x="467544" y="1916832"/>
              <a:chExt cx="8208912" cy="576064"/>
            </a:xfrm>
          </p:grpSpPr>
          <p:sp>
            <p:nvSpPr>
              <p:cNvPr id="45" name="Rounded Rectangle 11"/>
              <p:cNvSpPr>
                <a:spLocks noChangeArrowheads="1"/>
              </p:cNvSpPr>
              <p:nvPr/>
            </p:nvSpPr>
            <p:spPr bwMode="auto">
              <a:xfrm>
                <a:off x="467295" y="1916487"/>
                <a:ext cx="8209161" cy="576409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pt-BR" b="1" dirty="0">
                    <a:latin typeface="Arial" pitchFamily="34" charset="0"/>
                    <a:cs typeface="Arial" pitchFamily="34" charset="0"/>
                  </a:rPr>
                  <a:t>DESEMPENHO DO SISTEMA</a:t>
                </a:r>
              </a:p>
            </p:txBody>
          </p:sp>
          <p:pic>
            <p:nvPicPr>
              <p:cNvPr id="54" name="Picture 2" descr="M:\Fotos\Imagens compradas\Trabalhos realizados.jpg"/>
              <p:cNvPicPr>
                <a:picLocks noChangeArrowheads="1"/>
              </p:cNvPicPr>
              <p:nvPr/>
            </p:nvPicPr>
            <p:blipFill>
              <a:blip r:embed="rId12" cstate="print"/>
              <a:srcRect b="15951"/>
              <a:stretch>
                <a:fillRect/>
              </a:stretch>
            </p:blipFill>
            <p:spPr bwMode="auto">
              <a:xfrm>
                <a:off x="2051720" y="2029589"/>
                <a:ext cx="583088" cy="391299"/>
              </a:xfrm>
              <a:prstGeom prst="roundRect">
                <a:avLst>
                  <a:gd name="adj" fmla="val 9883"/>
                </a:avLst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Educação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13763" y="6380163"/>
            <a:ext cx="442912" cy="288925"/>
          </a:xfrm>
        </p:spPr>
        <p:txBody>
          <a:bodyPr/>
          <a:lstStyle/>
          <a:p>
            <a:pPr>
              <a:defRPr/>
            </a:pPr>
            <a:fld id="{CF757C26-5E4C-42AA-B133-02208DF9EF22}" type="slidenum">
              <a:rPr lang="pt-BR" smtClean="0"/>
              <a:pPr>
                <a:defRPr/>
              </a:pPr>
              <a:t>4</a:t>
            </a:fld>
            <a:endParaRPr lang="pt-BR" dirty="0"/>
          </a:p>
        </p:txBody>
      </p:sp>
      <p:sp>
        <p:nvSpPr>
          <p:cNvPr id="18435" name="Espaço Reservado para Texto 6"/>
          <p:cNvSpPr txBox="1">
            <a:spLocks/>
          </p:cNvSpPr>
          <p:nvPr/>
        </p:nvSpPr>
        <p:spPr bwMode="auto">
          <a:xfrm>
            <a:off x="5489575" y="3779838"/>
            <a:ext cx="33464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Wingdings" pitchFamily="2" charset="2"/>
              <a:buChar char="§"/>
            </a:pPr>
            <a:endParaRPr lang="pt-BR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323850" y="1522413"/>
            <a:ext cx="8461375" cy="1060450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>
              <a:lnSpc>
                <a:spcPct val="120000"/>
              </a:lnSpc>
              <a:spcBef>
                <a:spcPts val="1800"/>
              </a:spcBef>
              <a:buClr>
                <a:srgbClr val="3774AB"/>
              </a:buClr>
            </a:pP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Consolidar o modelo pedagógico da </a:t>
            </a:r>
            <a:r>
              <a:rPr lang="pt-BR" sz="1600">
                <a:solidFill>
                  <a:schemeClr val="tx1"/>
                </a:solidFill>
                <a:cs typeface="Arial" pitchFamily="34" charset="0"/>
              </a:rPr>
              <a:t>educação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 profissional por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competências mantido o foco na demanda </a:t>
            </a:r>
            <a:r>
              <a:rPr lang="pt-BR" sz="1600">
                <a:solidFill>
                  <a:schemeClr val="tx1"/>
                </a:solidFill>
                <a:cs typeface="Arial" pitchFamily="34" charset="0"/>
              </a:rPr>
              <a:t>industrial</a:t>
            </a:r>
            <a:r>
              <a:rPr lang="pt-BR" sz="1600" b="1">
                <a:solidFill>
                  <a:schemeClr val="hlink"/>
                </a:solidFill>
                <a:cs typeface="Arial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(SENAI)</a:t>
            </a:r>
          </a:p>
        </p:txBody>
      </p:sp>
      <p:sp>
        <p:nvSpPr>
          <p:cNvPr id="8" name="Forma livre 7"/>
          <p:cNvSpPr/>
          <p:nvPr/>
        </p:nvSpPr>
        <p:spPr>
          <a:xfrm>
            <a:off x="323850" y="2817813"/>
            <a:ext cx="8461375" cy="1062037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 marL="4763" defTabSz="649288">
              <a:lnSpc>
                <a:spcPct val="120000"/>
              </a:lnSpc>
              <a:spcAft>
                <a:spcPct val="35000"/>
              </a:spcAft>
            </a:pP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Aprimorar os métodos e intensificar a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produção e padronização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dos perfis, itinerários formativos, </a:t>
            </a:r>
            <a:r>
              <a:rPr lang="pt-BR" sz="1600">
                <a:solidFill>
                  <a:schemeClr val="tx1"/>
                </a:solidFill>
                <a:cs typeface="Arial" pitchFamily="34" charset="0"/>
              </a:rPr>
              <a:t>desenhos curriculares e recursos didáticos para educação básica e profissional </a:t>
            </a:r>
            <a:r>
              <a:rPr lang="pt-BR" sz="1600" b="1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(SENAI e SESI)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78452" y="1594892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1.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778452" y="2893634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2.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323850" y="4149080"/>
            <a:ext cx="8461375" cy="1060450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>
              <a:lnSpc>
                <a:spcPct val="120000"/>
              </a:lnSpc>
              <a:spcBef>
                <a:spcPts val="1800"/>
              </a:spcBef>
              <a:buClr>
                <a:srgbClr val="3774AB"/>
              </a:buClr>
            </a:pP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Ampliar o</a:t>
            </a:r>
            <a:r>
              <a:rPr lang="pt-BR" sz="1600" b="1" dirty="0">
                <a:solidFill>
                  <a:srgbClr val="C00000"/>
                </a:solidFill>
                <a:cs typeface="Arial" pitchFamily="34" charset="0"/>
              </a:rPr>
              <a:t> nível educacional dos trabalhadores da </a:t>
            </a:r>
            <a:r>
              <a:rPr lang="pt-BR" sz="1600" b="1" dirty="0" smtClean="0">
                <a:solidFill>
                  <a:srgbClr val="C00000"/>
                </a:solidFill>
                <a:cs typeface="Arial" pitchFamily="34" charset="0"/>
              </a:rPr>
              <a:t>indústria</a:t>
            </a: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 e seus dependentes, fortalecendo </a:t>
            </a:r>
            <a:r>
              <a:rPr lang="pt-BR" sz="1600" dirty="0">
                <a:solidFill>
                  <a:schemeClr val="tx1"/>
                </a:solidFill>
                <a:cs typeface="Arial" pitchFamily="34" charset="0"/>
              </a:rPr>
              <a:t>a articulação da educação básica com a profissional – EJA, EBEP</a:t>
            </a:r>
            <a:r>
              <a:rPr lang="pt-BR" sz="1600" dirty="0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pt-BR" sz="1600" dirty="0">
                <a:solidFill>
                  <a:srgbClr val="000000"/>
                </a:solidFill>
                <a:cs typeface="Arial" pitchFamily="34" charset="0"/>
              </a:rPr>
              <a:t>(SESI e SENAI)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778452" y="5404621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4.</a:t>
            </a:r>
          </a:p>
        </p:txBody>
      </p:sp>
      <p:pic>
        <p:nvPicPr>
          <p:cNvPr id="22" name="Picture 5" descr="M:\Fotos\Imagens compradas\stockxpertcom_id2545891_size0.jpg"/>
          <p:cNvPicPr>
            <a:picLocks noChangeArrowheads="1"/>
          </p:cNvPicPr>
          <p:nvPr/>
        </p:nvPicPr>
        <p:blipFill>
          <a:blip r:embed="rId2" cstate="print"/>
          <a:srcRect t="11821"/>
          <a:stretch>
            <a:fillRect/>
          </a:stretch>
        </p:blipFill>
        <p:spPr bwMode="auto">
          <a:xfrm>
            <a:off x="395536" y="4214535"/>
            <a:ext cx="1591200" cy="936000"/>
          </a:xfrm>
          <a:prstGeom prst="roundRect">
            <a:avLst>
              <a:gd name="adj" fmla="val 7169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m 19" descr="iStock_000002602462XSmall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76381"/>
            <a:ext cx="1591200" cy="936000"/>
          </a:xfrm>
          <a:prstGeom prst="roundRect">
            <a:avLst>
              <a:gd name="adj" fmla="val 9204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m 18" descr="iStock_000003803425XSmall.jpg"/>
          <p:cNvPicPr>
            <a:picLocks/>
          </p:cNvPicPr>
          <p:nvPr/>
        </p:nvPicPr>
        <p:blipFill>
          <a:blip r:embed="rId4" cstate="print"/>
          <a:srcRect b="10136"/>
          <a:stretch>
            <a:fillRect/>
          </a:stretch>
        </p:blipFill>
        <p:spPr>
          <a:xfrm>
            <a:off x="410776" y="1587271"/>
            <a:ext cx="1584176" cy="936000"/>
          </a:xfrm>
          <a:prstGeom prst="roundRect">
            <a:avLst>
              <a:gd name="adj" fmla="val 9204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Educação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13763" y="6380163"/>
            <a:ext cx="442912" cy="288925"/>
          </a:xfrm>
        </p:spPr>
        <p:txBody>
          <a:bodyPr/>
          <a:lstStyle/>
          <a:p>
            <a:pPr>
              <a:defRPr/>
            </a:pPr>
            <a:fld id="{8E42436E-1F5A-4E9F-B67E-654511046C69}" type="slidenum">
              <a:rPr lang="pt-BR" smtClean="0"/>
              <a:pPr>
                <a:defRPr/>
              </a:pPr>
              <a:t>5</a:t>
            </a:fld>
            <a:endParaRPr lang="pt-BR" dirty="0"/>
          </a:p>
        </p:txBody>
      </p:sp>
      <p:sp>
        <p:nvSpPr>
          <p:cNvPr id="19459" name="Espaço Reservado para Texto 6"/>
          <p:cNvSpPr txBox="1">
            <a:spLocks/>
          </p:cNvSpPr>
          <p:nvPr/>
        </p:nvSpPr>
        <p:spPr bwMode="auto">
          <a:xfrm>
            <a:off x="5489575" y="3779838"/>
            <a:ext cx="33464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Wingdings" pitchFamily="2" charset="2"/>
              <a:buChar char="§"/>
            </a:pPr>
            <a:endParaRPr lang="pt-BR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323850" y="1554163"/>
            <a:ext cx="8461375" cy="1060450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 marL="0" lvl="1">
              <a:lnSpc>
                <a:spcPct val="120000"/>
              </a:lnSpc>
              <a:spcBef>
                <a:spcPts val="600"/>
              </a:spcBef>
              <a:buClr>
                <a:srgbClr val="EB9D35"/>
              </a:buClr>
            </a:pP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Expandir seletivamente a oferta de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ensino superior tecnológico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, prioritariamente em </a:t>
            </a:r>
            <a:r>
              <a:rPr lang="pt-BR" sz="1600">
                <a:solidFill>
                  <a:schemeClr val="tx1"/>
                </a:solidFill>
                <a:cs typeface="Arial" pitchFamily="34" charset="0"/>
              </a:rPr>
              <a:t>demandas não atendidas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pelo mercado (SENAI)</a:t>
            </a:r>
          </a:p>
        </p:txBody>
      </p:sp>
      <p:sp>
        <p:nvSpPr>
          <p:cNvPr id="8" name="Forma livre 7"/>
          <p:cNvSpPr/>
          <p:nvPr/>
        </p:nvSpPr>
        <p:spPr>
          <a:xfrm>
            <a:off x="323850" y="2819400"/>
            <a:ext cx="8461375" cy="1060450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3774AB"/>
              </a:buClr>
            </a:pP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Ampliar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 substancialmente o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atendimento da demanda de educação profissional</a:t>
            </a:r>
            <a:r>
              <a:rPr lang="pt-BR" sz="16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da indústria: </a:t>
            </a:r>
            <a:r>
              <a:rPr lang="pt-BR" sz="1600">
                <a:solidFill>
                  <a:schemeClr val="tx1"/>
                </a:solidFill>
                <a:cs typeface="Arial" pitchFamily="34" charset="0"/>
              </a:rPr>
              <a:t>EAD, unidades móveis, otimização e expansão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(SENAI)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891860" y="1594892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5.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891860" y="2852936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6.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831410" y="5404621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7.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7891860" y="5445224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8.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91860" y="4153293"/>
            <a:ext cx="88517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7.</a:t>
            </a:r>
          </a:p>
        </p:txBody>
      </p:sp>
      <p:pic>
        <p:nvPicPr>
          <p:cNvPr id="19" name="Picture 2" descr="M:\Fotos\Imagens compradas\iStock_000006761124XSmall.jpg"/>
          <p:cNvPicPr>
            <a:picLocks noChangeArrowheads="1"/>
          </p:cNvPicPr>
          <p:nvPr/>
        </p:nvPicPr>
        <p:blipFill>
          <a:blip r:embed="rId2" cstate="print"/>
          <a:srcRect b="13793"/>
          <a:stretch>
            <a:fillRect/>
          </a:stretch>
        </p:blipFill>
        <p:spPr bwMode="auto">
          <a:xfrm>
            <a:off x="395536" y="2903564"/>
            <a:ext cx="1591200" cy="910452"/>
          </a:xfrm>
          <a:prstGeom prst="roundRect">
            <a:avLst>
              <a:gd name="adj" fmla="val 550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m 31" descr="iStock_000007168584XSmall.jpg"/>
          <p:cNvPicPr>
            <a:picLocks/>
          </p:cNvPicPr>
          <p:nvPr/>
        </p:nvPicPr>
        <p:blipFill>
          <a:blip r:embed="rId3" cstate="print"/>
          <a:srcRect l="1174" t="10489"/>
          <a:stretch>
            <a:fillRect/>
          </a:stretch>
        </p:blipFill>
        <p:spPr>
          <a:xfrm>
            <a:off x="387721" y="1593681"/>
            <a:ext cx="1591200" cy="936000"/>
          </a:xfrm>
          <a:prstGeom prst="roundRect">
            <a:avLst>
              <a:gd name="adj" fmla="val 550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Tecnologia e Gestão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8513763" y="6380163"/>
            <a:ext cx="442912" cy="288925"/>
          </a:xfrm>
        </p:spPr>
        <p:txBody>
          <a:bodyPr/>
          <a:lstStyle/>
          <a:p>
            <a:pPr>
              <a:defRPr/>
            </a:pPr>
            <a:fld id="{C0B31AE0-9B4E-4A4B-98C4-4235E96A1E48}" type="slidenum">
              <a:rPr lang="pt-BR" smtClean="0"/>
              <a:pPr>
                <a:defRPr/>
              </a:pPr>
              <a:t>6</a:t>
            </a:fld>
            <a:endParaRPr lang="pt-BR" dirty="0"/>
          </a:p>
        </p:txBody>
      </p:sp>
      <p:sp>
        <p:nvSpPr>
          <p:cNvPr id="21507" name="Espaço Reservado para Texto 6"/>
          <p:cNvSpPr txBox="1">
            <a:spLocks/>
          </p:cNvSpPr>
          <p:nvPr/>
        </p:nvSpPr>
        <p:spPr bwMode="auto">
          <a:xfrm>
            <a:off x="5489575" y="3802063"/>
            <a:ext cx="33464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>
                <a:srgbClr val="E46C0A"/>
              </a:buClr>
              <a:buFont typeface="Wingdings" pitchFamily="2" charset="2"/>
              <a:buChar char="§"/>
            </a:pPr>
            <a:endParaRPr lang="pt-BR" sz="3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323850" y="2800350"/>
            <a:ext cx="8461375" cy="1060450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 marL="0" lvl="1">
              <a:lnSpc>
                <a:spcPct val="120000"/>
              </a:lnSpc>
              <a:spcBef>
                <a:spcPts val="600"/>
              </a:spcBef>
              <a:buClr>
                <a:srgbClr val="EB9D35"/>
              </a:buClr>
            </a:pP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Disseminar em larga escala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boas práticas e métodos de gestão</a:t>
            </a:r>
            <a:r>
              <a:rPr lang="pt-BR" sz="1600" b="1">
                <a:solidFill>
                  <a:srgbClr val="00B0F0"/>
                </a:solidFill>
                <a:cs typeface="Arial" pitchFamily="34" charset="0"/>
              </a:rPr>
              <a:t>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e de inovação</a:t>
            </a:r>
            <a:r>
              <a:rPr lang="pt-BR" sz="160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(IEL, SESI e SENAI)</a:t>
            </a:r>
          </a:p>
        </p:txBody>
      </p:sp>
      <p:sp>
        <p:nvSpPr>
          <p:cNvPr id="8" name="Forma livre 7"/>
          <p:cNvSpPr/>
          <p:nvPr/>
        </p:nvSpPr>
        <p:spPr>
          <a:xfrm>
            <a:off x="323850" y="4087813"/>
            <a:ext cx="8461375" cy="1060450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3774AB"/>
              </a:buClr>
            </a:pP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Ampliar a capacidade de atendimento às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demandas da indústria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para apoio a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projetos de inovação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 (SENAI)</a:t>
            </a:r>
          </a:p>
        </p:txBody>
      </p:sp>
      <p:sp>
        <p:nvSpPr>
          <p:cNvPr id="15" name="Forma livre 14"/>
          <p:cNvSpPr/>
          <p:nvPr/>
        </p:nvSpPr>
        <p:spPr>
          <a:xfrm>
            <a:off x="323850" y="5394325"/>
            <a:ext cx="8461375" cy="1062038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3774AB"/>
              </a:buClr>
            </a:pP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Expandir</a:t>
            </a:r>
            <a:r>
              <a:rPr lang="pt-BR" sz="16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600">
                <a:solidFill>
                  <a:schemeClr val="tx1"/>
                </a:solidFill>
                <a:cs typeface="Arial" pitchFamily="34" charset="0"/>
              </a:rPr>
              <a:t>para todas as unidades do SENAI a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prestação de serviços técnicos e tecnológicos</a:t>
            </a:r>
            <a:r>
              <a:rPr lang="pt-BR" sz="16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para a indústria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(SENAI)</a:t>
            </a:r>
          </a:p>
        </p:txBody>
      </p:sp>
      <p:grpSp>
        <p:nvGrpSpPr>
          <p:cNvPr id="2" name="Grupo 31"/>
          <p:cNvGrpSpPr>
            <a:grpSpLocks/>
          </p:cNvGrpSpPr>
          <p:nvPr/>
        </p:nvGrpSpPr>
        <p:grpSpPr bwMode="auto">
          <a:xfrm>
            <a:off x="395288" y="5446713"/>
            <a:ext cx="1616075" cy="942975"/>
            <a:chOff x="395536" y="5480792"/>
            <a:chExt cx="1615122" cy="942496"/>
          </a:xfrm>
        </p:grpSpPr>
        <p:sp>
          <p:nvSpPr>
            <p:cNvPr id="16" name="Retângulo de cantos arredondados 15"/>
            <p:cNvSpPr/>
            <p:nvPr/>
          </p:nvSpPr>
          <p:spPr>
            <a:xfrm>
              <a:off x="395536" y="5480792"/>
              <a:ext cx="1615122" cy="942496"/>
            </a:xfrm>
            <a:prstGeom prst="roundRect">
              <a:avLst>
                <a:gd name="adj" fmla="val 1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077" name="Picture 5" descr="M:\Fotos\Imagens compradas\stockxpertcom_id648309_size0.jpg"/>
            <p:cNvPicPr>
              <a:picLocks noChangeArrowheads="1"/>
            </p:cNvPicPr>
            <p:nvPr/>
          </p:nvPicPr>
          <p:blipFill>
            <a:blip r:embed="rId2" cstate="print"/>
            <a:srcRect b="8919"/>
            <a:stretch>
              <a:fillRect/>
            </a:stretch>
          </p:blipFill>
          <p:spPr bwMode="auto">
            <a:xfrm>
              <a:off x="467544" y="5536281"/>
              <a:ext cx="1468965" cy="864097"/>
            </a:xfrm>
            <a:prstGeom prst="roundRect">
              <a:avLst>
                <a:gd name="adj" fmla="val 6742"/>
              </a:avLst>
            </a:prstGeom>
            <a:noFill/>
            <a:effectLst/>
          </p:spPr>
        </p:pic>
      </p:grpSp>
      <p:pic>
        <p:nvPicPr>
          <p:cNvPr id="24" name="Imagem 23" descr="iStock_000005457175XSmall.jpg"/>
          <p:cNvPicPr>
            <a:picLocks/>
          </p:cNvPicPr>
          <p:nvPr/>
        </p:nvPicPr>
        <p:blipFill>
          <a:blip r:embed="rId3" cstate="print"/>
          <a:srcRect t="8547"/>
          <a:stretch>
            <a:fillRect/>
          </a:stretch>
        </p:blipFill>
        <p:spPr>
          <a:xfrm>
            <a:off x="395536" y="4153870"/>
            <a:ext cx="1591200" cy="936000"/>
          </a:xfrm>
          <a:prstGeom prst="roundRect">
            <a:avLst>
              <a:gd name="adj" fmla="val 9433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2" descr="M:\Fotos\Imagens compradas\iStock_000006218863Small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587" y="2859889"/>
            <a:ext cx="1591200" cy="936000"/>
          </a:xfrm>
          <a:prstGeom prst="roundRect">
            <a:avLst>
              <a:gd name="adj" fmla="val 910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Forma livre 18"/>
          <p:cNvSpPr/>
          <p:nvPr/>
        </p:nvSpPr>
        <p:spPr>
          <a:xfrm>
            <a:off x="323850" y="1557338"/>
            <a:ext cx="8461375" cy="1060450"/>
          </a:xfrm>
          <a:custGeom>
            <a:avLst/>
            <a:gdLst>
              <a:gd name="connsiteX0" fmla="*/ 0 w 8075612"/>
              <a:gd name="connsiteY0" fmla="*/ 117812 h 1178120"/>
              <a:gd name="connsiteX1" fmla="*/ 34506 w 8075612"/>
              <a:gd name="connsiteY1" fmla="*/ 34506 h 1178120"/>
              <a:gd name="connsiteX2" fmla="*/ 117812 w 8075612"/>
              <a:gd name="connsiteY2" fmla="*/ 0 h 1178120"/>
              <a:gd name="connsiteX3" fmla="*/ 7957800 w 8075612"/>
              <a:gd name="connsiteY3" fmla="*/ 0 h 1178120"/>
              <a:gd name="connsiteX4" fmla="*/ 8041106 w 8075612"/>
              <a:gd name="connsiteY4" fmla="*/ 34506 h 1178120"/>
              <a:gd name="connsiteX5" fmla="*/ 8075612 w 8075612"/>
              <a:gd name="connsiteY5" fmla="*/ 117812 h 1178120"/>
              <a:gd name="connsiteX6" fmla="*/ 8075612 w 8075612"/>
              <a:gd name="connsiteY6" fmla="*/ 1060308 h 1178120"/>
              <a:gd name="connsiteX7" fmla="*/ 8041106 w 8075612"/>
              <a:gd name="connsiteY7" fmla="*/ 1143614 h 1178120"/>
              <a:gd name="connsiteX8" fmla="*/ 7957800 w 8075612"/>
              <a:gd name="connsiteY8" fmla="*/ 1178120 h 1178120"/>
              <a:gd name="connsiteX9" fmla="*/ 117812 w 8075612"/>
              <a:gd name="connsiteY9" fmla="*/ 1178120 h 1178120"/>
              <a:gd name="connsiteX10" fmla="*/ 34506 w 8075612"/>
              <a:gd name="connsiteY10" fmla="*/ 1143614 h 1178120"/>
              <a:gd name="connsiteX11" fmla="*/ 0 w 8075612"/>
              <a:gd name="connsiteY11" fmla="*/ 1060308 h 1178120"/>
              <a:gd name="connsiteX12" fmla="*/ 0 w 8075612"/>
              <a:gd name="connsiteY12" fmla="*/ 117812 h 117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75612" h="1178120">
                <a:moveTo>
                  <a:pt x="0" y="117812"/>
                </a:moveTo>
                <a:cubicBezTo>
                  <a:pt x="0" y="86566"/>
                  <a:pt x="12412" y="56600"/>
                  <a:pt x="34506" y="34506"/>
                </a:cubicBezTo>
                <a:cubicBezTo>
                  <a:pt x="56600" y="12412"/>
                  <a:pt x="86566" y="0"/>
                  <a:pt x="117812" y="0"/>
                </a:cubicBezTo>
                <a:lnTo>
                  <a:pt x="7957800" y="0"/>
                </a:lnTo>
                <a:cubicBezTo>
                  <a:pt x="7989046" y="0"/>
                  <a:pt x="8019012" y="12412"/>
                  <a:pt x="8041106" y="34506"/>
                </a:cubicBezTo>
                <a:cubicBezTo>
                  <a:pt x="8063200" y="56600"/>
                  <a:pt x="8075612" y="86566"/>
                  <a:pt x="8075612" y="117812"/>
                </a:cubicBezTo>
                <a:lnTo>
                  <a:pt x="8075612" y="1060308"/>
                </a:lnTo>
                <a:cubicBezTo>
                  <a:pt x="8075612" y="1091554"/>
                  <a:pt x="8063200" y="1121520"/>
                  <a:pt x="8041106" y="1143614"/>
                </a:cubicBezTo>
                <a:cubicBezTo>
                  <a:pt x="8019012" y="1165708"/>
                  <a:pt x="7989046" y="1178120"/>
                  <a:pt x="7957800" y="1178120"/>
                </a:cubicBezTo>
                <a:lnTo>
                  <a:pt x="117812" y="1178120"/>
                </a:lnTo>
                <a:cubicBezTo>
                  <a:pt x="86566" y="1178120"/>
                  <a:pt x="56600" y="1165708"/>
                  <a:pt x="34506" y="1143614"/>
                </a:cubicBezTo>
                <a:cubicBezTo>
                  <a:pt x="12412" y="1121520"/>
                  <a:pt x="0" y="1091554"/>
                  <a:pt x="0" y="1060308"/>
                </a:cubicBezTo>
                <a:lnTo>
                  <a:pt x="0" y="1178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01514" tIns="68580" rIns="68581" bIns="68580" anchor="ctr"/>
          <a:lstStyle/>
          <a:p>
            <a:pPr>
              <a:lnSpc>
                <a:spcPct val="120000"/>
              </a:lnSpc>
              <a:spcBef>
                <a:spcPts val="600"/>
              </a:spcBef>
              <a:buClr>
                <a:srgbClr val="3774AB"/>
              </a:buClr>
            </a:pP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Manter atuação proativa e sistêmica na </a:t>
            </a:r>
            <a:r>
              <a:rPr lang="pt-BR" sz="1600" b="1">
                <a:solidFill>
                  <a:srgbClr val="C00000"/>
                </a:solidFill>
                <a:cs typeface="Arial" pitchFamily="34" charset="0"/>
              </a:rPr>
              <a:t>implementação da agenda de inovação da indústria</a:t>
            </a:r>
            <a:r>
              <a:rPr lang="pt-BR" sz="1600" b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t-BR" sz="1600">
                <a:solidFill>
                  <a:srgbClr val="000000"/>
                </a:solidFill>
                <a:cs typeface="Arial" pitchFamily="34" charset="0"/>
              </a:rPr>
              <a:t>(SENAI, SESI e IEL)</a:t>
            </a:r>
          </a:p>
        </p:txBody>
      </p:sp>
      <p:pic>
        <p:nvPicPr>
          <p:cNvPr id="21" name="Picture 3"/>
          <p:cNvPicPr>
            <a:picLocks noChangeArrowheads="1"/>
          </p:cNvPicPr>
          <p:nvPr/>
        </p:nvPicPr>
        <p:blipFill>
          <a:blip r:embed="rId5" cstate="print"/>
          <a:srcRect t="548"/>
          <a:stretch>
            <a:fillRect/>
          </a:stretch>
        </p:blipFill>
        <p:spPr bwMode="auto">
          <a:xfrm>
            <a:off x="395536" y="1628800"/>
            <a:ext cx="1591200" cy="936000"/>
          </a:xfrm>
          <a:prstGeom prst="roundRect">
            <a:avLst>
              <a:gd name="adj" fmla="val 9108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7444356" y="1581108"/>
            <a:ext cx="135325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11.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444356" y="2804635"/>
            <a:ext cx="135325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12.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445420" y="4124674"/>
            <a:ext cx="135325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13.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425688" y="5462613"/>
            <a:ext cx="135325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7200" dirty="0">
                <a:solidFill>
                  <a:prstClr val="white">
                    <a:alpha val="30000"/>
                  </a:prstClr>
                </a:solidFill>
                <a:latin typeface="Calibri"/>
                <a:cs typeface="Arial" charset="0"/>
              </a:rPr>
              <a:t>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4211638" y="908050"/>
            <a:ext cx="4897437" cy="33131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t-BR" sz="3200" b="1" dirty="0">
                <a:solidFill>
                  <a:srgbClr val="254061"/>
                </a:solidFill>
                <a:latin typeface="+mj-lt"/>
                <a:ea typeface="ＭＳ Ｐゴシック" charset="-128"/>
                <a:cs typeface="Arial" pitchFamily="34" charset="0"/>
              </a:rPr>
              <a:t>GRANDES </a:t>
            </a:r>
            <a:r>
              <a:rPr lang="pt-BR" sz="3200" b="1" dirty="0" smtClean="0">
                <a:solidFill>
                  <a:srgbClr val="254061"/>
                </a:solidFill>
                <a:latin typeface="+mj-lt"/>
                <a:ea typeface="ＭＳ Ｐゴシック" charset="-128"/>
                <a:cs typeface="Arial" pitchFamily="34" charset="0"/>
              </a:rPr>
              <a:t>DESAFIOS</a:t>
            </a: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</a:endParaRPr>
          </a:p>
          <a:p>
            <a:pPr algn="ctr">
              <a:defRPr/>
            </a:pP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77933C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 PROJETOS ESTRATÉGICOS</a:t>
            </a:r>
          </a:p>
          <a:p>
            <a:pPr>
              <a:defRPr/>
            </a:pPr>
            <a:endParaRPr lang="pt-BR" sz="3200" b="1" dirty="0">
              <a:solidFill>
                <a:srgbClr val="77933C"/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3200" b="1" dirty="0">
                <a:solidFill>
                  <a:srgbClr val="77933C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 EXPERIMENTOS</a:t>
            </a:r>
          </a:p>
          <a:p>
            <a:pPr>
              <a:defRPr/>
            </a:pPr>
            <a:r>
              <a:rPr lang="pt-BR" sz="3200" b="1" dirty="0">
                <a:solidFill>
                  <a:srgbClr val="77933C"/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   INOVADORES</a:t>
            </a:r>
          </a:p>
          <a:p>
            <a:pPr algn="ctr">
              <a:defRPr/>
            </a:pPr>
            <a:endParaRPr lang="pt-BR" sz="32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charset="-128"/>
            </a:endParaRPr>
          </a:p>
        </p:txBody>
      </p:sp>
      <p:pic>
        <p:nvPicPr>
          <p:cNvPr id="31748" name="Picture 11" descr="S11_Rafa_5"/>
          <p:cNvPicPr>
            <a:picLocks noChangeAspect="1" noChangeArrowheads="1"/>
          </p:cNvPicPr>
          <p:nvPr/>
        </p:nvPicPr>
        <p:blipFill>
          <a:blip r:embed="rId4" cstate="print"/>
          <a:srcRect t="33009" r="55885"/>
          <a:stretch>
            <a:fillRect/>
          </a:stretch>
        </p:blipFill>
        <p:spPr bwMode="auto">
          <a:xfrm>
            <a:off x="-504825" y="908050"/>
            <a:ext cx="43561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3807" name="Imagem 21" descr="Template.png"/>
            <p:cNvPicPr>
              <a:picLocks noChangeAspect="1"/>
            </p:cNvPicPr>
            <p:nvPr/>
          </p:nvPicPr>
          <p:blipFill>
            <a:blip r:embed="rId2" cstate="print"/>
            <a:srcRect r="97691"/>
            <a:stretch>
              <a:fillRect/>
            </a:stretch>
          </p:blipFill>
          <p:spPr bwMode="auto">
            <a:xfrm>
              <a:off x="0" y="0"/>
              <a:ext cx="21101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8" name="Imagem 22" descr="Template.png"/>
            <p:cNvPicPr>
              <a:picLocks noChangeAspect="1"/>
            </p:cNvPicPr>
            <p:nvPr/>
          </p:nvPicPr>
          <p:blipFill>
            <a:blip r:embed="rId2" cstate="print"/>
            <a:srcRect b="97437"/>
            <a:stretch>
              <a:fillRect/>
            </a:stretch>
          </p:blipFill>
          <p:spPr bwMode="auto">
            <a:xfrm>
              <a:off x="0" y="0"/>
              <a:ext cx="9144000" cy="17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Imagem 23" descr="Template.png"/>
            <p:cNvPicPr>
              <a:picLocks noChangeAspect="1"/>
            </p:cNvPicPr>
            <p:nvPr/>
          </p:nvPicPr>
          <p:blipFill>
            <a:blip r:embed="rId2" cstate="print"/>
            <a:srcRect t="92479"/>
            <a:stretch>
              <a:fillRect/>
            </a:stretch>
          </p:blipFill>
          <p:spPr bwMode="auto">
            <a:xfrm>
              <a:off x="0" y="6342185"/>
              <a:ext cx="9144000" cy="51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Imagem 24" descr="Template.png"/>
            <p:cNvPicPr>
              <a:picLocks noChangeAspect="1"/>
            </p:cNvPicPr>
            <p:nvPr/>
          </p:nvPicPr>
          <p:blipFill>
            <a:blip r:embed="rId2" cstate="print"/>
            <a:srcRect l="98250"/>
            <a:stretch>
              <a:fillRect/>
            </a:stretch>
          </p:blipFill>
          <p:spPr bwMode="auto">
            <a:xfrm>
              <a:off x="8983980" y="0"/>
              <a:ext cx="1600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794" name="Text Box 15"/>
          <p:cNvSpPr txBox="1">
            <a:spLocks noChangeArrowheads="1"/>
          </p:cNvSpPr>
          <p:nvPr/>
        </p:nvSpPr>
        <p:spPr bwMode="auto">
          <a:xfrm>
            <a:off x="6875463" y="260350"/>
            <a:ext cx="21701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EDUCAÇÃO</a:t>
            </a:r>
          </a:p>
        </p:txBody>
      </p:sp>
      <p:pic>
        <p:nvPicPr>
          <p:cNvPr id="33795" name="Picture 40"/>
          <p:cNvPicPr>
            <a:picLocks noChangeAspect="1" noChangeArrowheads="1"/>
          </p:cNvPicPr>
          <p:nvPr/>
        </p:nvPicPr>
        <p:blipFill>
          <a:blip r:embed="rId3" cstate="print"/>
          <a:srcRect l="46909" t="31250"/>
          <a:stretch>
            <a:fillRect/>
          </a:stretch>
        </p:blipFill>
        <p:spPr bwMode="auto">
          <a:xfrm>
            <a:off x="6948488" y="1052513"/>
            <a:ext cx="1866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4437063"/>
            <a:ext cx="35925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267CBB"/>
              </a:buClr>
              <a:defRPr/>
            </a:pPr>
            <a:r>
              <a:rPr lang="pt-BR" sz="2400" dirty="0">
                <a:latin typeface="+mn-lt"/>
              </a:rPr>
              <a:t>Projetos</a:t>
            </a:r>
          </a:p>
        </p:txBody>
      </p:sp>
      <p:pic>
        <p:nvPicPr>
          <p:cNvPr id="33797" name="Picture 26" descr="S18_caju"/>
          <p:cNvPicPr>
            <a:picLocks noChangeAspect="1" noChangeArrowheads="1"/>
          </p:cNvPicPr>
          <p:nvPr/>
        </p:nvPicPr>
        <p:blipFill>
          <a:blip r:embed="rId4" cstate="print"/>
          <a:srcRect t="55000" r="16978" b="41667"/>
          <a:stretch>
            <a:fillRect/>
          </a:stretch>
        </p:blipFill>
        <p:spPr bwMode="auto">
          <a:xfrm>
            <a:off x="-504825" y="4797425"/>
            <a:ext cx="781367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6875463" y="3055938"/>
            <a:ext cx="21701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SENAI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0825" y="4960938"/>
            <a:ext cx="85693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pt-BR" sz="2400" dirty="0">
                <a:latin typeface="+mn-lt"/>
              </a:rPr>
              <a:t>Expansão da Rede Fixa e Móvel do SENAI para a Educação Profissional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pt-BR" sz="2400" dirty="0">
                <a:latin typeface="+mn-lt"/>
              </a:rPr>
              <a:t>Implantação do Programa Nacional de EAD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pt-BR" sz="2400" dirty="0">
                <a:latin typeface="+mn-lt"/>
              </a:rPr>
              <a:t>Implantação do Programa Nacional da Construção Civil</a:t>
            </a:r>
          </a:p>
        </p:txBody>
      </p:sp>
      <p:pic>
        <p:nvPicPr>
          <p:cNvPr id="32" name="Imagem 44" descr="S8_mari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rcRect l="45417" b="15556"/>
          <a:stretch>
            <a:fillRect/>
          </a:stretch>
        </p:blipFill>
        <p:spPr>
          <a:xfrm flipH="1">
            <a:off x="179512" y="144016"/>
            <a:ext cx="6516216" cy="3861048"/>
          </a:xfrm>
          <a:prstGeom prst="rect">
            <a:avLst/>
          </a:prstGeom>
          <a:ln>
            <a:solidFill>
              <a:srgbClr val="31859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3" name="TextBox 32"/>
          <p:cNvSpPr txBox="1"/>
          <p:nvPr/>
        </p:nvSpPr>
        <p:spPr>
          <a:xfrm>
            <a:off x="1692275" y="404813"/>
            <a:ext cx="14398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8585A"/>
                </a:solidFill>
              </a:rPr>
              <a:t>Desafio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323850" y="981075"/>
            <a:ext cx="6119813" cy="0"/>
          </a:xfrm>
          <a:prstGeom prst="line">
            <a:avLst/>
          </a:prstGeom>
          <a:ln>
            <a:solidFill>
              <a:srgbClr val="3185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003800" y="404813"/>
            <a:ext cx="14398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8585A"/>
                </a:solidFill>
              </a:rPr>
              <a:t>Meta 2014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4859338" y="1844675"/>
            <a:ext cx="288925" cy="863600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" name="TextBox 2"/>
          <p:cNvSpPr txBox="1"/>
          <p:nvPr/>
        </p:nvSpPr>
        <p:spPr>
          <a:xfrm>
            <a:off x="179388" y="1052513"/>
            <a:ext cx="4608512" cy="2740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b="1" dirty="0">
                <a:latin typeface="+mn-lt"/>
                <a:cs typeface="Century Gothic"/>
              </a:rPr>
              <a:t>D</a:t>
            </a:r>
            <a:r>
              <a:rPr lang="pt-BR" sz="2400" dirty="0">
                <a:latin typeface="+mn-lt"/>
                <a:cs typeface="Century Gothic"/>
              </a:rPr>
              <a:t>uplicar o número de matrículas na educação profissional, alcançando  4 milhões, priorizando a educação técnica de nível médio e a qualificação profissional, mantendo a qualidade e reduzindo o custo operacional.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76825" y="1844675"/>
            <a:ext cx="143986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>
                <a:latin typeface="+mn-lt"/>
              </a:rPr>
              <a:t>4 </a:t>
            </a:r>
          </a:p>
          <a:p>
            <a:pPr algn="ctr">
              <a:defRPr/>
            </a:pPr>
            <a:r>
              <a:rPr lang="pt-BR" sz="2400" dirty="0">
                <a:latin typeface="+mn-lt"/>
              </a:rPr>
              <a:t>milhões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Imagem 38" descr="S8_mari_3.png"/>
          <p:cNvPicPr>
            <a:picLocks noChangeAspect="1"/>
          </p:cNvPicPr>
          <p:nvPr/>
        </p:nvPicPr>
        <p:blipFill>
          <a:blip r:embed="rId2" cstate="print"/>
          <a:srcRect l="52344"/>
          <a:stretch>
            <a:fillRect/>
          </a:stretch>
        </p:blipFill>
        <p:spPr bwMode="auto">
          <a:xfrm>
            <a:off x="7019925" y="1341438"/>
            <a:ext cx="1655763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o 2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9951" name="Imagem 21" descr="Template.png"/>
            <p:cNvPicPr>
              <a:picLocks noChangeAspect="1"/>
            </p:cNvPicPr>
            <p:nvPr/>
          </p:nvPicPr>
          <p:blipFill>
            <a:blip r:embed="rId3" cstate="print"/>
            <a:srcRect r="97691"/>
            <a:stretch>
              <a:fillRect/>
            </a:stretch>
          </p:blipFill>
          <p:spPr bwMode="auto">
            <a:xfrm>
              <a:off x="0" y="0"/>
              <a:ext cx="211015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2" name="Imagem 22" descr="Template.png"/>
            <p:cNvPicPr>
              <a:picLocks noChangeAspect="1"/>
            </p:cNvPicPr>
            <p:nvPr/>
          </p:nvPicPr>
          <p:blipFill>
            <a:blip r:embed="rId3" cstate="print"/>
            <a:srcRect b="97437"/>
            <a:stretch>
              <a:fillRect/>
            </a:stretch>
          </p:blipFill>
          <p:spPr bwMode="auto">
            <a:xfrm>
              <a:off x="0" y="0"/>
              <a:ext cx="9144000" cy="175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3" name="Imagem 23" descr="Template.png"/>
            <p:cNvPicPr>
              <a:picLocks noChangeAspect="1"/>
            </p:cNvPicPr>
            <p:nvPr/>
          </p:nvPicPr>
          <p:blipFill>
            <a:blip r:embed="rId3" cstate="print"/>
            <a:srcRect t="92479"/>
            <a:stretch>
              <a:fillRect/>
            </a:stretch>
          </p:blipFill>
          <p:spPr bwMode="auto">
            <a:xfrm>
              <a:off x="0" y="6342185"/>
              <a:ext cx="9144000" cy="51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54" name="Imagem 24" descr="Template.png"/>
            <p:cNvPicPr>
              <a:picLocks noChangeAspect="1"/>
            </p:cNvPicPr>
            <p:nvPr/>
          </p:nvPicPr>
          <p:blipFill>
            <a:blip r:embed="rId3" cstate="print"/>
            <a:srcRect l="98250"/>
            <a:stretch>
              <a:fillRect/>
            </a:stretch>
          </p:blipFill>
          <p:spPr bwMode="auto">
            <a:xfrm>
              <a:off x="8983980" y="0"/>
              <a:ext cx="1600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Imagem 44" descr="S8_mari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/>
            </a:extLst>
          </a:blip>
          <a:srcRect l="45417" b="15556"/>
          <a:stretch>
            <a:fillRect/>
          </a:stretch>
        </p:blipFill>
        <p:spPr>
          <a:xfrm flipH="1">
            <a:off x="179512" y="144016"/>
            <a:ext cx="6516216" cy="3861048"/>
          </a:xfrm>
          <a:prstGeom prst="rect">
            <a:avLst/>
          </a:prstGeom>
          <a:ln>
            <a:solidFill>
              <a:srgbClr val="E0798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940" name="Text Box 15"/>
          <p:cNvSpPr txBox="1">
            <a:spLocks noChangeArrowheads="1"/>
          </p:cNvSpPr>
          <p:nvPr/>
        </p:nvSpPr>
        <p:spPr bwMode="auto">
          <a:xfrm>
            <a:off x="6723063" y="131763"/>
            <a:ext cx="23129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TECNOLOGIA</a:t>
            </a:r>
          </a:p>
          <a:p>
            <a:pPr algn="ctr"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 e INOVAÇÃO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825" y="1516063"/>
            <a:ext cx="4176713" cy="1482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pt-BR" sz="2800" b="1" dirty="0">
                <a:latin typeface="+mn-lt"/>
              </a:rPr>
              <a:t>I</a:t>
            </a:r>
            <a:r>
              <a:rPr lang="pt-BR" sz="2400" dirty="0">
                <a:latin typeface="+mn-lt"/>
              </a:rPr>
              <a:t>mplantar 67 Institutos SENAI de Tecnologia, com foco na sustentabilidade financeira.</a:t>
            </a:r>
            <a:endParaRPr lang="pt-BR" sz="2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50825" y="4418013"/>
            <a:ext cx="35941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rgbClr val="267CBB"/>
              </a:buClr>
              <a:defRPr/>
            </a:pPr>
            <a:r>
              <a:rPr lang="pt-BR" sz="2400" dirty="0">
                <a:solidFill>
                  <a:srgbClr val="58585A"/>
                </a:solidFill>
                <a:latin typeface="+mn-lt"/>
              </a:rPr>
              <a:t>Projeto</a:t>
            </a:r>
          </a:p>
        </p:txBody>
      </p:sp>
      <p:pic>
        <p:nvPicPr>
          <p:cNvPr id="16" name="Picture 26" descr="S18_caju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55000" r="16978" b="41667"/>
          <a:stretch>
            <a:fillRect/>
          </a:stretch>
        </p:blipFill>
        <p:spPr bwMode="auto">
          <a:xfrm>
            <a:off x="-288032" y="4777923"/>
            <a:ext cx="7812360" cy="235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692275" y="476250"/>
            <a:ext cx="14398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8585A"/>
                </a:solidFill>
              </a:rPr>
              <a:t>Desafio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03800" y="1508125"/>
            <a:ext cx="1439863" cy="16435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400" smtClean="0"/>
              <a:t>38</a:t>
            </a:r>
            <a:r>
              <a:rPr lang="pt-BR" sz="2400" smtClean="0">
                <a:latin typeface="+mn-lt"/>
              </a:rPr>
              <a:t> </a:t>
            </a:r>
            <a:r>
              <a:rPr lang="pt-BR" sz="2000" dirty="0">
                <a:latin typeface="+mn-lt"/>
              </a:rPr>
              <a:t>Institutos de Tecnologia</a:t>
            </a:r>
            <a:endParaRPr lang="pt-BR" sz="2000" dirty="0">
              <a:latin typeface="+mn-lt"/>
              <a:ea typeface="ＭＳ Ｐゴシック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5086350"/>
            <a:ext cx="6985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/>
            </a:pPr>
            <a:r>
              <a:rPr lang="pt-BR" sz="2400" dirty="0">
                <a:latin typeface="+mn-lt"/>
              </a:rPr>
              <a:t>Implantação dos Institutos SENAI de Tecnologia</a:t>
            </a:r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6875463" y="3271838"/>
            <a:ext cx="2170112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500" b="1">
                <a:solidFill>
                  <a:srgbClr val="3C60A7"/>
                </a:solidFill>
                <a:latin typeface="Century Gothic" pitchFamily="34" charset="0"/>
              </a:rPr>
              <a:t>SENAI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3850" y="1052513"/>
            <a:ext cx="6119813" cy="0"/>
          </a:xfrm>
          <a:prstGeom prst="line">
            <a:avLst/>
          </a:prstGeom>
          <a:ln>
            <a:solidFill>
              <a:srgbClr val="E079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003800" y="476250"/>
            <a:ext cx="1439863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58585A"/>
                </a:solidFill>
              </a:rPr>
              <a:t>Meta 2014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572000" y="1844675"/>
            <a:ext cx="287338" cy="863600"/>
          </a:xfrm>
          <a:prstGeom prst="rightArrow">
            <a:avLst/>
          </a:prstGeom>
          <a:solidFill>
            <a:srgbClr val="E07980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67Sl3EtEORdiC.CA3od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z.Kfx67UeBoRWzrPDD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fcaXV0gUuM0caJyczLq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Iwq3HFy0K.vGopmZMe4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o23XcQ9EKIZr2VR44v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8bR26aAR0G8uqoOHSgWy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FzBOkH30.Rgh0z0V16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D31e_ehEyg8ibev.4n.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NvZkOpREez9j.fIwuBn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a3m0nr7kmo80ReIbxio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4ZSbllKEmCWGeL6E0CQ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JijWiJXUWRcJI69Y7TS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oTn49ya0G26EeznSusY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Gi8bxxgEyA.1AXRZTy9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jMIaBUqeEqSKhsO.Z3wW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ObnsMvqEenctUbDNuD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9qjoZ5fkCc9iLL9xPZN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ndv3Qj602iopNsV4uxl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MNJqNeS0m2J_BcBJRnC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gJwMyQaE2VUZXinNcV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_DEwVeekKxv5oiCiLCX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PlgMeKWEODiNj7kXtfB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R6EzbsdUyJ72bQFf_MW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cyZAPh4kaKTVHH6QB1l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Uc25UMdwUyRs0uGvgtF.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eKPGS4xUuMWO3rx1JZ6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tFjPbQxykiH8h9tD_NXv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LW5Yx0EUqwyC4mY8Zj9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fB85CYJ0it3i5YR45xd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rhy6eBqUKDk0mxtZU6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uvRRLsdE6Ov0LUT94xO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5hkCr9U0aZzFANqf3_j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OkV6Osm0KxRS7t3sjg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2lIme1YUuUGrM.Eoxyf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lxpIWLzUm79duPGMM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tn5NT29EORdTVfiAtgu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.LWvywTGEW.R3t3yeTRD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ZlNNyvtEayok4ZKl0dC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9zfCUz.EaPE41CKjpSk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DSc0v0s0m16n3UqN_Fe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t3V0JG4EubBmgqeu9Np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oSXZkUR0Ka5BDmCq6vW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vJV6Iu8U6uFx0DZSTGl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7KyYgZQL0GhQNfNbnHtF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sa6rffsUmJiVeGUE8f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PSVmdR2EW7oL2II85Bp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5r5.ElKkunwdlroYB73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EhneN0406vd9fQcdP4P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hdw5cQkUeRkswp_Qt5.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zj0iBtl0aRFwgEazepm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TqESPmEO2CfFQvEwzd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UX2brUHMkKD6fc8rynV8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U7qbh1EU2ms5xwT7yze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vdx3PO9UqWGOVtLIwj_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4yNCOH80mo6k7IyDANJ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9XIaZilUWlylYbQCc9q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QKwZoDfEG9ygAsmoj4X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ee6VMm702l9YVUvFjXA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YBSmSUbk.frfyXJ6cKk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KOXAHKTkWIakNJizP7V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1RGag7tEi7kN_lE15SJ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9eASyNwuUacpIUlX64lw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vMytpqckKQr2QlRayoT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ShSIYqXkOtv_XB7qlF2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.ZtzA_U0K4R1SdLNumd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l9CMwoH0KrrP8zE3I1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UTNi9QwE6cLTiczYjyR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GxVp7tvk.N2pSNVG1b4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FYLE7hm0KE_sMcKHhue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IaqFApwWUuoMkifyB_Xn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FImG7pgUydAMJACkmQF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pYeQ4ISUqIEmT9P95EM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F08SJa8Ea_AJ9Azy3Mk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.Ryk8ePKES31o93pH3ck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9QJO8EE0yoCIeOlANfh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qMDBTI.0uyxvxBSD_eN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8SmAP_Dkmcmk3GWJvzA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pBLUdrZkqJ1TQkXAEE4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Mx_EWXYUG6TdicjXpgL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sRZGOMO0OxOlBfHPA0O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TSyJtQ4Ei_l5CIATH0O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Ws38_qPUm4lxfvmUG2Fw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</TotalTime>
  <Words>1084</Words>
  <Application>Microsoft Office PowerPoint</Application>
  <PresentationFormat>Apresentação na tela (4:3)</PresentationFormat>
  <Paragraphs>244</Paragraphs>
  <Slides>20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Tema do Office</vt:lpstr>
      <vt:lpstr>think-cell Slide</vt:lpstr>
      <vt:lpstr>Slide 1</vt:lpstr>
      <vt:lpstr>Slide 2</vt:lpstr>
      <vt:lpstr>Slide 3</vt:lpstr>
      <vt:lpstr>Educação</vt:lpstr>
      <vt:lpstr>Educação</vt:lpstr>
      <vt:lpstr>Tecnologia e Gestão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CNI</dc:creator>
  <cp:lastModifiedBy>CNI</cp:lastModifiedBy>
  <cp:revision>147</cp:revision>
  <dcterms:created xsi:type="dcterms:W3CDTF">2012-02-01T20:00:35Z</dcterms:created>
  <dcterms:modified xsi:type="dcterms:W3CDTF">2012-03-30T15:55:28Z</dcterms:modified>
</cp:coreProperties>
</file>