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80" r:id="rId5"/>
    <p:sldId id="281" r:id="rId6"/>
    <p:sldId id="26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2" r:id="rId16"/>
    <p:sldId id="283" r:id="rId17"/>
    <p:sldId id="279" r:id="rId18"/>
    <p:sldId id="264" r:id="rId19"/>
    <p:sldId id="265" r:id="rId20"/>
    <p:sldId id="266" r:id="rId21"/>
    <p:sldId id="269" r:id="rId22"/>
    <p:sldId id="270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rika\AA-Area%20de%20Trabalho\AA-Consultorias\2010ReformaFiscal\Taiana\Regra%20Final\D_Gr&#225;ficos\Cen&#225;rio%20Atual\1010%20Gr&#225;ficos_Cen&#225;rioAtual_CFF_ModeloGin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1.8581081081081183E-2"/>
          <c:y val="0.13720505908211394"/>
          <c:w val="0.96621621621621623"/>
          <c:h val="0.70813431866143162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25357">
              <a:noFill/>
            </a:ln>
          </c:spPr>
          <c:dPt>
            <c:idx val="0"/>
            <c:spPr>
              <a:solidFill>
                <a:srgbClr val="C00000"/>
              </a:solidFill>
              <a:ln w="25357">
                <a:noFill/>
              </a:ln>
            </c:spPr>
          </c:dPt>
          <c:dLbls>
            <c:numFmt formatCode="#,##0" sourceLinked="0"/>
            <c:spPr>
              <a:noFill/>
              <a:ln w="25357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chemeClr val="tx1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endParaRPr lang="pt-BR"/>
              </a:p>
            </c:txPr>
            <c:dLblPos val="outEnd"/>
            <c:showVal val="1"/>
          </c:dLbls>
          <c:cat>
            <c:strRef>
              <c:f>Sheet1!$B$1:$AC$1</c:f>
              <c:strCache>
                <c:ptCount val="28"/>
                <c:pt idx="0">
                  <c:v>BRASIL</c:v>
                </c:pt>
                <c:pt idx="1">
                  <c:v>RO</c:v>
                </c:pt>
                <c:pt idx="2">
                  <c:v>AC</c:v>
                </c:pt>
                <c:pt idx="3">
                  <c:v>AM</c:v>
                </c:pt>
                <c:pt idx="4">
                  <c:v>RR</c:v>
                </c:pt>
                <c:pt idx="5">
                  <c:v>PA</c:v>
                </c:pt>
                <c:pt idx="6">
                  <c:v>AP</c:v>
                </c:pt>
                <c:pt idx="7">
                  <c:v>TO</c:v>
                </c:pt>
                <c:pt idx="8">
                  <c:v>MA</c:v>
                </c:pt>
                <c:pt idx="9">
                  <c:v>PI</c:v>
                </c:pt>
                <c:pt idx="10">
                  <c:v>CE</c:v>
                </c:pt>
                <c:pt idx="11">
                  <c:v>RN</c:v>
                </c:pt>
                <c:pt idx="12">
                  <c:v>PB</c:v>
                </c:pt>
                <c:pt idx="13">
                  <c:v>PE</c:v>
                </c:pt>
                <c:pt idx="14">
                  <c:v>AL</c:v>
                </c:pt>
                <c:pt idx="15">
                  <c:v>SE</c:v>
                </c:pt>
                <c:pt idx="16">
                  <c:v>BA</c:v>
                </c:pt>
                <c:pt idx="17">
                  <c:v>MG</c:v>
                </c:pt>
                <c:pt idx="18">
                  <c:v>ES</c:v>
                </c:pt>
                <c:pt idx="19">
                  <c:v>RJ</c:v>
                </c:pt>
                <c:pt idx="20">
                  <c:v>SP</c:v>
                </c:pt>
                <c:pt idx="21">
                  <c:v>PR</c:v>
                </c:pt>
                <c:pt idx="22">
                  <c:v>SC</c:v>
                </c:pt>
                <c:pt idx="23">
                  <c:v>RS</c:v>
                </c:pt>
                <c:pt idx="24">
                  <c:v>MS</c:v>
                </c:pt>
                <c:pt idx="25">
                  <c:v>MT</c:v>
                </c:pt>
                <c:pt idx="26">
                  <c:v>GO</c:v>
                </c:pt>
                <c:pt idx="27">
                  <c:v>DF</c:v>
                </c:pt>
              </c:strCache>
            </c:strRef>
          </c:cat>
          <c:val>
            <c:numRef>
              <c:f>Sheet1!$B$2:$AC$2</c:f>
              <c:numCache>
                <c:formatCode>General</c:formatCode>
                <c:ptCount val="28"/>
                <c:pt idx="0">
                  <c:v>1493.5</c:v>
                </c:pt>
                <c:pt idx="1">
                  <c:v>1666.7</c:v>
                </c:pt>
                <c:pt idx="2">
                  <c:v>2795.4</c:v>
                </c:pt>
                <c:pt idx="3">
                  <c:v>1619.4</c:v>
                </c:pt>
                <c:pt idx="4">
                  <c:v>2869.2</c:v>
                </c:pt>
                <c:pt idx="5">
                  <c:v>838.2</c:v>
                </c:pt>
                <c:pt idx="6">
                  <c:v>2596.1</c:v>
                </c:pt>
                <c:pt idx="7">
                  <c:v>2093.6999999999998</c:v>
                </c:pt>
                <c:pt idx="8">
                  <c:v>718.8</c:v>
                </c:pt>
                <c:pt idx="9">
                  <c:v>918</c:v>
                </c:pt>
                <c:pt idx="10">
                  <c:v>962.7</c:v>
                </c:pt>
                <c:pt idx="11">
                  <c:v>1315.3</c:v>
                </c:pt>
                <c:pt idx="12">
                  <c:v>1030.3</c:v>
                </c:pt>
                <c:pt idx="13">
                  <c:v>1127.5999999999999</c:v>
                </c:pt>
                <c:pt idx="14">
                  <c:v>985.5</c:v>
                </c:pt>
                <c:pt idx="15">
                  <c:v>1534.8</c:v>
                </c:pt>
                <c:pt idx="16">
                  <c:v>1046.4000000000001</c:v>
                </c:pt>
                <c:pt idx="17">
                  <c:v>1327.4</c:v>
                </c:pt>
                <c:pt idx="18">
                  <c:v>2152.1999999999998</c:v>
                </c:pt>
                <c:pt idx="19">
                  <c:v>1969.5</c:v>
                </c:pt>
                <c:pt idx="20">
                  <c:v>1883.9</c:v>
                </c:pt>
                <c:pt idx="21">
                  <c:v>1336.3</c:v>
                </c:pt>
                <c:pt idx="22">
                  <c:v>1525.8</c:v>
                </c:pt>
                <c:pt idx="23">
                  <c:v>1536.4</c:v>
                </c:pt>
                <c:pt idx="24">
                  <c:v>1750.7</c:v>
                </c:pt>
                <c:pt idx="25">
                  <c:v>1913.5</c:v>
                </c:pt>
                <c:pt idx="26">
                  <c:v>1368.7</c:v>
                </c:pt>
                <c:pt idx="27">
                  <c:v>2550.1999999999998</c:v>
                </c:pt>
              </c:numCache>
            </c:numRef>
          </c:val>
        </c:ser>
        <c:dLbls>
          <c:showVal val="1"/>
        </c:dLbls>
        <c:axId val="93187456"/>
        <c:axId val="88282240"/>
      </c:barChart>
      <c:catAx>
        <c:axId val="93187456"/>
        <c:scaling>
          <c:orientation val="minMax"/>
        </c:scaling>
        <c:axPos val="b"/>
        <c:numFmt formatCode="General" sourceLinked="1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100" b="1" i="0" u="none" strike="noStrike" baseline="0">
                <a:solidFill>
                  <a:schemeClr val="tx1"/>
                </a:solidFill>
                <a:latin typeface="Calibri" pitchFamily="34" charset="0"/>
                <a:ea typeface="Arial"/>
                <a:cs typeface="Arial"/>
              </a:defRPr>
            </a:pPr>
            <a:endParaRPr lang="pt-BR"/>
          </a:p>
        </c:txPr>
        <c:crossAx val="88282240"/>
        <c:crossesAt val="250"/>
        <c:auto val="1"/>
        <c:lblAlgn val="ctr"/>
        <c:lblOffset val="100"/>
        <c:tickLblSkip val="1"/>
        <c:tickMarkSkip val="1"/>
      </c:catAx>
      <c:valAx>
        <c:axId val="88282240"/>
        <c:scaling>
          <c:orientation val="minMax"/>
          <c:max val="2900"/>
          <c:min val="250"/>
        </c:scaling>
        <c:delete val="1"/>
        <c:axPos val="l"/>
        <c:numFmt formatCode="General" sourceLinked="1"/>
        <c:tickLblPos val="none"/>
        <c:crossAx val="93187456"/>
        <c:crosses val="autoZero"/>
        <c:crossBetween val="between"/>
        <c:majorUnit val="100"/>
        <c:minorUnit val="50"/>
      </c:valAx>
      <c:spPr>
        <a:noFill/>
        <a:ln w="2535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9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ctr" rtl="0">
              <a:defRPr/>
            </a:pPr>
            <a:r>
              <a:rPr lang="pt-BR"/>
              <a:t>Distribuição da população nos municípios conforme sua capacidade fiscal no cenário atual (CFF2)</a:t>
            </a:r>
          </a:p>
          <a:p>
            <a:pPr algn="ctr" rtl="0">
              <a:defRPr/>
            </a:pPr>
            <a:endParaRPr lang="pt-BR"/>
          </a:p>
        </c:rich>
      </c:tx>
      <c:layout>
        <c:manualLayout>
          <c:xMode val="edge"/>
          <c:yMode val="edge"/>
          <c:x val="0.14618563285226863"/>
          <c:y val="2.6575013876444405E-2"/>
        </c:manualLayout>
      </c:layout>
    </c:title>
    <c:plotArea>
      <c:layout>
        <c:manualLayout>
          <c:layoutTarget val="inner"/>
          <c:xMode val="edge"/>
          <c:yMode val="edge"/>
          <c:x val="0.14678018372703547"/>
          <c:y val="0.17829870224555261"/>
          <c:w val="0.79160870516185489"/>
          <c:h val="0.65648877223680702"/>
        </c:manualLayout>
      </c:layout>
      <c:lineChart>
        <c:grouping val="standard"/>
        <c:ser>
          <c:idx val="0"/>
          <c:order val="0"/>
          <c:tx>
            <c:strRef>
              <c:f>'Base CFF2'!$J$12</c:f>
              <c:strCache>
                <c:ptCount val="1"/>
                <c:pt idx="0">
                  <c:v>pop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Val val="1"/>
          </c:dLbls>
          <c:cat>
            <c:numRef>
              <c:f>'Base CFF2'!$I$13:$I$23</c:f>
              <c:numCache>
                <c:formatCode>0%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0.79999999999999993</c:v>
                </c:pt>
                <c:pt idx="9">
                  <c:v>0.9</c:v>
                </c:pt>
                <c:pt idx="10">
                  <c:v>0.99999999999999989</c:v>
                </c:pt>
              </c:numCache>
            </c:numRef>
          </c:cat>
          <c:val>
            <c:numRef>
              <c:f>'Base CFF2'!$J$13:$J$23</c:f>
              <c:numCache>
                <c:formatCode>0%</c:formatCode>
                <c:ptCount val="11"/>
                <c:pt idx="0">
                  <c:v>0</c:v>
                </c:pt>
                <c:pt idx="1">
                  <c:v>0.18758392081473371</c:v>
                </c:pt>
                <c:pt idx="2">
                  <c:v>0.29145220590842841</c:v>
                </c:pt>
                <c:pt idx="3">
                  <c:v>0.39054515841813403</c:v>
                </c:pt>
                <c:pt idx="4">
                  <c:v>0.49595028044384815</c:v>
                </c:pt>
                <c:pt idx="5">
                  <c:v>0.6020333107953959</c:v>
                </c:pt>
                <c:pt idx="6">
                  <c:v>0.70418797127754817</c:v>
                </c:pt>
                <c:pt idx="7">
                  <c:v>0.83740390194731718</c:v>
                </c:pt>
                <c:pt idx="8">
                  <c:v>0.88540926611638016</c:v>
                </c:pt>
                <c:pt idx="9">
                  <c:v>0.9809674182218685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'Base CFF2'!$K$12</c:f>
              <c:strCache>
                <c:ptCount val="1"/>
                <c:pt idx="0">
                  <c:v>reta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'Base CFF2'!$I$13:$I$23</c:f>
              <c:numCache>
                <c:formatCode>0%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0.79999999999999993</c:v>
                </c:pt>
                <c:pt idx="9">
                  <c:v>0.9</c:v>
                </c:pt>
                <c:pt idx="10">
                  <c:v>0.99999999999999989</c:v>
                </c:pt>
              </c:numCache>
            </c:numRef>
          </c:cat>
          <c:val>
            <c:numRef>
              <c:f>'Base CFF2'!$K$13:$K$23</c:f>
              <c:numCache>
                <c:formatCode>0%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0.79999999999999993</c:v>
                </c:pt>
                <c:pt idx="9">
                  <c:v>0.9</c:v>
                </c:pt>
                <c:pt idx="10">
                  <c:v>0.99999999999999989</c:v>
                </c:pt>
              </c:numCache>
            </c:numRef>
          </c:val>
        </c:ser>
        <c:marker val="1"/>
        <c:axId val="93149056"/>
        <c:axId val="93184000"/>
      </c:lineChart>
      <c:catAx>
        <c:axId val="9314905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pt-BR" sz="1200"/>
                  <a:t>Municípios ordenados conforme sua capacidade fiscal per capita</a:t>
                </a:r>
              </a:p>
            </c:rich>
          </c:tx>
          <c:layout>
            <c:manualLayout>
              <c:xMode val="edge"/>
              <c:yMode val="edge"/>
              <c:x val="0.22718718205030927"/>
              <c:y val="0.94470894774516823"/>
            </c:manualLayout>
          </c:layout>
        </c:title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93184000"/>
        <c:crosses val="autoZero"/>
        <c:auto val="1"/>
        <c:lblAlgn val="ctr"/>
        <c:lblOffset val="100"/>
      </c:catAx>
      <c:valAx>
        <c:axId val="93184000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População acumulada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93149056"/>
        <c:crosses val="autoZero"/>
        <c:crossBetween val="midCat"/>
        <c:majorUnit val="0.1"/>
      </c:valAx>
    </c:plotArea>
    <c:plotVisOnly val="1"/>
  </c:chart>
  <c:spPr>
    <a:ln>
      <a:noFill/>
    </a:ln>
  </c:spPr>
  <c:txPr>
    <a:bodyPr/>
    <a:lstStyle/>
    <a:p>
      <a:pPr>
        <a:defRPr>
          <a:latin typeface="Calibri" pitchFamily="34" charset="0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F0BF9-C97E-4010-93E9-F35FA262C961}" type="datetimeFigureOut">
              <a:rPr lang="pt-BR" smtClean="0"/>
              <a:pPr/>
              <a:t>05/05/2014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F0E9D-3B9C-4E2F-9041-72279E5BF43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10DEA-BE4E-4ABB-99D3-ED9787DF7FF6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9D9E6-A950-4657-9981-EB47523288BA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F0E9D-3B9C-4E2F-9041-72279E5BF435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5/5/2014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5/5/2014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5/5/2014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Federalismo em seu Labirinto: Crises e </a:t>
            </a:r>
            <a:r>
              <a:rPr lang="pt-BR" dirty="0" smtClean="0"/>
              <a:t>Desafios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Fernando Rezende</a:t>
            </a:r>
          </a:p>
          <a:p>
            <a:r>
              <a:rPr lang="pt-BR" dirty="0" smtClean="0"/>
              <a:t>EBAPE/FGV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Não tem espaço para decidir sobre o uso dos recursos orçamentários.</a:t>
            </a:r>
          </a:p>
          <a:p>
            <a:r>
              <a:rPr lang="pt-BR" dirty="0" smtClean="0"/>
              <a:t>Crescente interferência do governo federal nas finanças estaduais e municipais (desonerações,base fundos, pisos salariais)- maiores encargos e menores recursos</a:t>
            </a:r>
          </a:p>
          <a:p>
            <a:r>
              <a:rPr lang="pt-BR" dirty="0" smtClean="0"/>
              <a:t>Impossibilidade de exercício da competência concorrente. O que fazem os legislativos estaduais?</a:t>
            </a:r>
          </a:p>
          <a:p>
            <a:r>
              <a:rPr lang="pt-BR" dirty="0" smtClean="0"/>
              <a:t>Municípios ganharam status de entes federados- o que mudou na prática?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Perdeu autonomia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Estados sustentam uma disputa fratricida – redistribuir para encolher.</a:t>
            </a:r>
          </a:p>
          <a:p>
            <a:r>
              <a:rPr lang="pt-BR" dirty="0" smtClean="0"/>
              <a:t>Não conseguem construir uma agenda de mudanças baseada na percepção dos interesses coletivos</a:t>
            </a:r>
          </a:p>
          <a:p>
            <a:r>
              <a:rPr lang="pt-BR" dirty="0" smtClean="0"/>
              <a:t>Sofrem de aguda miopia.Não enxergam adiante</a:t>
            </a:r>
          </a:p>
          <a:p>
            <a:r>
              <a:rPr lang="pt-BR" dirty="0" smtClean="0"/>
              <a:t>Perdem-se na busca de socorros emergenciais.</a:t>
            </a:r>
          </a:p>
          <a:p>
            <a:r>
              <a:rPr lang="pt-BR" dirty="0" smtClean="0"/>
              <a:t>Não conseguem encontrar o rumo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Envolveu-se em conflitos e disputam um espaço cada vez menor.</a:t>
            </a:r>
            <a:endParaRPr lang="pt-BR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Disparidades regionais - convergência dos PIBS regionais estancou há duas décadas</a:t>
            </a:r>
          </a:p>
          <a:p>
            <a:r>
              <a:rPr lang="pt-BR" sz="2800" dirty="0" smtClean="0"/>
              <a:t>Urbanização, pressões sociais e guerra fiscal</a:t>
            </a:r>
          </a:p>
          <a:p>
            <a:r>
              <a:rPr lang="pt-BR" sz="2800" dirty="0" smtClean="0"/>
              <a:t>Rigidez das regras e velocidade da dinâmica socioeconômica acentuam os desequilíbrios.</a:t>
            </a:r>
          </a:p>
          <a:p>
            <a:r>
              <a:rPr lang="pt-BR" sz="2800" dirty="0" smtClean="0"/>
              <a:t>Desequilíbrios fiscais e vinculações uniformes não geram condições para proporcionar a isonomia de oportunidades de ascensão social </a:t>
            </a:r>
          </a:p>
          <a:p>
            <a:r>
              <a:rPr lang="pt-BR" sz="2800" dirty="0" smtClean="0"/>
              <a:t>Abertura da economia e novas tecnologias exigem a construção de um projeto que harmonize interesses nacionais e regionais.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Que foram de tornando cada vez mais acirrados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Disparidades de oportunidades de ascensão social</a:t>
            </a:r>
            <a:endParaRPr lang="pt-BR" dirty="0"/>
          </a:p>
        </p:txBody>
      </p:sp>
      <p:graphicFrame>
        <p:nvGraphicFramePr>
          <p:cNvPr id="4" name="Object 1"/>
          <p:cNvGraphicFramePr>
            <a:graphicFrameLocks noGrp="1" noChangeAspect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Disparidades fiscais- municípios</a:t>
            </a:r>
            <a:br>
              <a:rPr lang="pt-BR" dirty="0" smtClean="0"/>
            </a:br>
            <a:r>
              <a:rPr lang="pt-BR" sz="3300" i="1" dirty="0" smtClean="0"/>
              <a:t>Após o FPM</a:t>
            </a:r>
            <a:endParaRPr lang="pt-BR" sz="3300" i="1" dirty="0"/>
          </a:p>
        </p:txBody>
      </p:sp>
      <p:sp>
        <p:nvSpPr>
          <p:cNvPr id="7" name="Retângulo 6"/>
          <p:cNvSpPr/>
          <p:nvPr/>
        </p:nvSpPr>
        <p:spPr>
          <a:xfrm>
            <a:off x="539552" y="594928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latin typeface="Calibri" pitchFamily="34" charset="0"/>
              </a:rPr>
              <a:t>CFF1 = arrecadação de tributos próprios (ISS, IPTU, ITBI, IRRF, taxas e contribuição de melhoria) + devolução da parcela devida aos municípios de impostos arrecadados por terceiros (ICMS, IPVA, ITR e </a:t>
            </a:r>
            <a:r>
              <a:rPr lang="pt-BR" sz="1200" dirty="0" err="1" smtClean="0">
                <a:latin typeface="Calibri" pitchFamily="34" charset="0"/>
              </a:rPr>
              <a:t>IOF-ouro</a:t>
            </a:r>
            <a:r>
              <a:rPr lang="pt-BR" sz="1200" dirty="0" smtClean="0">
                <a:latin typeface="Calibri" pitchFamily="34" charset="0"/>
              </a:rPr>
              <a:t>) + multas e juros + receita da dívida ativa.</a:t>
            </a:r>
            <a:endParaRPr lang="pt-BR" sz="1200" dirty="0">
              <a:latin typeface="Calibri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115616" y="1484784"/>
          <a:ext cx="6840759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Abertura da economia, avanços tecnológicos e ineficiências tributárias afrouxaram os laços econômicos entre as regiões brasileiras e fomentaram o acirramento da guerra fiscal</a:t>
            </a:r>
          </a:p>
          <a:p>
            <a:r>
              <a:rPr lang="pt-BR" dirty="0" smtClean="0"/>
              <a:t>Afogou-se em antagonismos que impedem a percepção da importância de uma atuação pautada pelos interesses coletivos.</a:t>
            </a:r>
          </a:p>
          <a:p>
            <a:r>
              <a:rPr lang="pt-BR" dirty="0" smtClean="0"/>
              <a:t>E atolou-se no predomínio do individualismo e do improviso. </a:t>
            </a:r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Federação sofreu o impacto de fortes ventos vindos do exterior e perdeu o rumo</a:t>
            </a:r>
            <a:endParaRPr lang="pt-BR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Competição pela exploração de bases tributárias limita espaço para ampliar recursos próprios.</a:t>
            </a:r>
          </a:p>
          <a:p>
            <a:r>
              <a:rPr lang="pt-BR" dirty="0" smtClean="0"/>
              <a:t>Base das transferências encolhe em razão do crescimento das contribuições e das desonerações tributárias (IPI,folha e </a:t>
            </a:r>
            <a:r>
              <a:rPr lang="pt-BR" dirty="0" err="1" smtClean="0"/>
              <a:t>Cofins</a:t>
            </a:r>
            <a:r>
              <a:rPr lang="pt-BR" dirty="0" smtClean="0"/>
              <a:t>).</a:t>
            </a:r>
          </a:p>
          <a:p>
            <a:r>
              <a:rPr lang="pt-BR" dirty="0" smtClean="0"/>
              <a:t>Tecnologia e meio ambiente repercutem na tributação de comunicações e combustíveis.</a:t>
            </a:r>
          </a:p>
          <a:p>
            <a:r>
              <a:rPr lang="pt-BR" dirty="0" smtClean="0"/>
              <a:t> Controles burocráticos dificultam o acesso às transferências orçamentárias</a:t>
            </a:r>
          </a:p>
          <a:p>
            <a:r>
              <a:rPr lang="pt-BR" dirty="0" smtClean="0"/>
              <a:t>Estímulo ao endividamento cria problemas futuros</a:t>
            </a:r>
          </a:p>
          <a:p>
            <a:pPr lvl="1"/>
            <a:r>
              <a:rPr lang="pt-BR" dirty="0" smtClean="0"/>
              <a:t>Iremos precisar de uma nova negociação das dívidas?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 assiste à erosão das suas finanças.</a:t>
            </a:r>
            <a:endParaRPr lang="pt-BR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Desafio: Velhas soluções não são adequadas. É preciso adotar uma nova abordagem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4941168"/>
            <a:ext cx="7772400" cy="72008"/>
          </a:xfrm>
        </p:spPr>
        <p:txBody>
          <a:bodyPr>
            <a:normAutofit fontScale="25000" lnSpcReduction="20000"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Não há espaço para redistribuir receitas – federação entra em choque com a agenda social</a:t>
            </a:r>
          </a:p>
          <a:p>
            <a:r>
              <a:rPr lang="pt-BR" dirty="0" smtClean="0"/>
              <a:t>Não há um inimigo comum que favoreça a união dos estados.</a:t>
            </a:r>
          </a:p>
          <a:p>
            <a:r>
              <a:rPr lang="pt-BR" dirty="0" smtClean="0"/>
              <a:t>É preciso discutir a revisão da agenda do Estado em face das novas demandas da sociedade por melhores serviços públicos.</a:t>
            </a:r>
          </a:p>
          <a:p>
            <a:r>
              <a:rPr lang="pt-BR" dirty="0" smtClean="0"/>
              <a:t>E destacar a importância de um novo modelo de repartição das responsabilidades do Estado na federação para esse objetivo. 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Por que a atual crise do federalismo requer medidas diferentes das adotadas no passado?</a:t>
            </a:r>
            <a:endParaRPr lang="pt-BR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Direcionar o foco para as responsabilidades: urbanização, demandas sociais e a revisão da agenda do Estado brasileiro.  </a:t>
            </a:r>
          </a:p>
          <a:p>
            <a:r>
              <a:rPr lang="pt-BR" dirty="0" smtClean="0"/>
              <a:t>Por em debate a repartição das responsabilidades – substituir centralização por cooperação</a:t>
            </a:r>
          </a:p>
          <a:p>
            <a:r>
              <a:rPr lang="pt-BR" dirty="0" smtClean="0"/>
              <a:t>Construir um novo modelo de federalismo fiscal – equilíbrio na repartição de responsabilidades e de recursos</a:t>
            </a:r>
          </a:p>
          <a:p>
            <a:r>
              <a:rPr lang="pt-BR" dirty="0" smtClean="0"/>
              <a:t>Adotar três passos para avançar nessa direção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que precisa ser contemplado na busca de novas soluções?	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3600" b="1" dirty="0" smtClean="0"/>
              <a:t>História - </a:t>
            </a:r>
            <a:r>
              <a:rPr lang="pt-BR" sz="3600" dirty="0" smtClean="0"/>
              <a:t>O velho conflito: centralização, descentralização e alternância de ciclos políticos.</a:t>
            </a:r>
          </a:p>
          <a:p>
            <a:r>
              <a:rPr lang="pt-BR" sz="4800" dirty="0" smtClean="0"/>
              <a:t>A novidade:</a:t>
            </a:r>
            <a:r>
              <a:rPr lang="pt-BR" sz="4000" dirty="0" smtClean="0"/>
              <a:t>centralização na democracia. Qual o futuro do nosso federalismo?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pt-BR" sz="4800" dirty="0" smtClean="0"/>
              <a:t>Crises? Qual é a novidade?</a:t>
            </a:r>
            <a:endParaRPr lang="pt-BR" sz="4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Uma nova política de desenvolvimento regional liderada pelo governo federal</a:t>
            </a:r>
          </a:p>
          <a:p>
            <a:pPr lvl="1"/>
            <a:r>
              <a:rPr lang="pt-BR" dirty="0" smtClean="0"/>
              <a:t>Incentivos fiscais federais substituem benefícios do ICMS</a:t>
            </a:r>
          </a:p>
          <a:p>
            <a:pPr lvl="1"/>
            <a:r>
              <a:rPr lang="pt-BR" dirty="0" smtClean="0"/>
              <a:t>Um modelo integrado de financiamento de investimentos na infraestrutura</a:t>
            </a:r>
          </a:p>
          <a:p>
            <a:pPr lvl="1"/>
            <a:r>
              <a:rPr lang="pt-BR" dirty="0" smtClean="0"/>
              <a:t>Política regional não é subsidiária de mudanças no ICMS</a:t>
            </a:r>
          </a:p>
          <a:p>
            <a:r>
              <a:rPr lang="pt-BR" dirty="0" smtClean="0"/>
              <a:t>Combinar a implementação da política regional com a gradual uniformização das alíquotas interestaduais do ICMS. </a:t>
            </a:r>
          </a:p>
          <a:p>
            <a:r>
              <a:rPr lang="pt-BR" dirty="0" smtClean="0"/>
              <a:t>Por em debate a necessidade de reconstruir um sistema tributário nacional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1- Velha solução para um renovado conflito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Coordenação é a alternativa à centralização para conciliar os avanços sociais com a descentralização.</a:t>
            </a:r>
          </a:p>
          <a:p>
            <a:r>
              <a:rPr lang="pt-BR" dirty="0" smtClean="0"/>
              <a:t>Coordenação é essencial para a melhoria da qualidade da gestão pública.</a:t>
            </a:r>
          </a:p>
          <a:p>
            <a:r>
              <a:rPr lang="pt-BR" dirty="0" smtClean="0"/>
              <a:t>Isso requer um novo regime de transferências baseado na busca do equilíbrio, da isonomia e da coesão.</a:t>
            </a:r>
          </a:p>
          <a:p>
            <a:r>
              <a:rPr lang="pt-BR" dirty="0" smtClean="0"/>
              <a:t>O novo regime de transferências deve ter como referência os modernos regimes de equalização fiscal.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Nova solução para um velho conflito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Dificuldades decorrentes da combinação da dinâmica territorial, autonomia municipal, rigidez institucional e rivalidades políticas.</a:t>
            </a:r>
          </a:p>
          <a:p>
            <a:r>
              <a:rPr lang="pt-BR" dirty="0" smtClean="0"/>
              <a:t>Necessário combinar instrumentos financeiros  (crédito, transferências) e regulação para criar incentivos à cooperação. </a:t>
            </a:r>
          </a:p>
          <a:p>
            <a:r>
              <a:rPr lang="pt-BR" dirty="0" smtClean="0"/>
              <a:t>Introduzir flexibilidade normativa necessária para permitir o ajustamento periódico à dinâmica territorial.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3- A busca de solução para um novo problema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“o uso da preposição </a:t>
            </a:r>
            <a:r>
              <a:rPr lang="pt-BR" b="1" dirty="0" smtClean="0"/>
              <a:t>na</a:t>
            </a:r>
            <a:r>
              <a:rPr lang="pt-BR" dirty="0" smtClean="0"/>
              <a:t> para conectar as duas palavras procura ressaltar que a unidade pode estar ancorada na diversidade, que a diversidade pode contribuir para a unidade, que a unidade não deve dissolver a diversidade na homogeneidade, e que unidade e diversidade não podem ser necessariamente vistas como contraditórias” (Watts e </a:t>
            </a:r>
            <a:r>
              <a:rPr lang="pt-BR" dirty="0" err="1" smtClean="0"/>
              <a:t>Kincaid</a:t>
            </a:r>
            <a:r>
              <a:rPr lang="pt-BR" dirty="0" smtClean="0"/>
              <a:t>, conferência internacional sobre o federalismo, Índia, 2007).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Restaurar a essência do federalismo: unidade na diversidade</a:t>
            </a:r>
            <a:endParaRPr lang="pt-B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guerra fiscal é o sintoma do agravamento de uma crise que concorre para a fragilização da posição dos estados em nossa federação.</a:t>
            </a:r>
          </a:p>
          <a:p>
            <a:r>
              <a:rPr lang="pt-BR" dirty="0" smtClean="0"/>
              <a:t>A federação foi atropelada pela nova agenda do Estado brasileiro desenhada em 1988.</a:t>
            </a:r>
          </a:p>
          <a:p>
            <a:r>
              <a:rPr lang="pt-BR" dirty="0" smtClean="0"/>
              <a:t>Nova agenda do Estado privilegiou a convergência social – interrupção do processo de convergência regional.</a:t>
            </a:r>
          </a:p>
          <a:p>
            <a:r>
              <a:rPr lang="pt-BR" dirty="0" smtClean="0"/>
              <a:t>Ela não se resolve, como no passado, apenas mediante a redistribuição das receitas.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Quais são os traços distintivos dessa nova crise?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Uma nova solução para um velho conflito?</a:t>
            </a:r>
          </a:p>
          <a:p>
            <a:r>
              <a:rPr lang="pt-BR" dirty="0" smtClean="0"/>
              <a:t>Demandas da federação reproduziram velho padrão: redistribuir receitas tributárias, ignorando riscos das medidas adotadas para implementar a nova agenda.</a:t>
            </a:r>
          </a:p>
          <a:p>
            <a:r>
              <a:rPr lang="pt-BR" dirty="0" smtClean="0"/>
              <a:t>Nova agenda do Estado foi centralizada no governo federal – financiamento e regulação.</a:t>
            </a:r>
          </a:p>
          <a:p>
            <a:r>
              <a:rPr lang="pt-BR" dirty="0" smtClean="0"/>
              <a:t>Medidas defendidas pelos estados para redistribuir receitas facilitaram a ampliação de conflitos (</a:t>
            </a:r>
            <a:r>
              <a:rPr lang="pt-BR" dirty="0" err="1" smtClean="0"/>
              <a:t>imp</a:t>
            </a:r>
            <a:r>
              <a:rPr lang="pt-BR" dirty="0" smtClean="0"/>
              <a:t> únicos, </a:t>
            </a:r>
            <a:r>
              <a:rPr lang="pt-BR" dirty="0" err="1" smtClean="0"/>
              <a:t>aliquotas</a:t>
            </a:r>
            <a:r>
              <a:rPr lang="pt-BR" dirty="0" smtClean="0"/>
              <a:t>, </a:t>
            </a:r>
            <a:r>
              <a:rPr lang="pt-BR" dirty="0" err="1" smtClean="0"/>
              <a:t>desequilibrios</a:t>
            </a:r>
            <a:r>
              <a:rPr lang="pt-BR" dirty="0" smtClean="0"/>
              <a:t> representação, serviços, </a:t>
            </a:r>
            <a:r>
              <a:rPr lang="pt-BR" dirty="0" err="1" smtClean="0"/>
              <a:t>Confaz</a:t>
            </a:r>
            <a:r>
              <a:rPr lang="pt-BR" dirty="0" smtClean="0"/>
              <a:t>, base fundos...)  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1988 : A nova agenda do Estado e a federação.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smtClean="0"/>
              <a:t>Pela opção adotada para promover o ajuste fiscal</a:t>
            </a:r>
          </a:p>
          <a:p>
            <a:r>
              <a:rPr lang="pt-BR" b="1" dirty="0" smtClean="0"/>
              <a:t>Pelo ritmo acelerado da urbanização</a:t>
            </a:r>
          </a:p>
          <a:p>
            <a:pPr lvl="1"/>
            <a:r>
              <a:rPr lang="pt-BR" dirty="0" smtClean="0"/>
              <a:t>Concentração populacional e urbanização da pobreza</a:t>
            </a:r>
          </a:p>
          <a:p>
            <a:pPr lvl="1"/>
            <a:r>
              <a:rPr lang="pt-BR" dirty="0" smtClean="0"/>
              <a:t>Ampliação das relações do governo federal com os municípios reforçaram o poder local.</a:t>
            </a:r>
          </a:p>
          <a:p>
            <a:r>
              <a:rPr lang="pt-BR" sz="2800" dirty="0" smtClean="0"/>
              <a:t>Pela velocidade das mudanças no perfil demográfico e socioeconômico da população. </a:t>
            </a:r>
          </a:p>
          <a:p>
            <a:r>
              <a:rPr lang="pt-BR" sz="2800" dirty="0" smtClean="0"/>
              <a:t>Pelo novo contexto político - fragmentação partidária e meios utilizados para sustentar a governabilidade democrática </a:t>
            </a:r>
          </a:p>
          <a:p>
            <a:endParaRPr lang="pt-BR" sz="2800" dirty="0" smtClean="0"/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A centralização das responsabilidades pela nova agenda do Estado foi impulsionada:</a:t>
            </a:r>
            <a:endParaRPr lang="pt-B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>
            <a:normAutofit fontScale="77500" lnSpcReduction="20000"/>
          </a:bodyPr>
          <a:lstStyle/>
          <a:p>
            <a:r>
              <a:rPr lang="pt-BR" sz="3400" dirty="0" smtClean="0"/>
              <a:t>Pressões por geração de empregos urbanos concorreram para ampliar os conflitos interestaduais.</a:t>
            </a:r>
          </a:p>
          <a:p>
            <a:r>
              <a:rPr lang="pt-BR" sz="3400" dirty="0" smtClean="0"/>
              <a:t>Impacto da abertura da economia e dos avanços tecnológicos no  comércio </a:t>
            </a:r>
            <a:r>
              <a:rPr lang="pt-BR" sz="3400" dirty="0" err="1" smtClean="0"/>
              <a:t>interregional</a:t>
            </a:r>
            <a:r>
              <a:rPr lang="pt-BR" sz="3400" dirty="0" smtClean="0"/>
              <a:t> – afrouxamento dos laços econômicos entre as regiões </a:t>
            </a:r>
          </a:p>
          <a:p>
            <a:r>
              <a:rPr lang="pt-BR" sz="3400" dirty="0" smtClean="0"/>
              <a:t>Fortalecimento de polos econômicos regionais direciona foco atuação política representantes estaduais para as bases municipais. </a:t>
            </a:r>
          </a:p>
          <a:p>
            <a:endParaRPr lang="pt-BR" sz="32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pt-BR" sz="3600" dirty="0" smtClean="0"/>
              <a:t>Que contribuíram para ampliar os conflitos e a complexidade das soluções </a:t>
            </a:r>
            <a:endParaRPr lang="pt-B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A Marcha da Insensatez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645025"/>
            <a:ext cx="7772400" cy="1166286"/>
          </a:xfrm>
        </p:spPr>
        <p:txBody>
          <a:bodyPr>
            <a:normAutofit fontScale="92500"/>
          </a:bodyPr>
          <a:lstStyle/>
          <a:p>
            <a:pPr algn="ctr"/>
            <a:r>
              <a:rPr lang="pt-BR" sz="3200" dirty="0" smtClean="0"/>
              <a:t>Federação perdeu o rumo- não consegue encontrar a saída do labirinto.</a:t>
            </a:r>
            <a:endParaRPr lang="pt-B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Forte queda da participação dos estados na repartição do bolo fiscal</a:t>
            </a:r>
          </a:p>
          <a:p>
            <a:r>
              <a:rPr lang="pt-BR" dirty="0" smtClean="0"/>
              <a:t>Encolhimento e disparidades nas capacidades de atendimento das demandas de suas populações.</a:t>
            </a:r>
          </a:p>
          <a:p>
            <a:r>
              <a:rPr lang="pt-BR" dirty="0" smtClean="0"/>
              <a:t>Perda de influência dos entes federados na política nacional</a:t>
            </a:r>
          </a:p>
          <a:p>
            <a:r>
              <a:rPr lang="pt-BR" dirty="0" smtClean="0"/>
              <a:t>Governantes suportam o ônus político gerado pela incapacidade para evitar a deterioração da infraestrutura urbana e melhorar a qualidade dos serviços públicos.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Acumulou fragilidades e desequilíbrios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cobertor encolheu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41370" y="1495326"/>
            <a:ext cx="6661260" cy="4525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 Federalismo em seu Labirinto CAE Senado novembro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 Federalismo em seu Labirinto CAE Senado novembro</Template>
  <TotalTime>755</TotalTime>
  <Words>1274</Words>
  <Application>Microsoft Office PowerPoint</Application>
  <PresentationFormat>Apresentação na tela (4:3)</PresentationFormat>
  <Paragraphs>102</Paragraphs>
  <Slides>23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O Federalismo em seu Labirinto CAE Senado novembro</vt:lpstr>
      <vt:lpstr>O Federalismo em seu Labirinto: Crises e Desafios</vt:lpstr>
      <vt:lpstr>Crises? Qual é a novidade?</vt:lpstr>
      <vt:lpstr>Quais são os traços distintivos dessa nova crise?</vt:lpstr>
      <vt:lpstr>1988 : A nova agenda do Estado e a federação.</vt:lpstr>
      <vt:lpstr>A centralização das responsabilidades pela nova agenda do Estado foi impulsionada:</vt:lpstr>
      <vt:lpstr>Que contribuíram para ampliar os conflitos e a complexidade das soluções </vt:lpstr>
      <vt:lpstr>A Marcha da Insensatez</vt:lpstr>
      <vt:lpstr>Acumulou fragilidades e desequilíbrios</vt:lpstr>
      <vt:lpstr>O cobertor encolheu</vt:lpstr>
      <vt:lpstr>Perdeu autonomia</vt:lpstr>
      <vt:lpstr>Envolveu-se em conflitos e disputam um espaço cada vez menor.</vt:lpstr>
      <vt:lpstr>Que foram de tornando cada vez mais acirrados</vt:lpstr>
      <vt:lpstr>Disparidades de oportunidades de ascensão social</vt:lpstr>
      <vt:lpstr>Disparidades fiscais- municípios Após o FPM</vt:lpstr>
      <vt:lpstr>Federação sofreu o impacto de fortes ventos vindos do exterior e perdeu o rumo</vt:lpstr>
      <vt:lpstr>E assiste à erosão das suas finanças.</vt:lpstr>
      <vt:lpstr>O Desafio: Velhas soluções não são adequadas. É preciso adotar uma nova abordagem</vt:lpstr>
      <vt:lpstr>Por que a atual crise do federalismo requer medidas diferentes das adotadas no passado?</vt:lpstr>
      <vt:lpstr>O que precisa ser contemplado na busca de novas soluções? </vt:lpstr>
      <vt:lpstr>1- Velha solução para um renovado conflito</vt:lpstr>
      <vt:lpstr>2- Nova solução para um velho conflito</vt:lpstr>
      <vt:lpstr>3- A busca de solução para um novo problema</vt:lpstr>
      <vt:lpstr>Restaurar a essência do federalismo: unidade na diversidade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Federalismo em seu Labirinto: Crises e Desafios</dc:title>
  <dc:creator>Fernando Rezende</dc:creator>
  <cp:lastModifiedBy>Fernando Rezende</cp:lastModifiedBy>
  <cp:revision>24</cp:revision>
  <dcterms:created xsi:type="dcterms:W3CDTF">2013-11-23T20:22:05Z</dcterms:created>
  <dcterms:modified xsi:type="dcterms:W3CDTF">2014-05-05T14:46:29Z</dcterms:modified>
</cp:coreProperties>
</file>