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86" r:id="rId3"/>
    <p:sldId id="263" r:id="rId4"/>
    <p:sldId id="293" r:id="rId5"/>
    <p:sldId id="294" r:id="rId6"/>
    <p:sldId id="295" r:id="rId7"/>
    <p:sldId id="296" r:id="rId8"/>
    <p:sldId id="287" r:id="rId9"/>
  </p:sldIdLst>
  <p:sldSz cx="20320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 userDrawn="1">
          <p15:clr>
            <a:srgbClr val="A4A3A4"/>
          </p15:clr>
        </p15:guide>
        <p15:guide id="2" pos="651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NA BOHN" initials="LB" lastIdx="2" clrIdx="0">
    <p:extLst>
      <p:ext uri="{19B8F6BF-5375-455C-9EA6-DF929625EA0E}">
        <p15:presenceInfo xmlns:p15="http://schemas.microsoft.com/office/powerpoint/2012/main" userId="LIANA BOHN" providerId="None"/>
      </p:ext>
    </p:extLst>
  </p:cmAuthor>
  <p:cmAuthor id="2" name="DANIELE NEUBERGER" initials="DN" lastIdx="2" clrIdx="1">
    <p:extLst>
      <p:ext uri="{19B8F6BF-5375-455C-9EA6-DF929625EA0E}">
        <p15:presenceInfo xmlns:p15="http://schemas.microsoft.com/office/powerpoint/2012/main" userId="DANIELE NEUBERGER" providerId="None"/>
      </p:ext>
    </p:extLst>
  </p:cmAuthor>
  <p:cmAuthor id="3" name="HENRIQUE REICHERT" initials="HR" lastIdx="3" clrIdx="2">
    <p:extLst>
      <p:ext uri="{19B8F6BF-5375-455C-9EA6-DF929625EA0E}">
        <p15:presenceInfo xmlns:p15="http://schemas.microsoft.com/office/powerpoint/2012/main" userId="HENRIQUE REICH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836"/>
    <a:srgbClr val="006837"/>
    <a:srgbClr val="C1272D"/>
    <a:srgbClr val="ECF1F6"/>
    <a:srgbClr val="0071BE"/>
    <a:srgbClr val="C4252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431" autoAdjust="0"/>
  </p:normalViewPr>
  <p:slideViewPr>
    <p:cSldViewPr snapToGrid="0">
      <p:cViewPr>
        <p:scale>
          <a:sx n="66" d="100"/>
          <a:sy n="66" d="100"/>
        </p:scale>
        <p:origin x="-1776" y="-96"/>
      </p:cViewPr>
      <p:guideLst>
        <p:guide orient="horz" pos="2120"/>
        <p:guide pos="65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26C73-95D9-4CB7-8A95-F40C94CC25AE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-1562100" y="1241425"/>
            <a:ext cx="99218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8A454-6A49-4C5C-8CC9-D1914C1942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211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8A454-6A49-4C5C-8CC9-D1914C1942A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84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8A454-6A49-4C5C-8CC9-D1914C1942A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954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8A454-6A49-4C5C-8CC9-D1914C1942A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540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8A454-6A49-4C5C-8CC9-D1914C1942A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89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8A454-6A49-4C5C-8CC9-D1914C1942A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97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0" y="1122363"/>
            <a:ext cx="15240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0" y="3602038"/>
            <a:ext cx="15240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25D3-18B3-4728-B7F9-271D5D5866A6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58F8-2BCF-4414-AB46-4C654C015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98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25D3-18B3-4728-B7F9-271D5D5866A6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58F8-2BCF-4414-AB46-4C654C015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55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41500" y="365125"/>
            <a:ext cx="43815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7000" y="365125"/>
            <a:ext cx="128905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25D3-18B3-4728-B7F9-271D5D5866A6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58F8-2BCF-4414-AB46-4C654C015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83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25D3-18B3-4728-B7F9-271D5D5866A6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58F8-2BCF-4414-AB46-4C654C015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14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417" y="1709739"/>
            <a:ext cx="17526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417" y="4589464"/>
            <a:ext cx="17526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25D3-18B3-4728-B7F9-271D5D5866A6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58F8-2BCF-4414-AB46-4C654C015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3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7000" y="1825625"/>
            <a:ext cx="86360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0" y="1825625"/>
            <a:ext cx="86360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25D3-18B3-4728-B7F9-271D5D5866A6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58F8-2BCF-4414-AB46-4C654C015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03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47" y="365126"/>
            <a:ext cx="175260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647" y="1681163"/>
            <a:ext cx="85963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9647" y="2505075"/>
            <a:ext cx="8596312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87000" y="1681163"/>
            <a:ext cx="86386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87000" y="2505075"/>
            <a:ext cx="863864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25D3-18B3-4728-B7F9-271D5D5866A6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58F8-2BCF-4414-AB46-4C654C015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14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25D3-18B3-4728-B7F9-271D5D5866A6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58F8-2BCF-4414-AB46-4C654C015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84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25D3-18B3-4728-B7F9-271D5D5866A6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58F8-2BCF-4414-AB46-4C654C015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97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48" y="457200"/>
            <a:ext cx="655372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8647" y="987426"/>
            <a:ext cx="1028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648" y="2057400"/>
            <a:ext cx="655372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25D3-18B3-4728-B7F9-271D5D5866A6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58F8-2BCF-4414-AB46-4C654C015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34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48" y="457200"/>
            <a:ext cx="655372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38647" y="987426"/>
            <a:ext cx="102870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648" y="2057400"/>
            <a:ext cx="655372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25D3-18B3-4728-B7F9-271D5D5866A6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58F8-2BCF-4414-AB46-4C654C015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37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7000" y="365126"/>
            <a:ext cx="1752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7000" y="1825625"/>
            <a:ext cx="17526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7000" y="6356351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C25D3-18B3-4728-B7F9-271D5D5866A6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1000" y="6356351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51000" y="6356351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058F8-2BCF-4414-AB46-4C654C015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93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8.e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5" Type="http://schemas.openxmlformats.org/officeDocument/2006/relationships/image" Target="../media/image16.emf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4.emf"/><Relationship Id="rId1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18.emf"/><Relationship Id="rId12" Type="http://schemas.openxmlformats.org/officeDocument/2006/relationships/image" Target="../media/image23.emf"/><Relationship Id="rId17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5" Type="http://schemas.openxmlformats.org/officeDocument/2006/relationships/image" Target="../media/image26.emf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jpeg"/><Relationship Id="rId1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2386"/>
            <a:ext cx="20320000" cy="724277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035796" y="448963"/>
            <a:ext cx="14284205" cy="5679249"/>
          </a:xfrm>
          <a:prstGeom prst="rect">
            <a:avLst/>
          </a:prstGeom>
          <a:solidFill>
            <a:srgbClr val="003300">
              <a:alpha val="6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24" name="Rectangle 23"/>
          <p:cNvSpPr/>
          <p:nvPr/>
        </p:nvSpPr>
        <p:spPr>
          <a:xfrm>
            <a:off x="6035796" y="1283290"/>
            <a:ext cx="14284205" cy="4365037"/>
          </a:xfrm>
          <a:prstGeom prst="rect">
            <a:avLst/>
          </a:prstGeom>
          <a:solidFill>
            <a:srgbClr val="003300">
              <a:alpha val="6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4" name="CaixaDeTexto 3"/>
          <p:cNvSpPr txBox="1"/>
          <p:nvPr/>
        </p:nvSpPr>
        <p:spPr>
          <a:xfrm>
            <a:off x="10770707" y="1822534"/>
            <a:ext cx="8905927" cy="3212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6337" b="1" dirty="0">
                <a:solidFill>
                  <a:schemeClr val="bg1"/>
                </a:solidFill>
                <a:effectLst>
                  <a:outerShdw blurRad="180975" dist="38100" dir="2700000" algn="tl" rotWithShape="0">
                    <a:srgbClr val="000000"/>
                  </a:outerShdw>
                </a:effectLst>
              </a:rPr>
              <a:t>AS </a:t>
            </a:r>
            <a:r>
              <a:rPr lang="pt-BR" sz="6337" b="1" dirty="0" smtClean="0">
                <a:solidFill>
                  <a:schemeClr val="bg1"/>
                </a:solidFill>
                <a:effectLst>
                  <a:outerShdw blurRad="180975" dist="38100" dir="2700000" algn="tl" rotWithShape="0">
                    <a:srgbClr val="000000"/>
                  </a:outerShdw>
                </a:effectLst>
              </a:rPr>
              <a:t>TURBULÊNCIAS </a:t>
            </a:r>
            <a:r>
              <a:rPr lang="pt-BR" sz="6337" b="1" dirty="0">
                <a:solidFill>
                  <a:schemeClr val="bg1"/>
                </a:solidFill>
                <a:effectLst>
                  <a:outerShdw blurRad="180975" dist="38100" dir="2700000" algn="tl" rotWithShape="0">
                    <a:srgbClr val="000000"/>
                  </a:outerShdw>
                </a:effectLst>
              </a:rPr>
              <a:t>POLÍTICAS </a:t>
            </a:r>
            <a:r>
              <a:rPr lang="pt-BR" sz="6337" b="1" dirty="0" smtClean="0">
                <a:solidFill>
                  <a:schemeClr val="bg1"/>
                </a:solidFill>
                <a:effectLst>
                  <a:outerShdw blurRad="180975" dist="38100" dir="2700000" algn="tl" rotWithShape="0">
                    <a:srgbClr val="000000"/>
                  </a:outerShdw>
                </a:effectLst>
              </a:rPr>
              <a:t>DITARAM O </a:t>
            </a:r>
            <a:r>
              <a:rPr lang="pt-BR" sz="6337" b="1" dirty="0">
                <a:solidFill>
                  <a:schemeClr val="bg1"/>
                </a:solidFill>
                <a:effectLst>
                  <a:outerShdw blurRad="180975" dist="38100" dir="2700000" algn="tl" rotWithShape="0">
                    <a:srgbClr val="000000"/>
                  </a:outerShdw>
                </a:effectLst>
              </a:rPr>
              <a:t>DESEMPENHO </a:t>
            </a:r>
            <a:r>
              <a:rPr lang="pt-BR" sz="6337" b="1" dirty="0" smtClean="0">
                <a:solidFill>
                  <a:schemeClr val="bg1"/>
                </a:solidFill>
                <a:effectLst>
                  <a:outerShdw blurRad="180975" dist="38100" dir="2700000" algn="tl" rotWithShape="0">
                    <a:srgbClr val="000000"/>
                  </a:outerShdw>
                </a:effectLst>
              </a:rPr>
              <a:t>ECONÔMICO EM 2016</a:t>
            </a:r>
            <a:endParaRPr lang="pt-BR" sz="6337" b="1" dirty="0">
              <a:solidFill>
                <a:schemeClr val="bg1"/>
              </a:solidFill>
              <a:effectLst>
                <a:outerShdw blurRad="180975" dist="38100" dir="2700000" algn="tl" rotWithShape="0">
                  <a:srgbClr val="000000"/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 rot="21443354">
            <a:off x="486484" y="469295"/>
            <a:ext cx="9282728" cy="5580768"/>
            <a:chOff x="165100" y="609600"/>
            <a:chExt cx="9455150" cy="5575300"/>
          </a:xfrm>
        </p:grpSpPr>
        <p:sp>
          <p:nvSpPr>
            <p:cNvPr id="14" name="Rounded Rectangle 13"/>
            <p:cNvSpPr/>
            <p:nvPr/>
          </p:nvSpPr>
          <p:spPr>
            <a:xfrm>
              <a:off x="165100" y="609600"/>
              <a:ext cx="9455150" cy="5575300"/>
            </a:xfrm>
            <a:prstGeom prst="roundRect">
              <a:avLst>
                <a:gd name="adj" fmla="val 2978"/>
              </a:avLst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43000">
                  <a:schemeClr val="bg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</a:gradFill>
            <a:ln>
              <a:noFill/>
            </a:ln>
            <a:effectLst>
              <a:outerShdw blurRad="371475" dist="38100" dir="2700000" sx="102000" sy="102000" algn="tl" rotWithShape="0">
                <a:prstClr val="black">
                  <a:alpha val="7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213" y="838200"/>
              <a:ext cx="8789973" cy="4851399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4610100" y="5765800"/>
              <a:ext cx="317500" cy="317500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51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  <p:sp>
          <p:nvSpPr>
            <p:cNvPr id="17" name="Oval 16"/>
            <p:cNvSpPr/>
            <p:nvPr/>
          </p:nvSpPr>
          <p:spPr>
            <a:xfrm>
              <a:off x="8857754" y="654596"/>
              <a:ext cx="133846" cy="14449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  <p:sp>
          <p:nvSpPr>
            <p:cNvPr id="18" name="Oval 17"/>
            <p:cNvSpPr/>
            <p:nvPr/>
          </p:nvSpPr>
          <p:spPr>
            <a:xfrm>
              <a:off x="9044186" y="654596"/>
              <a:ext cx="133846" cy="14449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8143" y="6354934"/>
            <a:ext cx="1591622" cy="655217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10678505" y="635031"/>
            <a:ext cx="8905927" cy="579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3802" dirty="0">
                <a:solidFill>
                  <a:schemeClr val="bg1"/>
                </a:solidFill>
                <a:effectLst>
                  <a:outerShdw blurRad="180975" dist="38100" dir="2700000" algn="tl" rotWithShape="0">
                    <a:srgbClr val="000000"/>
                  </a:outerShdw>
                </a:effectLst>
                <a:latin typeface="Impact" panose="020B0806030902050204" pitchFamily="34" charset="0"/>
              </a:rPr>
              <a:t>RESTROSPECTIVA </a:t>
            </a:r>
            <a:r>
              <a:rPr lang="pt-BR" sz="3802" dirty="0" smtClean="0">
                <a:solidFill>
                  <a:schemeClr val="bg1"/>
                </a:solidFill>
                <a:effectLst>
                  <a:outerShdw blurRad="180975" dist="38100" dir="2700000" algn="tl" rotWithShape="0">
                    <a:srgbClr val="000000"/>
                  </a:outerShdw>
                </a:effectLst>
                <a:latin typeface="Impact" panose="020B0806030902050204" pitchFamily="34" charset="0"/>
              </a:rPr>
              <a:t>2016</a:t>
            </a:r>
            <a:endParaRPr lang="pt-BR" sz="3802" dirty="0">
              <a:solidFill>
                <a:schemeClr val="bg1"/>
              </a:solidFill>
              <a:effectLst>
                <a:outerShdw blurRad="180975" dist="38100" dir="2700000" algn="tl" rotWithShape="0">
                  <a:srgbClr val="00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 rot="21449911">
            <a:off x="4667250" y="3409950"/>
            <a:ext cx="4432300" cy="730250"/>
          </a:xfrm>
          <a:prstGeom prst="rect">
            <a:avLst/>
          </a:prstGeom>
          <a:solidFill>
            <a:srgbClr val="0A6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21447720">
            <a:off x="4959350" y="3401109"/>
            <a:ext cx="389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REFORMAS CONDICIONAM A RETOMADA DO CRESCIMENTO EM 2017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2386"/>
            <a:ext cx="20320000" cy="7242772"/>
          </a:xfrm>
          <a:prstGeom prst="rect">
            <a:avLst/>
          </a:prstGeom>
        </p:spPr>
      </p:pic>
      <p:sp>
        <p:nvSpPr>
          <p:cNvPr id="167" name="Rectangle 166"/>
          <p:cNvSpPr/>
          <p:nvPr/>
        </p:nvSpPr>
        <p:spPr>
          <a:xfrm>
            <a:off x="0" y="-192386"/>
            <a:ext cx="20320000" cy="7242772"/>
          </a:xfrm>
          <a:prstGeom prst="rect">
            <a:avLst/>
          </a:prstGeom>
          <a:solidFill>
            <a:srgbClr val="003300">
              <a:alpha val="6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grpSp>
        <p:nvGrpSpPr>
          <p:cNvPr id="22" name="Group 21"/>
          <p:cNvGrpSpPr/>
          <p:nvPr/>
        </p:nvGrpSpPr>
        <p:grpSpPr>
          <a:xfrm>
            <a:off x="177996" y="-145"/>
            <a:ext cx="10847116" cy="6889581"/>
            <a:chOff x="460637" y="626529"/>
            <a:chExt cx="8789583" cy="5284290"/>
          </a:xfrm>
        </p:grpSpPr>
        <p:sp>
          <p:nvSpPr>
            <p:cNvPr id="6" name="Rounded Rectangle 5"/>
            <p:cNvSpPr/>
            <p:nvPr/>
          </p:nvSpPr>
          <p:spPr>
            <a:xfrm>
              <a:off x="460637" y="626529"/>
              <a:ext cx="8789583" cy="5284290"/>
            </a:xfrm>
            <a:prstGeom prst="roundRect">
              <a:avLst>
                <a:gd name="adj" fmla="val 2978"/>
              </a:avLst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43000">
                  <a:schemeClr val="bg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</a:gradFill>
            <a:ln>
              <a:noFill/>
            </a:ln>
            <a:effectLst>
              <a:outerShdw blurRad="371475" dist="38100" dir="2700000" sx="102000" sy="102000" algn="tl" rotWithShape="0">
                <a:prstClr val="black">
                  <a:alpha val="7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  <p:sp>
          <p:nvSpPr>
            <p:cNvPr id="8" name="Oval 7"/>
            <p:cNvSpPr/>
            <p:nvPr/>
          </p:nvSpPr>
          <p:spPr>
            <a:xfrm>
              <a:off x="4592745" y="5513594"/>
              <a:ext cx="295151" cy="30092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  <p:sp>
          <p:nvSpPr>
            <p:cNvPr id="9" name="Oval 8"/>
            <p:cNvSpPr/>
            <p:nvPr/>
          </p:nvSpPr>
          <p:spPr>
            <a:xfrm>
              <a:off x="8541398" y="669176"/>
              <a:ext cx="124424" cy="1369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  <p:sp>
          <p:nvSpPr>
            <p:cNvPr id="10" name="Oval 9"/>
            <p:cNvSpPr/>
            <p:nvPr/>
          </p:nvSpPr>
          <p:spPr>
            <a:xfrm>
              <a:off x="8714706" y="669176"/>
              <a:ext cx="124424" cy="13695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</p:grpSp>
      <p:sp>
        <p:nvSpPr>
          <p:cNvPr id="23" name="CaixaDeTexto 3"/>
          <p:cNvSpPr txBox="1"/>
          <p:nvPr/>
        </p:nvSpPr>
        <p:spPr>
          <a:xfrm>
            <a:off x="11534787" y="2505526"/>
            <a:ext cx="8275538" cy="89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6337" b="1" dirty="0" smtClean="0">
                <a:solidFill>
                  <a:schemeClr val="bg1"/>
                </a:solidFill>
                <a:effectLst>
                  <a:outerShdw blurRad="180975" dist="38100" dir="2700000" algn="tl" rotWithShape="0">
                    <a:srgbClr val="000000"/>
                  </a:outerShdw>
                </a:effectLst>
              </a:rPr>
              <a:t>MONITOR ECONÔMICO</a:t>
            </a:r>
            <a:endParaRPr lang="pt-BR" sz="6337" b="1" dirty="0">
              <a:solidFill>
                <a:schemeClr val="bg1"/>
              </a:solidFill>
              <a:effectLst>
                <a:outerShdw blurRad="180975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8143" y="6354934"/>
            <a:ext cx="1591622" cy="6552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45" y="621433"/>
            <a:ext cx="10589274" cy="577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2386"/>
            <a:ext cx="20320000" cy="7242772"/>
          </a:xfrm>
          <a:prstGeom prst="rect">
            <a:avLst/>
          </a:prstGeom>
        </p:spPr>
      </p:pic>
      <p:sp>
        <p:nvSpPr>
          <p:cNvPr id="167" name="Rectangle 166"/>
          <p:cNvSpPr/>
          <p:nvPr/>
        </p:nvSpPr>
        <p:spPr>
          <a:xfrm>
            <a:off x="0" y="-192386"/>
            <a:ext cx="20320000" cy="7242772"/>
          </a:xfrm>
          <a:prstGeom prst="rect">
            <a:avLst/>
          </a:prstGeom>
          <a:solidFill>
            <a:srgbClr val="003300">
              <a:alpha val="6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37" name="CaixaDeTexto 3"/>
          <p:cNvSpPr txBox="1"/>
          <p:nvPr/>
        </p:nvSpPr>
        <p:spPr>
          <a:xfrm>
            <a:off x="11534787" y="2505526"/>
            <a:ext cx="8275538" cy="89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6337" b="1" dirty="0" smtClean="0">
                <a:solidFill>
                  <a:schemeClr val="bg1"/>
                </a:solidFill>
                <a:effectLst>
                  <a:outerShdw blurRad="180975" dist="38100" dir="2700000" algn="tl" rotWithShape="0">
                    <a:srgbClr val="000000"/>
                  </a:outerShdw>
                </a:effectLst>
              </a:rPr>
              <a:t>MONITOR ECONÔMICO</a:t>
            </a:r>
            <a:endParaRPr lang="pt-BR" sz="6337" b="1" dirty="0">
              <a:solidFill>
                <a:schemeClr val="bg1"/>
              </a:solidFill>
              <a:effectLst>
                <a:outerShdw blurRad="180975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197" name="Picture 19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8143" y="6354934"/>
            <a:ext cx="1591622" cy="655217"/>
          </a:xfrm>
          <a:prstGeom prst="rect">
            <a:avLst/>
          </a:prstGeom>
        </p:spPr>
      </p:pic>
      <p:pic>
        <p:nvPicPr>
          <p:cNvPr id="25" name="Picture 31" descr="curs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508" y="3365500"/>
            <a:ext cx="575366" cy="76163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77996" y="-145"/>
            <a:ext cx="10847116" cy="6889581"/>
            <a:chOff x="460637" y="626529"/>
            <a:chExt cx="8789583" cy="5284290"/>
          </a:xfrm>
        </p:grpSpPr>
        <p:sp>
          <p:nvSpPr>
            <p:cNvPr id="6" name="Rounded Rectangle 5"/>
            <p:cNvSpPr/>
            <p:nvPr/>
          </p:nvSpPr>
          <p:spPr>
            <a:xfrm>
              <a:off x="460637" y="626529"/>
              <a:ext cx="8789583" cy="5284290"/>
            </a:xfrm>
            <a:prstGeom prst="roundRect">
              <a:avLst>
                <a:gd name="adj" fmla="val 2978"/>
              </a:avLst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43000">
                  <a:schemeClr val="bg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</a:gradFill>
            <a:ln>
              <a:noFill/>
            </a:ln>
            <a:effectLst>
              <a:outerShdw blurRad="371475" dist="38100" dir="2700000" sx="102000" sy="102000" algn="tl" rotWithShape="0">
                <a:prstClr val="black">
                  <a:alpha val="7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  <p:sp>
          <p:nvSpPr>
            <p:cNvPr id="8" name="Oval 7"/>
            <p:cNvSpPr/>
            <p:nvPr/>
          </p:nvSpPr>
          <p:spPr>
            <a:xfrm>
              <a:off x="4592745" y="5513594"/>
              <a:ext cx="295151" cy="30092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  <p:sp>
          <p:nvSpPr>
            <p:cNvPr id="9" name="Oval 8"/>
            <p:cNvSpPr/>
            <p:nvPr/>
          </p:nvSpPr>
          <p:spPr>
            <a:xfrm>
              <a:off x="8541398" y="669176"/>
              <a:ext cx="124424" cy="1369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  <p:sp>
          <p:nvSpPr>
            <p:cNvPr id="10" name="Oval 9"/>
            <p:cNvSpPr/>
            <p:nvPr/>
          </p:nvSpPr>
          <p:spPr>
            <a:xfrm>
              <a:off x="8714706" y="669176"/>
              <a:ext cx="124424" cy="13695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</p:grpSp>
      <p:pic>
        <p:nvPicPr>
          <p:cNvPr id="43" name="Imagem 4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45" y="621433"/>
            <a:ext cx="10589274" cy="5775139"/>
          </a:xfrm>
          <a:prstGeom prst="rect">
            <a:avLst/>
          </a:prstGeom>
        </p:spPr>
      </p:pic>
      <p:sp>
        <p:nvSpPr>
          <p:cNvPr id="175" name="Rectangle 174"/>
          <p:cNvSpPr/>
          <p:nvPr/>
        </p:nvSpPr>
        <p:spPr>
          <a:xfrm>
            <a:off x="3478425" y="1189106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176" name="Rectangle 175"/>
          <p:cNvSpPr/>
          <p:nvPr/>
        </p:nvSpPr>
        <p:spPr>
          <a:xfrm>
            <a:off x="5897453" y="1189106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177" name="Rectangle 176"/>
          <p:cNvSpPr/>
          <p:nvPr/>
        </p:nvSpPr>
        <p:spPr>
          <a:xfrm>
            <a:off x="8325833" y="1189106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178" name="Rectangle 177"/>
          <p:cNvSpPr/>
          <p:nvPr/>
        </p:nvSpPr>
        <p:spPr>
          <a:xfrm>
            <a:off x="1074108" y="2820616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179" name="Rectangle 178"/>
          <p:cNvSpPr/>
          <p:nvPr/>
        </p:nvSpPr>
        <p:spPr>
          <a:xfrm>
            <a:off x="3478425" y="2820616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180" name="Rectangle 179"/>
          <p:cNvSpPr/>
          <p:nvPr/>
        </p:nvSpPr>
        <p:spPr>
          <a:xfrm>
            <a:off x="5921516" y="2820616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181" name="Rectangle 180"/>
          <p:cNvSpPr/>
          <p:nvPr/>
        </p:nvSpPr>
        <p:spPr>
          <a:xfrm>
            <a:off x="8325833" y="2820616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182" name="Rectangle 181"/>
          <p:cNvSpPr/>
          <p:nvPr/>
        </p:nvSpPr>
        <p:spPr>
          <a:xfrm>
            <a:off x="1059594" y="4414863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183" name="Rectangle 182"/>
          <p:cNvSpPr/>
          <p:nvPr/>
        </p:nvSpPr>
        <p:spPr>
          <a:xfrm>
            <a:off x="3478425" y="4414863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184" name="Rectangle 183"/>
          <p:cNvSpPr/>
          <p:nvPr/>
        </p:nvSpPr>
        <p:spPr>
          <a:xfrm>
            <a:off x="5873390" y="4414863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185" name="Rectangle 184"/>
          <p:cNvSpPr/>
          <p:nvPr/>
        </p:nvSpPr>
        <p:spPr>
          <a:xfrm>
            <a:off x="8325833" y="4390800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pic>
        <p:nvPicPr>
          <p:cNvPr id="29" name="Picture 31" descr="curs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945" y="2143759"/>
            <a:ext cx="389735" cy="515907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8479437" y="47560"/>
            <a:ext cx="10704771" cy="6783912"/>
            <a:chOff x="4073113" y="74088"/>
            <a:chExt cx="10704771" cy="6783912"/>
          </a:xfrm>
        </p:grpSpPr>
        <p:grpSp>
          <p:nvGrpSpPr>
            <p:cNvPr id="31" name="Group 24"/>
            <p:cNvGrpSpPr/>
            <p:nvPr/>
          </p:nvGrpSpPr>
          <p:grpSpPr>
            <a:xfrm>
              <a:off x="4073113" y="74088"/>
              <a:ext cx="10704771" cy="6783912"/>
              <a:chOff x="460637" y="626529"/>
              <a:chExt cx="8789583" cy="5284290"/>
            </a:xfrm>
          </p:grpSpPr>
          <p:sp>
            <p:nvSpPr>
              <p:cNvPr id="33" name="Rounded Rectangle 27"/>
              <p:cNvSpPr/>
              <p:nvPr/>
            </p:nvSpPr>
            <p:spPr>
              <a:xfrm>
                <a:off x="460637" y="626529"/>
                <a:ext cx="8789583" cy="5284290"/>
              </a:xfrm>
              <a:prstGeom prst="roundRect">
                <a:avLst>
                  <a:gd name="adj" fmla="val 2978"/>
                </a:avLst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43000">
                    <a:schemeClr val="bg2">
                      <a:lumMod val="50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</a:gradFill>
              <a:ln>
                <a:noFill/>
              </a:ln>
              <a:effectLst>
                <a:outerShdw blurRad="371475" dist="38100" dir="2700000" sx="102000" sy="102000" algn="tl" rotWithShape="0">
                  <a:prstClr val="black">
                    <a:alpha val="73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1"/>
              </a:p>
            </p:txBody>
          </p:sp>
          <p:sp>
            <p:nvSpPr>
              <p:cNvPr id="34" name="Oval 28"/>
              <p:cNvSpPr/>
              <p:nvPr/>
            </p:nvSpPr>
            <p:spPr>
              <a:xfrm>
                <a:off x="4592745" y="5513594"/>
                <a:ext cx="295151" cy="300928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1"/>
              </a:p>
            </p:txBody>
          </p:sp>
          <p:sp>
            <p:nvSpPr>
              <p:cNvPr id="35" name="Oval 29"/>
              <p:cNvSpPr/>
              <p:nvPr/>
            </p:nvSpPr>
            <p:spPr>
              <a:xfrm>
                <a:off x="8541398" y="669176"/>
                <a:ext cx="124424" cy="13695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1"/>
              </a:p>
            </p:txBody>
          </p:sp>
          <p:sp>
            <p:nvSpPr>
              <p:cNvPr id="36" name="Oval 30"/>
              <p:cNvSpPr/>
              <p:nvPr/>
            </p:nvSpPr>
            <p:spPr>
              <a:xfrm>
                <a:off x="8714706" y="669176"/>
                <a:ext cx="124424" cy="13695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1"/>
              </a:p>
            </p:txBody>
          </p:sp>
        </p:grpSp>
        <p:sp>
          <p:nvSpPr>
            <p:cNvPr id="4" name="Retângulo 3"/>
            <p:cNvSpPr/>
            <p:nvPr/>
          </p:nvSpPr>
          <p:spPr>
            <a:xfrm>
              <a:off x="4292703" y="526925"/>
              <a:ext cx="10217381" cy="5680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96" name="CaixaDeTexto 3"/>
          <p:cNvSpPr txBox="1"/>
          <p:nvPr/>
        </p:nvSpPr>
        <p:spPr>
          <a:xfrm>
            <a:off x="8863243" y="515028"/>
            <a:ext cx="10313985" cy="647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400" b="1" dirty="0" smtClean="0"/>
              <a:t>PANORAMA MACROECONÔMICO</a:t>
            </a:r>
            <a:endParaRPr lang="pt-BR" sz="4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327536" y="1384848"/>
            <a:ext cx="2532912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Century Gothic" panose="020B0502020202020204" pitchFamily="34" charset="0"/>
              </a:rPr>
              <a:t>IPCA 12 </a:t>
            </a:r>
            <a:r>
              <a:rPr lang="pt-BR" sz="2400" dirty="0" smtClean="0">
                <a:latin typeface="Century Gothic" panose="020B0502020202020204" pitchFamily="34" charset="0"/>
              </a:rPr>
              <a:t>meses</a:t>
            </a:r>
          </a:p>
          <a:p>
            <a:pPr algn="ctr"/>
            <a:r>
              <a:rPr lang="pt-BR" sz="2400" dirty="0" smtClean="0">
                <a:latin typeface="Century Gothic" panose="020B0502020202020204" pitchFamily="34" charset="0"/>
              </a:rPr>
              <a:t>(outubro)</a:t>
            </a:r>
            <a:endParaRPr lang="pt-BR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7,87%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4014052" y="1378497"/>
            <a:ext cx="2180229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Century Gothic" panose="020B0502020202020204" pitchFamily="34" charset="0"/>
              </a:rPr>
              <a:t>Selic</a:t>
            </a:r>
            <a:endParaRPr lang="pt-BR" sz="2800" dirty="0" smtClean="0">
              <a:latin typeface="Century Gothic" panose="020B0502020202020204" pitchFamily="34" charset="0"/>
            </a:endParaRPr>
          </a:p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13,75%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16401532" y="1358505"/>
            <a:ext cx="216326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Century Gothic" panose="020B0502020202020204" pitchFamily="34" charset="0"/>
              </a:rPr>
              <a:t>Câmbio (</a:t>
            </a:r>
            <a:r>
              <a:rPr lang="pt-BR" sz="2400" dirty="0" err="1" smtClean="0">
                <a:latin typeface="Century Gothic" panose="020B0502020202020204" pitchFamily="34" charset="0"/>
              </a:rPr>
              <a:t>nov</a:t>
            </a:r>
            <a:r>
              <a:rPr lang="pt-BR" sz="2400" dirty="0" smtClean="0">
                <a:latin typeface="Century Gothic" panose="020B0502020202020204" pitchFamily="34" charset="0"/>
              </a:rPr>
              <a:t>)</a:t>
            </a:r>
            <a:endParaRPr lang="pt-BR" sz="3200" dirty="0" smtClean="0">
              <a:latin typeface="Century Gothic" panose="020B0502020202020204" pitchFamily="34" charset="0"/>
            </a:endParaRPr>
          </a:p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R$ 3,34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pic>
        <p:nvPicPr>
          <p:cNvPr id="41" name="Picture 2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482" y="589917"/>
            <a:ext cx="961520" cy="673064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974616"/>
              </p:ext>
            </p:extLst>
          </p:nvPr>
        </p:nvGraphicFramePr>
        <p:xfrm>
          <a:off x="14743043" y="3340879"/>
          <a:ext cx="4084632" cy="262965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074139">
                  <a:extLst>
                    <a:ext uri="{9D8B030D-6E8A-4147-A177-3AD203B41FA5}">
                      <a16:colId xmlns:a16="http://schemas.microsoft.com/office/drawing/2014/main" val="1858303086"/>
                    </a:ext>
                  </a:extLst>
                </a:gridCol>
                <a:gridCol w="973424">
                  <a:extLst>
                    <a:ext uri="{9D8B030D-6E8A-4147-A177-3AD203B41FA5}">
                      <a16:colId xmlns:a16="http://schemas.microsoft.com/office/drawing/2014/main" val="3143715281"/>
                    </a:ext>
                  </a:extLst>
                </a:gridCol>
                <a:gridCol w="1037069">
                  <a:extLst>
                    <a:ext uri="{9D8B030D-6E8A-4147-A177-3AD203B41FA5}">
                      <a16:colId xmlns:a16="http://schemas.microsoft.com/office/drawing/2014/main" val="3559458301"/>
                    </a:ext>
                  </a:extLst>
                </a:gridCol>
              </a:tblGrid>
              <a:tr h="672613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Índice de Atividade Econômica</a:t>
                      </a:r>
                      <a:endParaRPr lang="pt-BR" sz="1800" b="1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SC</a:t>
                      </a:r>
                      <a:endParaRPr lang="pt-BR" sz="2800" b="1" dirty="0">
                        <a:solidFill>
                          <a:srgbClr val="00808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2000" dirty="0">
                          <a:effectLst/>
                        </a:rPr>
                        <a:t>BR</a:t>
                      </a:r>
                      <a:endParaRPr lang="pt-BR" sz="2800" b="1" dirty="0">
                        <a:solidFill>
                          <a:srgbClr val="00808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936830"/>
                  </a:ext>
                </a:extLst>
              </a:tr>
              <a:tr h="691457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Set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2016 / </a:t>
                      </a:r>
                      <a:r>
                        <a:rPr lang="pt-BR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Ago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 2016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</a:rPr>
                        <a:t>0,04%</a:t>
                      </a:r>
                      <a:endParaRPr lang="pt-BR" sz="2400" b="1" dirty="0">
                        <a:solidFill>
                          <a:srgbClr val="00808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</a:rPr>
                        <a:t>0,15%</a:t>
                      </a:r>
                      <a:endParaRPr lang="pt-BR" sz="2400" b="1" dirty="0">
                        <a:solidFill>
                          <a:srgbClr val="00808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1675554"/>
                  </a:ext>
                </a:extLst>
              </a:tr>
              <a:tr h="661212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Set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2016 /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Set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</a:rPr>
                        <a:t>-0,99%</a:t>
                      </a:r>
                      <a:endParaRPr lang="pt-BR" sz="2400" b="1" dirty="0">
                        <a:solidFill>
                          <a:srgbClr val="00808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</a:rPr>
                        <a:t>-3,67%</a:t>
                      </a:r>
                      <a:endParaRPr lang="pt-BR" sz="2400" b="1" dirty="0">
                        <a:solidFill>
                          <a:srgbClr val="00808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461333"/>
                  </a:ext>
                </a:extLst>
              </a:tr>
              <a:tr h="604368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Jan-Set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2016/ Jan-Set 2015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-2,86%</a:t>
                      </a:r>
                      <a:endParaRPr lang="pt-BR" sz="2400" b="1">
                        <a:solidFill>
                          <a:srgbClr val="00808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</a:rPr>
                        <a:t>-4,83%</a:t>
                      </a:r>
                      <a:endParaRPr lang="pt-BR" sz="2400" b="1" dirty="0">
                        <a:solidFill>
                          <a:srgbClr val="00808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3406326"/>
                  </a:ext>
                </a:extLst>
              </a:tr>
            </a:tbl>
          </a:graphicData>
        </a:graphic>
      </p:graphicFrame>
      <p:grpSp>
        <p:nvGrpSpPr>
          <p:cNvPr id="11" name="Agrupar 10"/>
          <p:cNvGrpSpPr/>
          <p:nvPr/>
        </p:nvGrpSpPr>
        <p:grpSpPr>
          <a:xfrm>
            <a:off x="8919249" y="2869882"/>
            <a:ext cx="6146800" cy="3147280"/>
            <a:chOff x="8919249" y="2869882"/>
            <a:chExt cx="6146800" cy="3147280"/>
          </a:xfrm>
        </p:grpSpPr>
        <p:pic>
          <p:nvPicPr>
            <p:cNvPr id="45" name="Picture 4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90110" y="3236515"/>
              <a:ext cx="5221766" cy="2780647"/>
            </a:xfrm>
            <a:prstGeom prst="rect">
              <a:avLst/>
            </a:prstGeom>
          </p:spPr>
        </p:pic>
        <p:sp>
          <p:nvSpPr>
            <p:cNvPr id="47" name="Retângulo 4"/>
            <p:cNvSpPr/>
            <p:nvPr/>
          </p:nvSpPr>
          <p:spPr>
            <a:xfrm>
              <a:off x="8919249" y="2869882"/>
              <a:ext cx="6146800" cy="47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t-BR" sz="1400" b="1" kern="100" spc="-80" dirty="0">
                  <a:solidFill>
                    <a:srgbClr val="25939C"/>
                  </a:solidFill>
                </a:rPr>
                <a:t>VARIAÇÃO PERCENTUAL DO PIB EM RELAÇÃO AO MESMO TRIMESTRE DO ANO ANTERIOR</a:t>
              </a:r>
            </a:p>
          </p:txBody>
        </p:sp>
        <p:sp>
          <p:nvSpPr>
            <p:cNvPr id="48" name="Retângulo 4"/>
            <p:cNvSpPr/>
            <p:nvPr/>
          </p:nvSpPr>
          <p:spPr>
            <a:xfrm>
              <a:off x="9283457" y="3428068"/>
              <a:ext cx="885825" cy="47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b="1" kern="100" spc="-80" dirty="0" smtClean="0">
                  <a:solidFill>
                    <a:schemeClr val="bg1"/>
                  </a:solidFill>
                </a:rPr>
                <a:t>Período</a:t>
              </a:r>
              <a:endParaRPr lang="pt-BR" sz="1600" b="1" kern="100" spc="-80" dirty="0">
                <a:solidFill>
                  <a:schemeClr val="bg1"/>
                </a:solidFill>
              </a:endParaRPr>
            </a:p>
          </p:txBody>
        </p:sp>
        <p:sp>
          <p:nvSpPr>
            <p:cNvPr id="49" name="Retângulo 4"/>
            <p:cNvSpPr/>
            <p:nvPr/>
          </p:nvSpPr>
          <p:spPr>
            <a:xfrm>
              <a:off x="10339178" y="3428068"/>
              <a:ext cx="885825" cy="47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b="1" kern="100" spc="-80" dirty="0">
                  <a:solidFill>
                    <a:schemeClr val="bg1"/>
                  </a:solidFill>
                </a:rPr>
                <a:t>PIB a preços de </a:t>
              </a:r>
              <a:r>
                <a:rPr lang="pt-BR" sz="1200" b="1" kern="100" spc="-80" dirty="0" smtClean="0">
                  <a:solidFill>
                    <a:schemeClr val="bg1"/>
                  </a:solidFill>
                </a:rPr>
                <a:t>mercado</a:t>
              </a:r>
            </a:p>
          </p:txBody>
        </p:sp>
        <p:sp>
          <p:nvSpPr>
            <p:cNvPr id="50" name="Retângulo 4"/>
            <p:cNvSpPr/>
            <p:nvPr/>
          </p:nvSpPr>
          <p:spPr>
            <a:xfrm>
              <a:off x="11353396" y="3428068"/>
              <a:ext cx="885825" cy="47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b="1" kern="100" spc="-80" dirty="0" smtClean="0">
                  <a:solidFill>
                    <a:schemeClr val="bg1"/>
                  </a:solidFill>
                </a:rPr>
                <a:t>Consumo Famílias</a:t>
              </a:r>
            </a:p>
          </p:txBody>
        </p:sp>
        <p:sp>
          <p:nvSpPr>
            <p:cNvPr id="51" name="Retângulo 4"/>
            <p:cNvSpPr/>
            <p:nvPr/>
          </p:nvSpPr>
          <p:spPr>
            <a:xfrm>
              <a:off x="12421155" y="3428068"/>
              <a:ext cx="885825" cy="47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b="1" kern="100" spc="-80" dirty="0" smtClean="0">
                  <a:solidFill>
                    <a:schemeClr val="bg1"/>
                  </a:solidFill>
                </a:rPr>
                <a:t>Consumo Governo</a:t>
              </a:r>
            </a:p>
          </p:txBody>
        </p:sp>
        <p:sp>
          <p:nvSpPr>
            <p:cNvPr id="52" name="Retângulo 4"/>
            <p:cNvSpPr/>
            <p:nvPr/>
          </p:nvSpPr>
          <p:spPr>
            <a:xfrm>
              <a:off x="13412506" y="3428068"/>
              <a:ext cx="885825" cy="47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b="1" kern="100" spc="-80" dirty="0" smtClean="0">
                  <a:solidFill>
                    <a:schemeClr val="bg1"/>
                  </a:solidFill>
                </a:rPr>
                <a:t>FBCF*</a:t>
              </a:r>
            </a:p>
          </p:txBody>
        </p:sp>
        <p:sp>
          <p:nvSpPr>
            <p:cNvPr id="55" name="Retângulo 4"/>
            <p:cNvSpPr/>
            <p:nvPr/>
          </p:nvSpPr>
          <p:spPr>
            <a:xfrm>
              <a:off x="9274175" y="4072209"/>
              <a:ext cx="885825" cy="47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b="1" kern="100" dirty="0" smtClean="0">
                  <a:solidFill>
                    <a:srgbClr val="254061"/>
                  </a:solidFill>
                </a:rPr>
                <a:t>2016-I</a:t>
              </a:r>
              <a:endParaRPr lang="pt-BR" b="1" kern="100" dirty="0">
                <a:solidFill>
                  <a:srgbClr val="254061"/>
                </a:solidFill>
              </a:endParaRPr>
            </a:p>
          </p:txBody>
        </p:sp>
        <p:sp>
          <p:nvSpPr>
            <p:cNvPr id="56" name="Retângulo 4"/>
            <p:cNvSpPr/>
            <p:nvPr/>
          </p:nvSpPr>
          <p:spPr>
            <a:xfrm>
              <a:off x="9283457" y="5374130"/>
              <a:ext cx="980257" cy="47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b="1" kern="100" dirty="0" smtClean="0">
                  <a:solidFill>
                    <a:srgbClr val="254061"/>
                  </a:solidFill>
                </a:rPr>
                <a:t>2016-III</a:t>
              </a:r>
              <a:endParaRPr lang="pt-BR" b="1" kern="100" dirty="0">
                <a:solidFill>
                  <a:srgbClr val="254061"/>
                </a:solidFill>
              </a:endParaRPr>
            </a:p>
          </p:txBody>
        </p:sp>
        <p:sp>
          <p:nvSpPr>
            <p:cNvPr id="57" name="Retângulo 4"/>
            <p:cNvSpPr/>
            <p:nvPr/>
          </p:nvSpPr>
          <p:spPr>
            <a:xfrm>
              <a:off x="10339177" y="4072209"/>
              <a:ext cx="885825" cy="47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b="1" kern="100" dirty="0">
                  <a:solidFill>
                    <a:srgbClr val="254061"/>
                  </a:solidFill>
                </a:rPr>
                <a:t>-</a:t>
              </a:r>
              <a:r>
                <a:rPr lang="pt-BR" b="1" kern="100" dirty="0" smtClean="0">
                  <a:solidFill>
                    <a:srgbClr val="254061"/>
                  </a:solidFill>
                </a:rPr>
                <a:t>5,4%</a:t>
              </a:r>
              <a:endParaRPr lang="pt-BR" b="1" kern="100" dirty="0">
                <a:solidFill>
                  <a:srgbClr val="254061"/>
                </a:solidFill>
              </a:endParaRPr>
            </a:p>
          </p:txBody>
        </p:sp>
        <p:sp>
          <p:nvSpPr>
            <p:cNvPr id="58" name="Retângulo 4"/>
            <p:cNvSpPr/>
            <p:nvPr/>
          </p:nvSpPr>
          <p:spPr>
            <a:xfrm>
              <a:off x="11343363" y="4072209"/>
              <a:ext cx="885825" cy="47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b="1" kern="100" dirty="0" smtClean="0">
                  <a:solidFill>
                    <a:srgbClr val="254061"/>
                  </a:solidFill>
                </a:rPr>
                <a:t>-5,8%</a:t>
              </a:r>
              <a:endParaRPr lang="pt-BR" b="1" kern="100" dirty="0">
                <a:solidFill>
                  <a:srgbClr val="254061"/>
                </a:solidFill>
              </a:endParaRPr>
            </a:p>
          </p:txBody>
        </p:sp>
        <p:sp>
          <p:nvSpPr>
            <p:cNvPr id="59" name="Retângulo 4"/>
            <p:cNvSpPr/>
            <p:nvPr/>
          </p:nvSpPr>
          <p:spPr>
            <a:xfrm>
              <a:off x="12421155" y="4072209"/>
              <a:ext cx="885825" cy="47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b="1" kern="100" dirty="0" smtClean="0">
                  <a:solidFill>
                    <a:srgbClr val="254061"/>
                  </a:solidFill>
                </a:rPr>
                <a:t>-0,8%</a:t>
              </a:r>
              <a:endParaRPr lang="pt-BR" b="1" kern="100" dirty="0">
                <a:solidFill>
                  <a:srgbClr val="254061"/>
                </a:solidFill>
              </a:endParaRPr>
            </a:p>
          </p:txBody>
        </p:sp>
        <p:sp>
          <p:nvSpPr>
            <p:cNvPr id="60" name="Retângulo 4"/>
            <p:cNvSpPr/>
            <p:nvPr/>
          </p:nvSpPr>
          <p:spPr>
            <a:xfrm>
              <a:off x="13374727" y="4072209"/>
              <a:ext cx="1011833" cy="47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b="1" kern="100" dirty="0">
                  <a:solidFill>
                    <a:srgbClr val="254061"/>
                  </a:solidFill>
                </a:rPr>
                <a:t>-</a:t>
              </a:r>
              <a:r>
                <a:rPr lang="pt-BR" b="1" kern="100" dirty="0" smtClean="0">
                  <a:solidFill>
                    <a:srgbClr val="254061"/>
                  </a:solidFill>
                </a:rPr>
                <a:t>17,3%</a:t>
              </a:r>
              <a:endParaRPr lang="pt-BR" b="1" kern="100" dirty="0">
                <a:solidFill>
                  <a:srgbClr val="254061"/>
                </a:solidFill>
              </a:endParaRPr>
            </a:p>
          </p:txBody>
        </p:sp>
        <p:sp>
          <p:nvSpPr>
            <p:cNvPr id="63" name="Retângulo 4"/>
            <p:cNvSpPr/>
            <p:nvPr/>
          </p:nvSpPr>
          <p:spPr>
            <a:xfrm>
              <a:off x="10339177" y="5374130"/>
              <a:ext cx="885825" cy="47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b="1" kern="100" dirty="0" smtClean="0">
                  <a:solidFill>
                    <a:srgbClr val="254061"/>
                  </a:solidFill>
                </a:rPr>
                <a:t>-2,9%</a:t>
              </a:r>
              <a:endParaRPr lang="pt-BR" b="1" kern="100" dirty="0">
                <a:solidFill>
                  <a:srgbClr val="254061"/>
                </a:solidFill>
              </a:endParaRPr>
            </a:p>
          </p:txBody>
        </p:sp>
        <p:sp>
          <p:nvSpPr>
            <p:cNvPr id="64" name="Retângulo 4"/>
            <p:cNvSpPr/>
            <p:nvPr/>
          </p:nvSpPr>
          <p:spPr>
            <a:xfrm>
              <a:off x="11329868" y="5374130"/>
              <a:ext cx="885825" cy="47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b="1" kern="100" dirty="0" smtClean="0">
                  <a:solidFill>
                    <a:srgbClr val="254061"/>
                  </a:solidFill>
                </a:rPr>
                <a:t>-3,4%</a:t>
              </a:r>
              <a:endParaRPr lang="pt-BR" b="1" kern="100" dirty="0">
                <a:solidFill>
                  <a:srgbClr val="254061"/>
                </a:solidFill>
              </a:endParaRPr>
            </a:p>
          </p:txBody>
        </p:sp>
        <p:sp>
          <p:nvSpPr>
            <p:cNvPr id="65" name="Retângulo 4"/>
            <p:cNvSpPr/>
            <p:nvPr/>
          </p:nvSpPr>
          <p:spPr>
            <a:xfrm>
              <a:off x="12389856" y="5374130"/>
              <a:ext cx="885825" cy="47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b="1" kern="100" dirty="0" smtClean="0">
                  <a:solidFill>
                    <a:srgbClr val="254061"/>
                  </a:solidFill>
                </a:rPr>
                <a:t>-0,8%</a:t>
              </a:r>
              <a:endParaRPr lang="pt-BR" b="1" kern="100" dirty="0">
                <a:solidFill>
                  <a:srgbClr val="254061"/>
                </a:solidFill>
              </a:endParaRPr>
            </a:p>
          </p:txBody>
        </p:sp>
        <p:sp>
          <p:nvSpPr>
            <p:cNvPr id="66" name="Retângulo 4"/>
            <p:cNvSpPr/>
            <p:nvPr/>
          </p:nvSpPr>
          <p:spPr>
            <a:xfrm>
              <a:off x="13402584" y="5374130"/>
              <a:ext cx="1011833" cy="47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b="1" kern="100" dirty="0">
                  <a:solidFill>
                    <a:srgbClr val="254061"/>
                  </a:solidFill>
                </a:rPr>
                <a:t>-</a:t>
              </a:r>
              <a:r>
                <a:rPr lang="pt-BR" b="1" kern="100" dirty="0" smtClean="0">
                  <a:solidFill>
                    <a:srgbClr val="254061"/>
                  </a:solidFill>
                </a:rPr>
                <a:t>8,4%</a:t>
              </a:r>
              <a:endParaRPr lang="pt-BR" b="1" kern="100" dirty="0">
                <a:solidFill>
                  <a:srgbClr val="254061"/>
                </a:solidFill>
              </a:endParaRPr>
            </a:p>
          </p:txBody>
        </p:sp>
        <p:sp>
          <p:nvSpPr>
            <p:cNvPr id="70" name="Retângulo 4"/>
            <p:cNvSpPr/>
            <p:nvPr/>
          </p:nvSpPr>
          <p:spPr>
            <a:xfrm>
              <a:off x="9285910" y="4718219"/>
              <a:ext cx="885825" cy="47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b="1" kern="100" dirty="0" smtClean="0">
                  <a:solidFill>
                    <a:srgbClr val="254061"/>
                  </a:solidFill>
                </a:rPr>
                <a:t>2016-II</a:t>
              </a:r>
              <a:endParaRPr lang="pt-BR" b="1" kern="100" dirty="0">
                <a:solidFill>
                  <a:srgbClr val="254061"/>
                </a:solidFill>
              </a:endParaRPr>
            </a:p>
          </p:txBody>
        </p:sp>
        <p:sp>
          <p:nvSpPr>
            <p:cNvPr id="71" name="Retângulo 4"/>
            <p:cNvSpPr/>
            <p:nvPr/>
          </p:nvSpPr>
          <p:spPr>
            <a:xfrm>
              <a:off x="10363966" y="4718219"/>
              <a:ext cx="885825" cy="47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b="1" kern="100" dirty="0">
                  <a:solidFill>
                    <a:srgbClr val="254061"/>
                  </a:solidFill>
                </a:rPr>
                <a:t>-</a:t>
              </a:r>
              <a:r>
                <a:rPr lang="pt-BR" b="1" kern="100" dirty="0" smtClean="0">
                  <a:solidFill>
                    <a:srgbClr val="254061"/>
                  </a:solidFill>
                </a:rPr>
                <a:t>3,6%</a:t>
              </a:r>
              <a:endParaRPr lang="pt-BR" b="1" kern="100" dirty="0">
                <a:solidFill>
                  <a:srgbClr val="254061"/>
                </a:solidFill>
              </a:endParaRPr>
            </a:p>
          </p:txBody>
        </p:sp>
        <p:sp>
          <p:nvSpPr>
            <p:cNvPr id="72" name="Retângulo 4"/>
            <p:cNvSpPr/>
            <p:nvPr/>
          </p:nvSpPr>
          <p:spPr>
            <a:xfrm>
              <a:off x="11369065" y="4718219"/>
              <a:ext cx="885825" cy="47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b="1" kern="100" dirty="0">
                  <a:solidFill>
                    <a:srgbClr val="254061"/>
                  </a:solidFill>
                </a:rPr>
                <a:t>-</a:t>
              </a:r>
              <a:r>
                <a:rPr lang="pt-BR" b="1" kern="100" dirty="0" smtClean="0">
                  <a:solidFill>
                    <a:srgbClr val="254061"/>
                  </a:solidFill>
                </a:rPr>
                <a:t>4,8%</a:t>
              </a:r>
              <a:endParaRPr lang="pt-BR" b="1" kern="100" dirty="0">
                <a:solidFill>
                  <a:srgbClr val="254061"/>
                </a:solidFill>
              </a:endParaRPr>
            </a:p>
          </p:txBody>
        </p:sp>
        <p:sp>
          <p:nvSpPr>
            <p:cNvPr id="73" name="Retângulo 4"/>
            <p:cNvSpPr/>
            <p:nvPr/>
          </p:nvSpPr>
          <p:spPr>
            <a:xfrm>
              <a:off x="12400673" y="4718219"/>
              <a:ext cx="885825" cy="47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b="1" kern="100" dirty="0" smtClean="0">
                  <a:solidFill>
                    <a:srgbClr val="254061"/>
                  </a:solidFill>
                </a:rPr>
                <a:t>-0,5%</a:t>
              </a:r>
              <a:endParaRPr lang="pt-BR" b="1" kern="100" dirty="0">
                <a:solidFill>
                  <a:srgbClr val="254061"/>
                </a:solidFill>
              </a:endParaRPr>
            </a:p>
          </p:txBody>
        </p:sp>
        <p:sp>
          <p:nvSpPr>
            <p:cNvPr id="74" name="Retângulo 4"/>
            <p:cNvSpPr/>
            <p:nvPr/>
          </p:nvSpPr>
          <p:spPr>
            <a:xfrm>
              <a:off x="13388986" y="4718219"/>
              <a:ext cx="1011833" cy="475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b="1" kern="100" dirty="0">
                  <a:solidFill>
                    <a:srgbClr val="254061"/>
                  </a:solidFill>
                </a:rPr>
                <a:t>-</a:t>
              </a:r>
              <a:r>
                <a:rPr lang="pt-BR" b="1" kern="100" dirty="0" smtClean="0">
                  <a:solidFill>
                    <a:srgbClr val="254061"/>
                  </a:solidFill>
                </a:rPr>
                <a:t>8,6%</a:t>
              </a:r>
              <a:endParaRPr lang="pt-BR" b="1" kern="100" dirty="0">
                <a:solidFill>
                  <a:srgbClr val="254061"/>
                </a:solidFill>
              </a:endParaRPr>
            </a:p>
          </p:txBody>
        </p:sp>
      </p:grpSp>
      <p:sp>
        <p:nvSpPr>
          <p:cNvPr id="61" name="CaixaDeTexto 60"/>
          <p:cNvSpPr txBox="1"/>
          <p:nvPr/>
        </p:nvSpPr>
        <p:spPr>
          <a:xfrm>
            <a:off x="8983100" y="1387105"/>
            <a:ext cx="229685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Century Gothic" panose="020B0502020202020204" pitchFamily="34" charset="0"/>
              </a:rPr>
              <a:t>PIB –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dirty="0" err="1" smtClean="0">
                <a:latin typeface="Century Gothic" panose="020B0502020202020204" pitchFamily="34" charset="0"/>
              </a:rPr>
              <a:t>Acum</a:t>
            </a:r>
            <a:r>
              <a:rPr lang="pt-BR" sz="20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pt-BR" sz="2000" dirty="0" smtClean="0">
                <a:latin typeface="Century Gothic" panose="020B0502020202020204" pitchFamily="34" charset="0"/>
              </a:rPr>
              <a:t>(</a:t>
            </a:r>
            <a:r>
              <a:rPr lang="pt-BR" sz="2000" dirty="0" err="1" smtClean="0">
                <a:latin typeface="Century Gothic" panose="020B0502020202020204" pitchFamily="34" charset="0"/>
              </a:rPr>
              <a:t>Jan-Set</a:t>
            </a:r>
            <a:r>
              <a:rPr lang="pt-BR" sz="2000" dirty="0" smtClean="0">
                <a:latin typeface="Century Gothic" panose="020B0502020202020204" pitchFamily="34" charset="0"/>
              </a:rPr>
              <a:t>)</a:t>
            </a:r>
            <a:endParaRPr lang="pt-BR" sz="2800" dirty="0" smtClean="0">
              <a:latin typeface="Century Gothic" panose="020B0502020202020204" pitchFamily="34" charset="0"/>
            </a:endParaRPr>
          </a:p>
          <a:p>
            <a:pPr algn="ctr"/>
            <a:r>
              <a:rPr lang="pt-BR" sz="3600" b="1" dirty="0" smtClean="0">
                <a:latin typeface="Century Gothic" panose="020B0502020202020204" pitchFamily="34" charset="0"/>
              </a:rPr>
              <a:t>-4,0%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2386"/>
            <a:ext cx="20320000" cy="7242772"/>
          </a:xfrm>
          <a:prstGeom prst="rect">
            <a:avLst/>
          </a:prstGeom>
        </p:spPr>
      </p:pic>
      <p:sp>
        <p:nvSpPr>
          <p:cNvPr id="167" name="Rectangle 166"/>
          <p:cNvSpPr/>
          <p:nvPr/>
        </p:nvSpPr>
        <p:spPr>
          <a:xfrm>
            <a:off x="0" y="-192386"/>
            <a:ext cx="20320000" cy="7242772"/>
          </a:xfrm>
          <a:prstGeom prst="rect">
            <a:avLst/>
          </a:prstGeom>
          <a:solidFill>
            <a:srgbClr val="003300">
              <a:alpha val="6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47" name="CaixaDeTexto 3"/>
          <p:cNvSpPr txBox="1"/>
          <p:nvPr/>
        </p:nvSpPr>
        <p:spPr>
          <a:xfrm>
            <a:off x="11534787" y="2505526"/>
            <a:ext cx="8275538" cy="89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6337" b="1" dirty="0" smtClean="0">
                <a:solidFill>
                  <a:schemeClr val="bg1"/>
                </a:solidFill>
                <a:effectLst>
                  <a:outerShdw blurRad="180975" dist="38100" dir="2700000" algn="tl" rotWithShape="0">
                    <a:srgbClr val="000000"/>
                  </a:outerShdw>
                </a:effectLst>
              </a:rPr>
              <a:t>MONITOR ECONÔMICO</a:t>
            </a:r>
            <a:endParaRPr lang="pt-BR" sz="6337" b="1" dirty="0">
              <a:solidFill>
                <a:schemeClr val="bg1"/>
              </a:solidFill>
              <a:effectLst>
                <a:outerShdw blurRad="180975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197" name="Picture 19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8143" y="6354934"/>
            <a:ext cx="1591622" cy="655217"/>
          </a:xfrm>
          <a:prstGeom prst="rect">
            <a:avLst/>
          </a:prstGeom>
        </p:spPr>
      </p:pic>
      <p:pic>
        <p:nvPicPr>
          <p:cNvPr id="25" name="Picture 31" descr="curs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508" y="3365500"/>
            <a:ext cx="575366" cy="76163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77996" y="-145"/>
            <a:ext cx="10847116" cy="6889581"/>
            <a:chOff x="460637" y="626529"/>
            <a:chExt cx="8789583" cy="5284290"/>
          </a:xfrm>
        </p:grpSpPr>
        <p:sp>
          <p:nvSpPr>
            <p:cNvPr id="6" name="Rounded Rectangle 5"/>
            <p:cNvSpPr/>
            <p:nvPr/>
          </p:nvSpPr>
          <p:spPr>
            <a:xfrm>
              <a:off x="460637" y="626529"/>
              <a:ext cx="8789583" cy="5284290"/>
            </a:xfrm>
            <a:prstGeom prst="roundRect">
              <a:avLst>
                <a:gd name="adj" fmla="val 2978"/>
              </a:avLst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43000">
                  <a:schemeClr val="bg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</a:gradFill>
            <a:ln>
              <a:noFill/>
            </a:ln>
            <a:effectLst>
              <a:outerShdw blurRad="371475" dist="38100" dir="2700000" sx="102000" sy="102000" algn="tl" rotWithShape="0">
                <a:prstClr val="black">
                  <a:alpha val="7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  <p:sp>
          <p:nvSpPr>
            <p:cNvPr id="8" name="Oval 7"/>
            <p:cNvSpPr/>
            <p:nvPr/>
          </p:nvSpPr>
          <p:spPr>
            <a:xfrm>
              <a:off x="4592745" y="5513594"/>
              <a:ext cx="295151" cy="30092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  <p:sp>
          <p:nvSpPr>
            <p:cNvPr id="9" name="Oval 8"/>
            <p:cNvSpPr/>
            <p:nvPr/>
          </p:nvSpPr>
          <p:spPr>
            <a:xfrm>
              <a:off x="8541398" y="669176"/>
              <a:ext cx="124424" cy="1369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  <p:sp>
          <p:nvSpPr>
            <p:cNvPr id="10" name="Oval 9"/>
            <p:cNvSpPr/>
            <p:nvPr/>
          </p:nvSpPr>
          <p:spPr>
            <a:xfrm>
              <a:off x="8714706" y="669176"/>
              <a:ext cx="124424" cy="13695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</p:grpSp>
      <p:pic>
        <p:nvPicPr>
          <p:cNvPr id="48" name="Imagem 4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82" y="645496"/>
            <a:ext cx="10589274" cy="5775139"/>
          </a:xfrm>
          <a:prstGeom prst="rect">
            <a:avLst/>
          </a:prstGeom>
        </p:spPr>
      </p:pic>
      <p:sp>
        <p:nvSpPr>
          <p:cNvPr id="178" name="Rectangle 177"/>
          <p:cNvSpPr/>
          <p:nvPr/>
        </p:nvSpPr>
        <p:spPr>
          <a:xfrm>
            <a:off x="1050045" y="2820616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179" name="Rectangle 178"/>
          <p:cNvSpPr/>
          <p:nvPr/>
        </p:nvSpPr>
        <p:spPr>
          <a:xfrm>
            <a:off x="3454362" y="2820616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180" name="Rectangle 179"/>
          <p:cNvSpPr/>
          <p:nvPr/>
        </p:nvSpPr>
        <p:spPr>
          <a:xfrm>
            <a:off x="5873390" y="2820616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181" name="Rectangle 180"/>
          <p:cNvSpPr/>
          <p:nvPr/>
        </p:nvSpPr>
        <p:spPr>
          <a:xfrm>
            <a:off x="8277707" y="2820616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182" name="Rectangle 181"/>
          <p:cNvSpPr/>
          <p:nvPr/>
        </p:nvSpPr>
        <p:spPr>
          <a:xfrm>
            <a:off x="1059594" y="4414863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183" name="Rectangle 182"/>
          <p:cNvSpPr/>
          <p:nvPr/>
        </p:nvSpPr>
        <p:spPr>
          <a:xfrm>
            <a:off x="3454362" y="4414863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184" name="Rectangle 183"/>
          <p:cNvSpPr/>
          <p:nvPr/>
        </p:nvSpPr>
        <p:spPr>
          <a:xfrm>
            <a:off x="5863364" y="4414863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185" name="Rectangle 184"/>
          <p:cNvSpPr/>
          <p:nvPr/>
        </p:nvSpPr>
        <p:spPr>
          <a:xfrm>
            <a:off x="8301770" y="4414863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pic>
        <p:nvPicPr>
          <p:cNvPr id="29" name="Picture 31" descr="curs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7959" y="2120044"/>
            <a:ext cx="389735" cy="515907"/>
          </a:xfrm>
          <a:prstGeom prst="rect">
            <a:avLst/>
          </a:prstGeom>
        </p:spPr>
      </p:pic>
      <p:grpSp>
        <p:nvGrpSpPr>
          <p:cNvPr id="38" name="Agrupar 37"/>
          <p:cNvGrpSpPr/>
          <p:nvPr/>
        </p:nvGrpSpPr>
        <p:grpSpPr>
          <a:xfrm>
            <a:off x="8479437" y="47560"/>
            <a:ext cx="10704771" cy="6783912"/>
            <a:chOff x="4073113" y="74088"/>
            <a:chExt cx="10704771" cy="6783912"/>
          </a:xfrm>
        </p:grpSpPr>
        <p:grpSp>
          <p:nvGrpSpPr>
            <p:cNvPr id="39" name="Group 24"/>
            <p:cNvGrpSpPr/>
            <p:nvPr/>
          </p:nvGrpSpPr>
          <p:grpSpPr>
            <a:xfrm>
              <a:off x="4073113" y="74088"/>
              <a:ext cx="10704771" cy="6783912"/>
              <a:chOff x="460637" y="626529"/>
              <a:chExt cx="8789583" cy="5284290"/>
            </a:xfrm>
          </p:grpSpPr>
          <p:sp>
            <p:nvSpPr>
              <p:cNvPr id="41" name="Rounded Rectangle 27"/>
              <p:cNvSpPr/>
              <p:nvPr/>
            </p:nvSpPr>
            <p:spPr>
              <a:xfrm>
                <a:off x="460637" y="626529"/>
                <a:ext cx="8789583" cy="5284290"/>
              </a:xfrm>
              <a:prstGeom prst="roundRect">
                <a:avLst>
                  <a:gd name="adj" fmla="val 2978"/>
                </a:avLst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43000">
                    <a:schemeClr val="bg2">
                      <a:lumMod val="50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</a:gradFill>
              <a:ln>
                <a:noFill/>
              </a:ln>
              <a:effectLst>
                <a:outerShdw blurRad="371475" dist="38100" dir="2700000" sx="102000" sy="102000" algn="tl" rotWithShape="0">
                  <a:prstClr val="black">
                    <a:alpha val="73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1"/>
              </a:p>
            </p:txBody>
          </p:sp>
          <p:sp>
            <p:nvSpPr>
              <p:cNvPr id="42" name="Oval 28"/>
              <p:cNvSpPr/>
              <p:nvPr/>
            </p:nvSpPr>
            <p:spPr>
              <a:xfrm>
                <a:off x="4592745" y="5513594"/>
                <a:ext cx="295151" cy="300928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1"/>
              </a:p>
            </p:txBody>
          </p:sp>
          <p:sp>
            <p:nvSpPr>
              <p:cNvPr id="43" name="Oval 29"/>
              <p:cNvSpPr/>
              <p:nvPr/>
            </p:nvSpPr>
            <p:spPr>
              <a:xfrm>
                <a:off x="8541398" y="669176"/>
                <a:ext cx="124424" cy="13695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1"/>
              </a:p>
            </p:txBody>
          </p:sp>
          <p:sp>
            <p:nvSpPr>
              <p:cNvPr id="44" name="Oval 30"/>
              <p:cNvSpPr/>
              <p:nvPr/>
            </p:nvSpPr>
            <p:spPr>
              <a:xfrm>
                <a:off x="8714706" y="669176"/>
                <a:ext cx="124424" cy="13695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1"/>
              </a:p>
            </p:txBody>
          </p:sp>
        </p:grpSp>
        <p:sp>
          <p:nvSpPr>
            <p:cNvPr id="40" name="Retângulo 39"/>
            <p:cNvSpPr/>
            <p:nvPr/>
          </p:nvSpPr>
          <p:spPr>
            <a:xfrm>
              <a:off x="4292703" y="526925"/>
              <a:ext cx="10217381" cy="5680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6" name="CaixaDeTexto 3"/>
          <p:cNvSpPr txBox="1"/>
          <p:nvPr/>
        </p:nvSpPr>
        <p:spPr>
          <a:xfrm>
            <a:off x="8822332" y="613033"/>
            <a:ext cx="10053165" cy="4961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3200" b="1" dirty="0" smtClean="0"/>
              <a:t>Produção </a:t>
            </a:r>
            <a:r>
              <a:rPr lang="pt-BR" sz="3200" b="1" dirty="0" smtClean="0"/>
              <a:t>e Vendas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5191" y="1504937"/>
            <a:ext cx="4439301" cy="1508661"/>
          </a:xfrm>
          <a:prstGeom prst="rect">
            <a:avLst/>
          </a:prstGeom>
        </p:spPr>
      </p:pic>
      <p:grpSp>
        <p:nvGrpSpPr>
          <p:cNvPr id="11" name="Agrupar 10"/>
          <p:cNvGrpSpPr/>
          <p:nvPr/>
        </p:nvGrpSpPr>
        <p:grpSpPr>
          <a:xfrm>
            <a:off x="8863244" y="1656360"/>
            <a:ext cx="5102200" cy="3959647"/>
            <a:chOff x="8863244" y="1656360"/>
            <a:chExt cx="5102200" cy="3959647"/>
          </a:xfrm>
        </p:grpSpPr>
        <p:grpSp>
          <p:nvGrpSpPr>
            <p:cNvPr id="4" name="Agrupar 3"/>
            <p:cNvGrpSpPr/>
            <p:nvPr/>
          </p:nvGrpSpPr>
          <p:grpSpPr>
            <a:xfrm>
              <a:off x="8863244" y="1685638"/>
              <a:ext cx="5102200" cy="3930369"/>
              <a:chOff x="698500" y="2602024"/>
              <a:chExt cx="5102200" cy="3930369"/>
            </a:xfrm>
          </p:grpSpPr>
          <p:pic>
            <p:nvPicPr>
              <p:cNvPr id="50" name="Picture 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8202" y="2602024"/>
                <a:ext cx="4914900" cy="3900379"/>
              </a:xfrm>
              <a:prstGeom prst="rect">
                <a:avLst/>
              </a:prstGeom>
            </p:spPr>
          </p:pic>
          <p:sp>
            <p:nvSpPr>
              <p:cNvPr id="51" name="TextBox 19"/>
              <p:cNvSpPr txBox="1"/>
              <p:nvPr/>
            </p:nvSpPr>
            <p:spPr>
              <a:xfrm>
                <a:off x="698500" y="3911602"/>
                <a:ext cx="3022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400" spc="-110" dirty="0">
                    <a:solidFill>
                      <a:schemeClr val="accent1">
                        <a:lumMod val="75000"/>
                      </a:schemeClr>
                    </a:solidFill>
                  </a:rPr>
                  <a:t>MÁQUINAS, APARELHOS E </a:t>
                </a:r>
                <a:r>
                  <a:rPr lang="pt-BR" sz="1400" spc="-11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MAT.  </a:t>
                </a:r>
                <a:r>
                  <a:rPr lang="pt-BR" sz="1400" spc="-110" dirty="0">
                    <a:solidFill>
                      <a:schemeClr val="accent1">
                        <a:lumMod val="75000"/>
                      </a:schemeClr>
                    </a:solidFill>
                  </a:rPr>
                  <a:t>ELÉTRICOS</a:t>
                </a:r>
              </a:p>
            </p:txBody>
          </p:sp>
          <p:sp>
            <p:nvSpPr>
              <p:cNvPr id="52" name="TextBox 20"/>
              <p:cNvSpPr txBox="1"/>
              <p:nvPr/>
            </p:nvSpPr>
            <p:spPr>
              <a:xfrm>
                <a:off x="4813300" y="2632720"/>
                <a:ext cx="9874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ANÁLISE </a:t>
                </a:r>
              </a:p>
              <a:p>
                <a:pPr algn="ctr"/>
                <a:r>
                  <a:rPr lang="pt-BR" sz="1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COMPARATIVA</a:t>
                </a:r>
              </a:p>
              <a:p>
                <a:pPr algn="ctr"/>
                <a:r>
                  <a:rPr lang="pt-BR" sz="1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SC/BRASIL</a:t>
                </a:r>
                <a:endParaRPr lang="pt-BR" sz="1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" name="TextBox 21"/>
              <p:cNvSpPr txBox="1"/>
              <p:nvPr/>
            </p:nvSpPr>
            <p:spPr>
              <a:xfrm>
                <a:off x="3719736" y="3894956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>
                    <a:solidFill>
                      <a:schemeClr val="accent1">
                        <a:lumMod val="75000"/>
                      </a:schemeClr>
                    </a:solidFill>
                  </a:rPr>
                  <a:t>4,5</a:t>
                </a:r>
              </a:p>
            </p:txBody>
          </p:sp>
          <p:sp>
            <p:nvSpPr>
              <p:cNvPr id="54" name="TextBox 22"/>
              <p:cNvSpPr txBox="1"/>
              <p:nvPr/>
            </p:nvSpPr>
            <p:spPr>
              <a:xfrm>
                <a:off x="4355108" y="3894956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>
                    <a:solidFill>
                      <a:srgbClr val="008000"/>
                    </a:solidFill>
                  </a:rPr>
                  <a:t>-7,6</a:t>
                </a:r>
              </a:p>
            </p:txBody>
          </p:sp>
          <p:pic>
            <p:nvPicPr>
              <p:cNvPr id="55" name="Picture 23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30801" y="3962400"/>
                <a:ext cx="430208" cy="237356"/>
              </a:xfrm>
              <a:prstGeom prst="rect">
                <a:avLst/>
              </a:prstGeom>
            </p:spPr>
          </p:pic>
          <p:sp>
            <p:nvSpPr>
              <p:cNvPr id="56" name="TextBox 24"/>
              <p:cNvSpPr txBox="1"/>
              <p:nvPr/>
            </p:nvSpPr>
            <p:spPr>
              <a:xfrm>
                <a:off x="3961036" y="2831728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SC</a:t>
                </a:r>
                <a:endParaRPr lang="pt-BR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7" name="TextBox 25"/>
              <p:cNvSpPr txBox="1"/>
              <p:nvPr/>
            </p:nvSpPr>
            <p:spPr>
              <a:xfrm>
                <a:off x="4596408" y="2831728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b="1" dirty="0" smtClean="0">
                    <a:solidFill>
                      <a:srgbClr val="008000"/>
                    </a:solidFill>
                  </a:rPr>
                  <a:t>BR</a:t>
                </a:r>
                <a:endParaRPr lang="pt-BR" sz="1600" b="1" dirty="0">
                  <a:solidFill>
                    <a:srgbClr val="008000"/>
                  </a:solidFill>
                </a:endParaRPr>
              </a:p>
            </p:txBody>
          </p:sp>
          <p:pic>
            <p:nvPicPr>
              <p:cNvPr id="58" name="Picture 6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0302" y="2857500"/>
                <a:ext cx="415636" cy="304800"/>
              </a:xfrm>
              <a:prstGeom prst="rect">
                <a:avLst/>
              </a:prstGeom>
            </p:spPr>
          </p:pic>
          <p:pic>
            <p:nvPicPr>
              <p:cNvPr id="59" name="Picture 7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79903" y="2833370"/>
                <a:ext cx="469900" cy="328930"/>
              </a:xfrm>
              <a:prstGeom prst="rect">
                <a:avLst/>
              </a:prstGeom>
            </p:spPr>
          </p:pic>
          <p:sp>
            <p:nvSpPr>
              <p:cNvPr id="60" name="TextBox 26"/>
              <p:cNvSpPr txBox="1"/>
              <p:nvPr/>
            </p:nvSpPr>
            <p:spPr>
              <a:xfrm>
                <a:off x="749300" y="3166372"/>
                <a:ext cx="294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ALIMENTOS</a:t>
                </a:r>
                <a:endParaRPr lang="pt-BR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" name="TextBox 27"/>
              <p:cNvSpPr txBox="1"/>
              <p:nvPr/>
            </p:nvSpPr>
            <p:spPr>
              <a:xfrm>
                <a:off x="3719736" y="3120132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>
                    <a:solidFill>
                      <a:schemeClr val="accent1">
                        <a:lumMod val="75000"/>
                      </a:schemeClr>
                    </a:solidFill>
                  </a:rPr>
                  <a:t>3,9</a:t>
                </a:r>
              </a:p>
            </p:txBody>
          </p:sp>
          <p:sp>
            <p:nvSpPr>
              <p:cNvPr id="62" name="TextBox 28"/>
              <p:cNvSpPr txBox="1"/>
              <p:nvPr/>
            </p:nvSpPr>
            <p:spPr>
              <a:xfrm>
                <a:off x="4355108" y="3120132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>
                    <a:solidFill>
                      <a:srgbClr val="008000"/>
                    </a:solidFill>
                  </a:rPr>
                  <a:t>2,0</a:t>
                </a:r>
              </a:p>
            </p:txBody>
          </p:sp>
          <p:pic>
            <p:nvPicPr>
              <p:cNvPr id="63" name="Picture 29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30801" y="3174876"/>
                <a:ext cx="430208" cy="237356"/>
              </a:xfrm>
              <a:prstGeom prst="rect">
                <a:avLst/>
              </a:prstGeom>
            </p:spPr>
          </p:pic>
          <p:sp>
            <p:nvSpPr>
              <p:cNvPr id="64" name="TextBox 30"/>
              <p:cNvSpPr txBox="1"/>
              <p:nvPr/>
            </p:nvSpPr>
            <p:spPr>
              <a:xfrm>
                <a:off x="749300" y="3429003"/>
                <a:ext cx="294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400" dirty="0">
                    <a:solidFill>
                      <a:schemeClr val="accent1">
                        <a:lumMod val="75000"/>
                      </a:schemeClr>
                    </a:solidFill>
                  </a:rPr>
                  <a:t>BORRACHA E PLÁSTICO</a:t>
                </a:r>
              </a:p>
            </p:txBody>
          </p:sp>
          <p:sp>
            <p:nvSpPr>
              <p:cNvPr id="65" name="TextBox 31"/>
              <p:cNvSpPr txBox="1"/>
              <p:nvPr/>
            </p:nvSpPr>
            <p:spPr>
              <a:xfrm>
                <a:off x="3719736" y="3382764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>
                    <a:solidFill>
                      <a:schemeClr val="accent1">
                        <a:lumMod val="75000"/>
                      </a:schemeClr>
                    </a:solidFill>
                  </a:rPr>
                  <a:t>-6,0</a:t>
                </a:r>
              </a:p>
            </p:txBody>
          </p:sp>
          <p:sp>
            <p:nvSpPr>
              <p:cNvPr id="66" name="TextBox 32"/>
              <p:cNvSpPr txBox="1"/>
              <p:nvPr/>
            </p:nvSpPr>
            <p:spPr>
              <a:xfrm>
                <a:off x="4355108" y="3382764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>
                    <a:solidFill>
                      <a:srgbClr val="008000"/>
                    </a:solidFill>
                  </a:rPr>
                  <a:t>-7,9</a:t>
                </a:r>
              </a:p>
            </p:txBody>
          </p:sp>
          <p:pic>
            <p:nvPicPr>
              <p:cNvPr id="67" name="Picture 34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30801" y="3437508"/>
                <a:ext cx="430208" cy="237356"/>
              </a:xfrm>
              <a:prstGeom prst="rect">
                <a:avLst/>
              </a:prstGeom>
            </p:spPr>
          </p:pic>
          <p:sp>
            <p:nvSpPr>
              <p:cNvPr id="68" name="TextBox 35"/>
              <p:cNvSpPr txBox="1"/>
              <p:nvPr/>
            </p:nvSpPr>
            <p:spPr>
              <a:xfrm>
                <a:off x="749300" y="3666232"/>
                <a:ext cx="294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400" b="1" dirty="0"/>
                  <a:t>INDÚSTRIAS DE TRANSFORMAÇÃO</a:t>
                </a:r>
              </a:p>
            </p:txBody>
          </p:sp>
          <p:sp>
            <p:nvSpPr>
              <p:cNvPr id="69" name="TextBox 36"/>
              <p:cNvSpPr txBox="1"/>
              <p:nvPr/>
            </p:nvSpPr>
            <p:spPr>
              <a:xfrm>
                <a:off x="3719736" y="3619996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>
                    <a:solidFill>
                      <a:schemeClr val="accent1">
                        <a:lumMod val="75000"/>
                      </a:schemeClr>
                    </a:solidFill>
                  </a:rPr>
                  <a:t>-4,2</a:t>
                </a:r>
              </a:p>
            </p:txBody>
          </p:sp>
          <p:sp>
            <p:nvSpPr>
              <p:cNvPr id="70" name="TextBox 37"/>
              <p:cNvSpPr txBox="1"/>
              <p:nvPr/>
            </p:nvSpPr>
            <p:spPr>
              <a:xfrm>
                <a:off x="4355108" y="3619996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 smtClean="0">
                    <a:solidFill>
                      <a:srgbClr val="008000"/>
                    </a:solidFill>
                  </a:rPr>
                  <a:t>-7,8</a:t>
                </a:r>
                <a:endParaRPr lang="pt-BR" sz="1600" b="1" dirty="0">
                  <a:solidFill>
                    <a:srgbClr val="008000"/>
                  </a:solidFill>
                </a:endParaRPr>
              </a:p>
            </p:txBody>
          </p:sp>
          <p:pic>
            <p:nvPicPr>
              <p:cNvPr id="71" name="Picture 38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30801" y="3687440"/>
                <a:ext cx="430208" cy="237356"/>
              </a:xfrm>
              <a:prstGeom prst="rect">
                <a:avLst/>
              </a:prstGeom>
            </p:spPr>
          </p:pic>
          <p:sp>
            <p:nvSpPr>
              <p:cNvPr id="72" name="TextBox 39"/>
              <p:cNvSpPr txBox="1"/>
              <p:nvPr/>
            </p:nvSpPr>
            <p:spPr>
              <a:xfrm>
                <a:off x="749300" y="4195690"/>
                <a:ext cx="294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400" dirty="0">
                    <a:solidFill>
                      <a:schemeClr val="accent1">
                        <a:lumMod val="75000"/>
                      </a:schemeClr>
                    </a:solidFill>
                  </a:rPr>
                  <a:t>MÁQUINAS E EQUIPAMENTOS</a:t>
                </a:r>
              </a:p>
            </p:txBody>
          </p:sp>
          <p:sp>
            <p:nvSpPr>
              <p:cNvPr id="73" name="TextBox 40"/>
              <p:cNvSpPr txBox="1"/>
              <p:nvPr/>
            </p:nvSpPr>
            <p:spPr>
              <a:xfrm>
                <a:off x="3719736" y="4149452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>
                    <a:solidFill>
                      <a:schemeClr val="accent1">
                        <a:lumMod val="75000"/>
                      </a:schemeClr>
                    </a:solidFill>
                  </a:rPr>
                  <a:t>-5,4</a:t>
                </a:r>
              </a:p>
            </p:txBody>
          </p:sp>
          <p:sp>
            <p:nvSpPr>
              <p:cNvPr id="74" name="TextBox 41"/>
              <p:cNvSpPr txBox="1"/>
              <p:nvPr/>
            </p:nvSpPr>
            <p:spPr>
              <a:xfrm>
                <a:off x="4355108" y="4149452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>
                    <a:solidFill>
                      <a:srgbClr val="008000"/>
                    </a:solidFill>
                  </a:rPr>
                  <a:t>-13,7</a:t>
                </a:r>
              </a:p>
            </p:txBody>
          </p:sp>
          <p:pic>
            <p:nvPicPr>
              <p:cNvPr id="75" name="Picture 42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30801" y="4204196"/>
                <a:ext cx="430208" cy="237356"/>
              </a:xfrm>
              <a:prstGeom prst="rect">
                <a:avLst/>
              </a:prstGeom>
            </p:spPr>
          </p:pic>
          <p:pic>
            <p:nvPicPr>
              <p:cNvPr id="76" name="Picture 8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05402" y="4446434"/>
                <a:ext cx="469900" cy="265266"/>
              </a:xfrm>
              <a:prstGeom prst="rect">
                <a:avLst/>
              </a:prstGeom>
            </p:spPr>
          </p:pic>
          <p:sp>
            <p:nvSpPr>
              <p:cNvPr id="77" name="TextBox 43"/>
              <p:cNvSpPr txBox="1"/>
              <p:nvPr/>
            </p:nvSpPr>
            <p:spPr>
              <a:xfrm>
                <a:off x="749300" y="4449816"/>
                <a:ext cx="294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400" dirty="0">
                    <a:solidFill>
                      <a:schemeClr val="accent1">
                        <a:lumMod val="75000"/>
                      </a:schemeClr>
                    </a:solidFill>
                  </a:rPr>
                  <a:t>METALURGIA</a:t>
                </a:r>
              </a:p>
            </p:txBody>
          </p:sp>
          <p:sp>
            <p:nvSpPr>
              <p:cNvPr id="78" name="TextBox 45"/>
              <p:cNvSpPr txBox="1"/>
              <p:nvPr/>
            </p:nvSpPr>
            <p:spPr>
              <a:xfrm>
                <a:off x="3719736" y="4411712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>
                    <a:solidFill>
                      <a:schemeClr val="accent1">
                        <a:lumMod val="75000"/>
                      </a:schemeClr>
                    </a:solidFill>
                  </a:rPr>
                  <a:t>-15,1</a:t>
                </a:r>
              </a:p>
            </p:txBody>
          </p:sp>
          <p:sp>
            <p:nvSpPr>
              <p:cNvPr id="79" name="TextBox 46"/>
              <p:cNvSpPr txBox="1"/>
              <p:nvPr/>
            </p:nvSpPr>
            <p:spPr>
              <a:xfrm>
                <a:off x="4355108" y="4411712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>
                    <a:solidFill>
                      <a:srgbClr val="008000"/>
                    </a:solidFill>
                  </a:rPr>
                  <a:t>-8,2</a:t>
                </a:r>
              </a:p>
            </p:txBody>
          </p:sp>
          <p:pic>
            <p:nvPicPr>
              <p:cNvPr id="80" name="Picture 47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05402" y="4683666"/>
                <a:ext cx="469900" cy="265266"/>
              </a:xfrm>
              <a:prstGeom prst="rect">
                <a:avLst/>
              </a:prstGeom>
            </p:spPr>
          </p:pic>
          <p:sp>
            <p:nvSpPr>
              <p:cNvPr id="81" name="TextBox 49"/>
              <p:cNvSpPr txBox="1"/>
              <p:nvPr/>
            </p:nvSpPr>
            <p:spPr>
              <a:xfrm>
                <a:off x="749300" y="4687048"/>
                <a:ext cx="294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400" dirty="0">
                    <a:solidFill>
                      <a:schemeClr val="accent1">
                        <a:lumMod val="75000"/>
                      </a:schemeClr>
                    </a:solidFill>
                  </a:rPr>
                  <a:t>MINERAIS NÃO-METÁLICOS</a:t>
                </a:r>
              </a:p>
            </p:txBody>
          </p:sp>
          <p:sp>
            <p:nvSpPr>
              <p:cNvPr id="82" name="TextBox 50"/>
              <p:cNvSpPr txBox="1"/>
              <p:nvPr/>
            </p:nvSpPr>
            <p:spPr>
              <a:xfrm>
                <a:off x="3719736" y="4648944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>
                    <a:solidFill>
                      <a:schemeClr val="accent1">
                        <a:lumMod val="75000"/>
                      </a:schemeClr>
                    </a:solidFill>
                  </a:rPr>
                  <a:t>-13,8</a:t>
                </a:r>
              </a:p>
            </p:txBody>
          </p:sp>
          <p:sp>
            <p:nvSpPr>
              <p:cNvPr id="83" name="TextBox 51"/>
              <p:cNvSpPr txBox="1"/>
              <p:nvPr/>
            </p:nvSpPr>
            <p:spPr>
              <a:xfrm>
                <a:off x="4355108" y="4648944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>
                    <a:solidFill>
                      <a:srgbClr val="008000"/>
                    </a:solidFill>
                  </a:rPr>
                  <a:t>-11,9</a:t>
                </a:r>
              </a:p>
            </p:txBody>
          </p:sp>
          <p:pic>
            <p:nvPicPr>
              <p:cNvPr id="84" name="Picture 52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05402" y="4937790"/>
                <a:ext cx="469900" cy="265266"/>
              </a:xfrm>
              <a:prstGeom prst="rect">
                <a:avLst/>
              </a:prstGeom>
            </p:spPr>
          </p:pic>
          <p:sp>
            <p:nvSpPr>
              <p:cNvPr id="85" name="TextBox 53"/>
              <p:cNvSpPr txBox="1"/>
              <p:nvPr/>
            </p:nvSpPr>
            <p:spPr>
              <a:xfrm>
                <a:off x="749300" y="4941172"/>
                <a:ext cx="294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400" dirty="0">
                    <a:solidFill>
                      <a:schemeClr val="accent1">
                        <a:lumMod val="75000"/>
                      </a:schemeClr>
                    </a:solidFill>
                  </a:rPr>
                  <a:t>PAPEL </a:t>
                </a:r>
                <a:r>
                  <a:rPr lang="pt-BR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 </a:t>
                </a:r>
                <a:r>
                  <a:rPr lang="pt-BR" sz="1400" dirty="0">
                    <a:solidFill>
                      <a:schemeClr val="accent1">
                        <a:lumMod val="75000"/>
                      </a:schemeClr>
                    </a:solidFill>
                  </a:rPr>
                  <a:t>CELULOSE</a:t>
                </a:r>
              </a:p>
            </p:txBody>
          </p:sp>
          <p:sp>
            <p:nvSpPr>
              <p:cNvPr id="86" name="TextBox 54"/>
              <p:cNvSpPr txBox="1"/>
              <p:nvPr/>
            </p:nvSpPr>
            <p:spPr>
              <a:xfrm>
                <a:off x="3719736" y="4903068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>
                    <a:solidFill>
                      <a:schemeClr val="accent1">
                        <a:lumMod val="75000"/>
                      </a:schemeClr>
                    </a:solidFill>
                  </a:rPr>
                  <a:t>-3,7</a:t>
                </a:r>
              </a:p>
            </p:txBody>
          </p:sp>
          <p:sp>
            <p:nvSpPr>
              <p:cNvPr id="87" name="TextBox 55"/>
              <p:cNvSpPr txBox="1"/>
              <p:nvPr/>
            </p:nvSpPr>
            <p:spPr>
              <a:xfrm>
                <a:off x="4355108" y="4903068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>
                    <a:solidFill>
                      <a:srgbClr val="008000"/>
                    </a:solidFill>
                  </a:rPr>
                  <a:t>2,0</a:t>
                </a:r>
              </a:p>
            </p:txBody>
          </p:sp>
          <p:pic>
            <p:nvPicPr>
              <p:cNvPr id="88" name="Picture 56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05402" y="5187722"/>
                <a:ext cx="469900" cy="265266"/>
              </a:xfrm>
              <a:prstGeom prst="rect">
                <a:avLst/>
              </a:prstGeom>
            </p:spPr>
          </p:pic>
          <p:sp>
            <p:nvSpPr>
              <p:cNvPr id="89" name="TextBox 57"/>
              <p:cNvSpPr txBox="1"/>
              <p:nvPr/>
            </p:nvSpPr>
            <p:spPr>
              <a:xfrm>
                <a:off x="749300" y="5191104"/>
                <a:ext cx="294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400" dirty="0">
                    <a:solidFill>
                      <a:schemeClr val="accent1">
                        <a:lumMod val="75000"/>
                      </a:schemeClr>
                    </a:solidFill>
                  </a:rPr>
                  <a:t>PRODUTOS DE MADEIRA</a:t>
                </a:r>
              </a:p>
            </p:txBody>
          </p:sp>
          <p:sp>
            <p:nvSpPr>
              <p:cNvPr id="90" name="TextBox 58"/>
              <p:cNvSpPr txBox="1"/>
              <p:nvPr/>
            </p:nvSpPr>
            <p:spPr>
              <a:xfrm>
                <a:off x="3719736" y="5153000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>
                    <a:solidFill>
                      <a:schemeClr val="accent1">
                        <a:lumMod val="75000"/>
                      </a:schemeClr>
                    </a:solidFill>
                  </a:rPr>
                  <a:t>-2,1</a:t>
                </a:r>
              </a:p>
            </p:txBody>
          </p:sp>
          <p:sp>
            <p:nvSpPr>
              <p:cNvPr id="91" name="TextBox 59"/>
              <p:cNvSpPr txBox="1"/>
              <p:nvPr/>
            </p:nvSpPr>
            <p:spPr>
              <a:xfrm>
                <a:off x="4355108" y="5153000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>
                    <a:solidFill>
                      <a:srgbClr val="008000"/>
                    </a:solidFill>
                  </a:rPr>
                  <a:t>0,2</a:t>
                </a:r>
              </a:p>
            </p:txBody>
          </p:sp>
          <p:pic>
            <p:nvPicPr>
              <p:cNvPr id="92" name="Picture 60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05402" y="5454546"/>
                <a:ext cx="469900" cy="265266"/>
              </a:xfrm>
              <a:prstGeom prst="rect">
                <a:avLst/>
              </a:prstGeom>
            </p:spPr>
          </p:pic>
          <p:sp>
            <p:nvSpPr>
              <p:cNvPr id="93" name="TextBox 61"/>
              <p:cNvSpPr txBox="1"/>
              <p:nvPr/>
            </p:nvSpPr>
            <p:spPr>
              <a:xfrm>
                <a:off x="749300" y="5457928"/>
                <a:ext cx="294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400" dirty="0">
                    <a:solidFill>
                      <a:schemeClr val="accent1">
                        <a:lumMod val="75000"/>
                      </a:schemeClr>
                    </a:solidFill>
                  </a:rPr>
                  <a:t>PRODUTOS DE METAL</a:t>
                </a:r>
              </a:p>
            </p:txBody>
          </p:sp>
          <p:sp>
            <p:nvSpPr>
              <p:cNvPr id="94" name="TextBox 62"/>
              <p:cNvSpPr txBox="1"/>
              <p:nvPr/>
            </p:nvSpPr>
            <p:spPr>
              <a:xfrm>
                <a:off x="3719736" y="5419824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>
                    <a:solidFill>
                      <a:schemeClr val="accent1">
                        <a:lumMod val="75000"/>
                      </a:schemeClr>
                    </a:solidFill>
                  </a:rPr>
                  <a:t>-</a:t>
                </a:r>
                <a:r>
                  <a:rPr lang="pt-BR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21,2</a:t>
                </a:r>
                <a:endParaRPr lang="pt-BR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5" name="TextBox 63"/>
              <p:cNvSpPr txBox="1"/>
              <p:nvPr/>
            </p:nvSpPr>
            <p:spPr>
              <a:xfrm>
                <a:off x="4355108" y="5419824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>
                    <a:solidFill>
                      <a:srgbClr val="008000"/>
                    </a:solidFill>
                  </a:rPr>
                  <a:t>-11,5</a:t>
                </a:r>
              </a:p>
            </p:txBody>
          </p:sp>
          <p:sp>
            <p:nvSpPr>
              <p:cNvPr id="96" name="TextBox 64"/>
              <p:cNvSpPr txBox="1"/>
              <p:nvPr/>
            </p:nvSpPr>
            <p:spPr>
              <a:xfrm>
                <a:off x="749300" y="5695160"/>
                <a:ext cx="294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400" dirty="0">
                    <a:solidFill>
                      <a:schemeClr val="accent1">
                        <a:lumMod val="75000"/>
                      </a:schemeClr>
                    </a:solidFill>
                  </a:rPr>
                  <a:t>PRODUTOS TÊXTEIS</a:t>
                </a:r>
              </a:p>
            </p:txBody>
          </p:sp>
          <p:sp>
            <p:nvSpPr>
              <p:cNvPr id="97" name="TextBox 65"/>
              <p:cNvSpPr txBox="1"/>
              <p:nvPr/>
            </p:nvSpPr>
            <p:spPr>
              <a:xfrm>
                <a:off x="3719736" y="5648920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>
                    <a:solidFill>
                      <a:schemeClr val="accent1">
                        <a:lumMod val="75000"/>
                      </a:schemeClr>
                    </a:solidFill>
                  </a:rPr>
                  <a:t>-3,3</a:t>
                </a:r>
              </a:p>
            </p:txBody>
          </p:sp>
          <p:sp>
            <p:nvSpPr>
              <p:cNvPr id="98" name="TextBox 66"/>
              <p:cNvSpPr txBox="1"/>
              <p:nvPr/>
            </p:nvSpPr>
            <p:spPr>
              <a:xfrm>
                <a:off x="4355108" y="5648920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>
                    <a:solidFill>
                      <a:srgbClr val="008000"/>
                    </a:solidFill>
                  </a:rPr>
                  <a:t>-7,0</a:t>
                </a:r>
              </a:p>
            </p:txBody>
          </p:sp>
          <p:pic>
            <p:nvPicPr>
              <p:cNvPr id="99" name="Picture 67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30801" y="5703664"/>
                <a:ext cx="430208" cy="237356"/>
              </a:xfrm>
              <a:prstGeom prst="rect">
                <a:avLst/>
              </a:prstGeom>
            </p:spPr>
          </p:pic>
          <p:sp>
            <p:nvSpPr>
              <p:cNvPr id="100" name="TextBox 68"/>
              <p:cNvSpPr txBox="1"/>
              <p:nvPr/>
            </p:nvSpPr>
            <p:spPr>
              <a:xfrm>
                <a:off x="749300" y="5949284"/>
                <a:ext cx="294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400" dirty="0">
                    <a:solidFill>
                      <a:schemeClr val="accent1">
                        <a:lumMod val="75000"/>
                      </a:schemeClr>
                    </a:solidFill>
                  </a:rPr>
                  <a:t>VEÍCULOS</a:t>
                </a:r>
              </a:p>
            </p:txBody>
          </p:sp>
          <p:sp>
            <p:nvSpPr>
              <p:cNvPr id="101" name="TextBox 69"/>
              <p:cNvSpPr txBox="1"/>
              <p:nvPr/>
            </p:nvSpPr>
            <p:spPr>
              <a:xfrm>
                <a:off x="3719736" y="5903044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>
                    <a:solidFill>
                      <a:schemeClr val="accent1">
                        <a:lumMod val="75000"/>
                      </a:schemeClr>
                    </a:solidFill>
                  </a:rPr>
                  <a:t>-9,0</a:t>
                </a:r>
              </a:p>
            </p:txBody>
          </p:sp>
          <p:sp>
            <p:nvSpPr>
              <p:cNvPr id="102" name="TextBox 70"/>
              <p:cNvSpPr txBox="1"/>
              <p:nvPr/>
            </p:nvSpPr>
            <p:spPr>
              <a:xfrm>
                <a:off x="4355108" y="5903044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>
                    <a:solidFill>
                      <a:srgbClr val="008000"/>
                    </a:solidFill>
                  </a:rPr>
                  <a:t>-17,0</a:t>
                </a:r>
              </a:p>
            </p:txBody>
          </p:sp>
          <p:pic>
            <p:nvPicPr>
              <p:cNvPr id="103" name="Picture 71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30801" y="5957788"/>
                <a:ext cx="430208" cy="237356"/>
              </a:xfrm>
              <a:prstGeom prst="rect">
                <a:avLst/>
              </a:prstGeom>
            </p:spPr>
          </p:pic>
          <p:sp>
            <p:nvSpPr>
              <p:cNvPr id="104" name="TextBox 72"/>
              <p:cNvSpPr txBox="1"/>
              <p:nvPr/>
            </p:nvSpPr>
            <p:spPr>
              <a:xfrm>
                <a:off x="749300" y="6224616"/>
                <a:ext cx="294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400" dirty="0">
                    <a:solidFill>
                      <a:schemeClr val="accent1">
                        <a:lumMod val="75000"/>
                      </a:schemeClr>
                    </a:solidFill>
                  </a:rPr>
                  <a:t>VESTUÁRIO</a:t>
                </a:r>
              </a:p>
            </p:txBody>
          </p:sp>
          <p:sp>
            <p:nvSpPr>
              <p:cNvPr id="105" name="TextBox 73"/>
              <p:cNvSpPr txBox="1"/>
              <p:nvPr/>
            </p:nvSpPr>
            <p:spPr>
              <a:xfrm>
                <a:off x="3719736" y="6178376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>
                    <a:solidFill>
                      <a:schemeClr val="accent1">
                        <a:lumMod val="75000"/>
                      </a:schemeClr>
                    </a:solidFill>
                  </a:rPr>
                  <a:t>-3,7</a:t>
                </a:r>
              </a:p>
            </p:txBody>
          </p:sp>
          <p:sp>
            <p:nvSpPr>
              <p:cNvPr id="106" name="TextBox 74"/>
              <p:cNvSpPr txBox="1"/>
              <p:nvPr/>
            </p:nvSpPr>
            <p:spPr>
              <a:xfrm>
                <a:off x="4355108" y="6178376"/>
                <a:ext cx="6236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600" b="1" dirty="0">
                    <a:solidFill>
                      <a:srgbClr val="008000"/>
                    </a:solidFill>
                  </a:rPr>
                  <a:t>-8,7</a:t>
                </a:r>
              </a:p>
            </p:txBody>
          </p:sp>
          <p:pic>
            <p:nvPicPr>
              <p:cNvPr id="107" name="Picture 75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30801" y="6233120"/>
                <a:ext cx="430208" cy="237356"/>
              </a:xfrm>
              <a:prstGeom prst="rect">
                <a:avLst/>
              </a:prstGeom>
            </p:spPr>
          </p:pic>
        </p:grpSp>
        <p:sp>
          <p:nvSpPr>
            <p:cNvPr id="108" name="TextBox 18"/>
            <p:cNvSpPr txBox="1"/>
            <p:nvPr/>
          </p:nvSpPr>
          <p:spPr>
            <a:xfrm>
              <a:off x="8982373" y="1656360"/>
              <a:ext cx="2572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accent1">
                      <a:lumMod val="75000"/>
                    </a:schemeClr>
                  </a:solidFill>
                </a:rPr>
                <a:t>VARIAÇÃO DE JANEIRO A SETEMBRO DE 2016, RELATIVO </a:t>
              </a:r>
              <a:r>
                <a:rPr lang="pt-BR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A </a:t>
              </a:r>
              <a:r>
                <a:rPr lang="pt-BR" sz="1200" b="1" dirty="0">
                  <a:solidFill>
                    <a:schemeClr val="accent1">
                      <a:lumMod val="75000"/>
                    </a:schemeClr>
                  </a:solidFill>
                </a:rPr>
                <a:t>IGUAL PERÍODO DO ANO ANTERIOR (%)</a:t>
              </a:r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14137436" y="4436475"/>
            <a:ext cx="4377554" cy="1243016"/>
            <a:chOff x="8822438" y="4466776"/>
            <a:chExt cx="3902844" cy="1243016"/>
          </a:xfrm>
        </p:grpSpPr>
        <p:grpSp>
          <p:nvGrpSpPr>
            <p:cNvPr id="109" name="Group 25"/>
            <p:cNvGrpSpPr/>
            <p:nvPr/>
          </p:nvGrpSpPr>
          <p:grpSpPr>
            <a:xfrm>
              <a:off x="8927982" y="4485829"/>
              <a:ext cx="3797300" cy="1223963"/>
              <a:chOff x="3670300" y="622300"/>
              <a:chExt cx="9182100" cy="3352800"/>
            </a:xfrm>
          </p:grpSpPr>
          <p:pic>
            <p:nvPicPr>
              <p:cNvPr id="110" name="Picture 26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0300" y="622300"/>
                <a:ext cx="9182100" cy="3352800"/>
              </a:xfrm>
              <a:prstGeom prst="rect">
                <a:avLst/>
              </a:prstGeom>
            </p:spPr>
          </p:pic>
          <p:pic>
            <p:nvPicPr>
              <p:cNvPr id="111" name="Picture 27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67500" y="1727201"/>
                <a:ext cx="4311629" cy="812801"/>
              </a:xfrm>
              <a:prstGeom prst="rect">
                <a:avLst/>
              </a:prstGeom>
            </p:spPr>
          </p:pic>
          <p:pic>
            <p:nvPicPr>
              <p:cNvPr id="112" name="Picture 28"/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80200" y="2755900"/>
                <a:ext cx="4176092" cy="812801"/>
              </a:xfrm>
              <a:prstGeom prst="rect">
                <a:avLst/>
              </a:prstGeom>
            </p:spPr>
          </p:pic>
        </p:grpSp>
        <p:sp>
          <p:nvSpPr>
            <p:cNvPr id="113" name="Retângulo 4"/>
            <p:cNvSpPr/>
            <p:nvPr/>
          </p:nvSpPr>
          <p:spPr>
            <a:xfrm>
              <a:off x="8962262" y="4466776"/>
              <a:ext cx="3750320" cy="393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t-BR" sz="1100" b="1" dirty="0">
                  <a:solidFill>
                    <a:srgbClr val="FFFF00"/>
                  </a:solidFill>
                </a:rPr>
                <a:t>UTILIZAÇÃO DA CAPACIDADE </a:t>
              </a:r>
              <a:r>
                <a:rPr lang="pt-BR" sz="1100" b="1" dirty="0" smtClean="0">
                  <a:solidFill>
                    <a:srgbClr val="FFFF00"/>
                  </a:solidFill>
                </a:rPr>
                <a:t>INSTALADA </a:t>
              </a:r>
              <a:r>
                <a:rPr lang="pt-BR" sz="1100" b="1" dirty="0" smtClean="0">
                  <a:solidFill>
                    <a:srgbClr val="FFFFFF"/>
                  </a:solidFill>
                </a:rPr>
                <a:t>– OUTUBRO 2016  </a:t>
              </a:r>
              <a:endParaRPr lang="pt-BR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114" name="Retângulo 4"/>
            <p:cNvSpPr/>
            <p:nvPr/>
          </p:nvSpPr>
          <p:spPr>
            <a:xfrm>
              <a:off x="8835138" y="4746003"/>
              <a:ext cx="1324744" cy="4783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pt-BR" sz="1700" b="1" dirty="0" smtClean="0">
                  <a:solidFill>
                    <a:srgbClr val="80CE44"/>
                  </a:solidFill>
                </a:rPr>
                <a:t>SC</a:t>
              </a:r>
              <a:endParaRPr lang="pt-BR" sz="1700" b="1" dirty="0">
                <a:solidFill>
                  <a:srgbClr val="80CE44"/>
                </a:solidFill>
              </a:endParaRPr>
            </a:p>
          </p:txBody>
        </p:sp>
        <p:sp>
          <p:nvSpPr>
            <p:cNvPr id="115" name="Retângulo 4"/>
            <p:cNvSpPr/>
            <p:nvPr/>
          </p:nvSpPr>
          <p:spPr>
            <a:xfrm>
              <a:off x="8822438" y="5139951"/>
              <a:ext cx="1324744" cy="4783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pt-BR" sz="1700" b="1" dirty="0" smtClean="0">
                  <a:solidFill>
                    <a:srgbClr val="FFFF00"/>
                  </a:solidFill>
                </a:rPr>
                <a:t>BRASIL</a:t>
              </a:r>
              <a:endParaRPr lang="pt-BR" sz="1700" b="1" dirty="0">
                <a:solidFill>
                  <a:srgbClr val="FFFF00"/>
                </a:solidFill>
              </a:endParaRPr>
            </a:p>
          </p:txBody>
        </p:sp>
        <p:sp>
          <p:nvSpPr>
            <p:cNvPr id="116" name="Retângulo 4"/>
            <p:cNvSpPr/>
            <p:nvPr/>
          </p:nvSpPr>
          <p:spPr>
            <a:xfrm>
              <a:off x="10665054" y="4777753"/>
              <a:ext cx="1324744" cy="4783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pt-BR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79,5%</a:t>
              </a:r>
              <a:endParaRPr lang="pt-BR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7" name="Retângulo 4"/>
            <p:cNvSpPr/>
            <p:nvPr/>
          </p:nvSpPr>
          <p:spPr>
            <a:xfrm>
              <a:off x="10794882" y="5150493"/>
              <a:ext cx="1181100" cy="4783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pt-BR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77,9 %</a:t>
              </a:r>
              <a:endParaRPr lang="pt-BR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Agrupar 12"/>
          <p:cNvGrpSpPr/>
          <p:nvPr/>
        </p:nvGrpSpPr>
        <p:grpSpPr>
          <a:xfrm>
            <a:off x="14185191" y="3083033"/>
            <a:ext cx="4480215" cy="1319747"/>
            <a:chOff x="6680200" y="4935556"/>
            <a:chExt cx="5357813" cy="1396658"/>
          </a:xfrm>
        </p:grpSpPr>
        <p:pic>
          <p:nvPicPr>
            <p:cNvPr id="118" name="Picture 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80200" y="4935556"/>
              <a:ext cx="5268912" cy="1396658"/>
            </a:xfrm>
            <a:prstGeom prst="rect">
              <a:avLst/>
            </a:prstGeom>
          </p:spPr>
        </p:pic>
        <p:sp>
          <p:nvSpPr>
            <p:cNvPr id="119" name="Retângulo 4"/>
            <p:cNvSpPr/>
            <p:nvPr/>
          </p:nvSpPr>
          <p:spPr>
            <a:xfrm>
              <a:off x="6836669" y="4945484"/>
              <a:ext cx="5201344" cy="4783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COMPORTAMENTO DAS VENDAS </a:t>
              </a:r>
              <a:r>
                <a:rPr lang="pt-BR" sz="1400" b="1" dirty="0" smtClean="0">
                  <a:solidFill>
                    <a:schemeClr val="bg1"/>
                  </a:solidFill>
                </a:rPr>
                <a:t>INDUSTRIAIS DE SC</a:t>
              </a:r>
              <a:endParaRPr lang="pt-BR" sz="1400" dirty="0">
                <a:solidFill>
                  <a:schemeClr val="bg1"/>
                </a:solidFill>
              </a:endParaRPr>
            </a:p>
          </p:txBody>
        </p:sp>
        <p:sp>
          <p:nvSpPr>
            <p:cNvPr id="120" name="Retângulo 4"/>
            <p:cNvSpPr/>
            <p:nvPr/>
          </p:nvSpPr>
          <p:spPr>
            <a:xfrm>
              <a:off x="6849371" y="5372100"/>
              <a:ext cx="1607244" cy="32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smtClean="0">
                  <a:solidFill>
                    <a:schemeClr val="bg1"/>
                  </a:solidFill>
                </a:rPr>
                <a:t>OUT </a:t>
              </a:r>
              <a:r>
                <a:rPr lang="pt-BR" sz="1200" dirty="0" smtClean="0">
                  <a:solidFill>
                    <a:schemeClr val="bg1"/>
                  </a:solidFill>
                </a:rPr>
                <a:t>2016 / SET</a:t>
              </a:r>
              <a:r>
                <a:rPr lang="pt-BR" sz="1200" b="1" dirty="0" smtClean="0">
                  <a:solidFill>
                    <a:schemeClr val="bg1"/>
                  </a:solidFill>
                </a:rPr>
                <a:t> </a:t>
              </a:r>
              <a:r>
                <a:rPr lang="pt-BR" sz="1200" dirty="0" smtClean="0">
                  <a:solidFill>
                    <a:schemeClr val="bg1"/>
                  </a:solidFill>
                </a:rPr>
                <a:t>2016</a:t>
              </a:r>
              <a:endParaRPr lang="pt-BR" sz="1200" dirty="0">
                <a:solidFill>
                  <a:schemeClr val="bg1"/>
                </a:solidFill>
              </a:endParaRPr>
            </a:p>
          </p:txBody>
        </p:sp>
        <p:sp>
          <p:nvSpPr>
            <p:cNvPr id="121" name="Retângulo 4"/>
            <p:cNvSpPr/>
            <p:nvPr/>
          </p:nvSpPr>
          <p:spPr>
            <a:xfrm>
              <a:off x="6858002" y="5610448"/>
              <a:ext cx="1585913" cy="5236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</a:rPr>
                <a:t>-1,8%</a:t>
              </a:r>
              <a:endParaRPr lang="pt-BR" sz="2800" dirty="0">
                <a:solidFill>
                  <a:schemeClr val="bg1"/>
                </a:solidFill>
              </a:endParaRPr>
            </a:p>
          </p:txBody>
        </p:sp>
        <p:sp>
          <p:nvSpPr>
            <p:cNvPr id="122" name="Retângulo 4"/>
            <p:cNvSpPr/>
            <p:nvPr/>
          </p:nvSpPr>
          <p:spPr>
            <a:xfrm>
              <a:off x="8531574" y="5372100"/>
              <a:ext cx="1607244" cy="32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smtClean="0">
                  <a:solidFill>
                    <a:schemeClr val="bg1"/>
                  </a:solidFill>
                </a:rPr>
                <a:t>OUT </a:t>
              </a:r>
              <a:r>
                <a:rPr lang="pt-BR" sz="1200" dirty="0" smtClean="0">
                  <a:solidFill>
                    <a:schemeClr val="bg1"/>
                  </a:solidFill>
                </a:rPr>
                <a:t>2016 / </a:t>
              </a:r>
              <a:r>
                <a:rPr lang="pt-BR" sz="1200" b="1" dirty="0" smtClean="0">
                  <a:solidFill>
                    <a:schemeClr val="bg1"/>
                  </a:solidFill>
                </a:rPr>
                <a:t>OUT </a:t>
              </a:r>
              <a:r>
                <a:rPr lang="pt-BR" sz="1200" dirty="0" smtClean="0">
                  <a:solidFill>
                    <a:schemeClr val="bg1"/>
                  </a:solidFill>
                </a:rPr>
                <a:t>2015</a:t>
              </a:r>
              <a:endParaRPr lang="pt-BR" sz="1200" dirty="0">
                <a:solidFill>
                  <a:schemeClr val="bg1"/>
                </a:solidFill>
              </a:endParaRPr>
            </a:p>
          </p:txBody>
        </p:sp>
        <p:sp>
          <p:nvSpPr>
            <p:cNvPr id="123" name="Retângulo 4"/>
            <p:cNvSpPr/>
            <p:nvPr/>
          </p:nvSpPr>
          <p:spPr>
            <a:xfrm>
              <a:off x="8540206" y="5610448"/>
              <a:ext cx="1585913" cy="5236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</a:rPr>
                <a:t>-13,1%</a:t>
              </a:r>
              <a:endParaRPr lang="pt-BR" sz="2800" dirty="0">
                <a:solidFill>
                  <a:schemeClr val="bg1"/>
                </a:solidFill>
              </a:endParaRPr>
            </a:p>
          </p:txBody>
        </p:sp>
        <p:sp>
          <p:nvSpPr>
            <p:cNvPr id="124" name="Retângulo 4"/>
            <p:cNvSpPr/>
            <p:nvPr/>
          </p:nvSpPr>
          <p:spPr>
            <a:xfrm>
              <a:off x="10225858" y="5410200"/>
              <a:ext cx="1607244" cy="322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pt-BR" sz="1200" b="1" dirty="0" smtClean="0">
                  <a:solidFill>
                    <a:schemeClr val="bg1"/>
                  </a:solidFill>
                </a:rPr>
                <a:t>JAN-OUT </a:t>
              </a:r>
              <a:r>
                <a:rPr lang="pt-BR" sz="1200" dirty="0" smtClean="0">
                  <a:solidFill>
                    <a:schemeClr val="bg1"/>
                  </a:solidFill>
                </a:rPr>
                <a:t>2016 / </a:t>
              </a:r>
            </a:p>
            <a:p>
              <a:pPr algn="ctr">
                <a:lnSpc>
                  <a:spcPct val="80000"/>
                </a:lnSpc>
              </a:pPr>
              <a:r>
                <a:rPr lang="pt-BR" sz="1200" b="1" dirty="0" smtClean="0">
                  <a:solidFill>
                    <a:schemeClr val="bg1"/>
                  </a:solidFill>
                </a:rPr>
                <a:t>JAN</a:t>
              </a:r>
              <a:r>
                <a:rPr lang="pt-BR" sz="1200" dirty="0" smtClean="0">
                  <a:solidFill>
                    <a:schemeClr val="bg1"/>
                  </a:solidFill>
                </a:rPr>
                <a:t>-</a:t>
              </a:r>
              <a:r>
                <a:rPr lang="pt-BR" sz="1200" b="1" dirty="0" smtClean="0">
                  <a:solidFill>
                    <a:schemeClr val="bg1"/>
                  </a:solidFill>
                </a:rPr>
                <a:t>OUT </a:t>
              </a:r>
              <a:r>
                <a:rPr lang="pt-BR" sz="1200" dirty="0" smtClean="0">
                  <a:solidFill>
                    <a:schemeClr val="bg1"/>
                  </a:solidFill>
                </a:rPr>
                <a:t>2015</a:t>
              </a:r>
              <a:endParaRPr lang="pt-BR" sz="1200" dirty="0">
                <a:solidFill>
                  <a:schemeClr val="bg1"/>
                </a:solidFill>
              </a:endParaRPr>
            </a:p>
          </p:txBody>
        </p:sp>
        <p:sp>
          <p:nvSpPr>
            <p:cNvPr id="125" name="Retângulo 4"/>
            <p:cNvSpPr/>
            <p:nvPr/>
          </p:nvSpPr>
          <p:spPr>
            <a:xfrm>
              <a:off x="10183690" y="5610448"/>
              <a:ext cx="1585913" cy="5236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</a:rPr>
                <a:t>-10,8%</a:t>
              </a:r>
              <a:endParaRPr lang="pt-B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9002946" y="1349829"/>
            <a:ext cx="3911601" cy="366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Produção Industrial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42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2386"/>
            <a:ext cx="20320000" cy="7242772"/>
          </a:xfrm>
          <a:prstGeom prst="rect">
            <a:avLst/>
          </a:prstGeom>
        </p:spPr>
      </p:pic>
      <p:sp>
        <p:nvSpPr>
          <p:cNvPr id="167" name="Rectangle 166"/>
          <p:cNvSpPr/>
          <p:nvPr/>
        </p:nvSpPr>
        <p:spPr>
          <a:xfrm>
            <a:off x="0" y="-192386"/>
            <a:ext cx="20320000" cy="7242772"/>
          </a:xfrm>
          <a:prstGeom prst="rect">
            <a:avLst/>
          </a:prstGeom>
          <a:solidFill>
            <a:srgbClr val="003300">
              <a:alpha val="6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47" name="CaixaDeTexto 3"/>
          <p:cNvSpPr txBox="1"/>
          <p:nvPr/>
        </p:nvSpPr>
        <p:spPr>
          <a:xfrm>
            <a:off x="11534787" y="2505526"/>
            <a:ext cx="8275538" cy="89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6337" b="1" dirty="0" smtClean="0">
                <a:solidFill>
                  <a:schemeClr val="bg1"/>
                </a:solidFill>
                <a:effectLst>
                  <a:outerShdw blurRad="180975" dist="38100" dir="2700000" algn="tl" rotWithShape="0">
                    <a:srgbClr val="000000"/>
                  </a:outerShdw>
                </a:effectLst>
              </a:rPr>
              <a:t>MONITOR ECONÔMICO</a:t>
            </a:r>
            <a:endParaRPr lang="pt-BR" sz="6337" b="1" dirty="0">
              <a:solidFill>
                <a:schemeClr val="bg1"/>
              </a:solidFill>
              <a:effectLst>
                <a:outerShdw blurRad="180975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197" name="Picture 19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8143" y="6354934"/>
            <a:ext cx="1591622" cy="655217"/>
          </a:xfrm>
          <a:prstGeom prst="rect">
            <a:avLst/>
          </a:prstGeom>
        </p:spPr>
      </p:pic>
      <p:pic>
        <p:nvPicPr>
          <p:cNvPr id="25" name="Picture 31" descr="curs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508" y="3365500"/>
            <a:ext cx="575366" cy="76163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77996" y="-145"/>
            <a:ext cx="10847116" cy="6889581"/>
            <a:chOff x="460637" y="626529"/>
            <a:chExt cx="8789583" cy="5284290"/>
          </a:xfrm>
        </p:grpSpPr>
        <p:sp>
          <p:nvSpPr>
            <p:cNvPr id="6" name="Rounded Rectangle 5"/>
            <p:cNvSpPr/>
            <p:nvPr/>
          </p:nvSpPr>
          <p:spPr>
            <a:xfrm>
              <a:off x="460637" y="626529"/>
              <a:ext cx="8789583" cy="5284290"/>
            </a:xfrm>
            <a:prstGeom prst="roundRect">
              <a:avLst>
                <a:gd name="adj" fmla="val 2978"/>
              </a:avLst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43000">
                  <a:schemeClr val="bg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</a:gradFill>
            <a:ln>
              <a:noFill/>
            </a:ln>
            <a:effectLst>
              <a:outerShdw blurRad="371475" dist="38100" dir="2700000" sx="102000" sy="102000" algn="tl" rotWithShape="0">
                <a:prstClr val="black">
                  <a:alpha val="7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  <p:sp>
          <p:nvSpPr>
            <p:cNvPr id="8" name="Oval 7"/>
            <p:cNvSpPr/>
            <p:nvPr/>
          </p:nvSpPr>
          <p:spPr>
            <a:xfrm>
              <a:off x="4592745" y="5513594"/>
              <a:ext cx="295151" cy="30092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  <p:sp>
          <p:nvSpPr>
            <p:cNvPr id="9" name="Oval 8"/>
            <p:cNvSpPr/>
            <p:nvPr/>
          </p:nvSpPr>
          <p:spPr>
            <a:xfrm>
              <a:off x="8541398" y="669176"/>
              <a:ext cx="124424" cy="1369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  <p:sp>
          <p:nvSpPr>
            <p:cNvPr id="10" name="Oval 9"/>
            <p:cNvSpPr/>
            <p:nvPr/>
          </p:nvSpPr>
          <p:spPr>
            <a:xfrm>
              <a:off x="8714706" y="669176"/>
              <a:ext cx="124424" cy="13695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</p:grpSp>
      <p:pic>
        <p:nvPicPr>
          <p:cNvPr id="49" name="Imagem 4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82" y="645496"/>
            <a:ext cx="10589274" cy="5775139"/>
          </a:xfrm>
          <a:prstGeom prst="rect">
            <a:avLst/>
          </a:prstGeom>
        </p:spPr>
      </p:pic>
      <p:sp>
        <p:nvSpPr>
          <p:cNvPr id="180" name="Rectangle 179"/>
          <p:cNvSpPr/>
          <p:nvPr/>
        </p:nvSpPr>
        <p:spPr>
          <a:xfrm>
            <a:off x="5849327" y="2820616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181" name="Rectangle 180"/>
          <p:cNvSpPr/>
          <p:nvPr/>
        </p:nvSpPr>
        <p:spPr>
          <a:xfrm>
            <a:off x="8277707" y="2844679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182" name="Rectangle 181"/>
          <p:cNvSpPr/>
          <p:nvPr/>
        </p:nvSpPr>
        <p:spPr>
          <a:xfrm>
            <a:off x="1059594" y="4438926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183" name="Rectangle 182"/>
          <p:cNvSpPr/>
          <p:nvPr/>
        </p:nvSpPr>
        <p:spPr>
          <a:xfrm>
            <a:off x="3454362" y="4414863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184" name="Rectangle 183"/>
          <p:cNvSpPr/>
          <p:nvPr/>
        </p:nvSpPr>
        <p:spPr>
          <a:xfrm>
            <a:off x="5825264" y="4414863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185" name="Rectangle 184"/>
          <p:cNvSpPr/>
          <p:nvPr/>
        </p:nvSpPr>
        <p:spPr>
          <a:xfrm>
            <a:off x="8277707" y="4414863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pic>
        <p:nvPicPr>
          <p:cNvPr id="29" name="Picture 31" descr="curs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4323" y="3781943"/>
            <a:ext cx="389735" cy="515907"/>
          </a:xfrm>
          <a:prstGeom prst="rect">
            <a:avLst/>
          </a:prstGeom>
        </p:spPr>
      </p:pic>
      <p:grpSp>
        <p:nvGrpSpPr>
          <p:cNvPr id="38" name="Agrupar 37"/>
          <p:cNvGrpSpPr/>
          <p:nvPr/>
        </p:nvGrpSpPr>
        <p:grpSpPr>
          <a:xfrm>
            <a:off x="8479437" y="47560"/>
            <a:ext cx="10704771" cy="6783912"/>
            <a:chOff x="4073113" y="74088"/>
            <a:chExt cx="10704771" cy="6783912"/>
          </a:xfrm>
        </p:grpSpPr>
        <p:grpSp>
          <p:nvGrpSpPr>
            <p:cNvPr id="39" name="Group 24"/>
            <p:cNvGrpSpPr/>
            <p:nvPr/>
          </p:nvGrpSpPr>
          <p:grpSpPr>
            <a:xfrm>
              <a:off x="4073113" y="74088"/>
              <a:ext cx="10704771" cy="6783912"/>
              <a:chOff x="460637" y="626529"/>
              <a:chExt cx="8789583" cy="5284290"/>
            </a:xfrm>
          </p:grpSpPr>
          <p:sp>
            <p:nvSpPr>
              <p:cNvPr id="41" name="Rounded Rectangle 27"/>
              <p:cNvSpPr/>
              <p:nvPr/>
            </p:nvSpPr>
            <p:spPr>
              <a:xfrm>
                <a:off x="460637" y="626529"/>
                <a:ext cx="8789583" cy="5284290"/>
              </a:xfrm>
              <a:prstGeom prst="roundRect">
                <a:avLst>
                  <a:gd name="adj" fmla="val 2978"/>
                </a:avLst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43000">
                    <a:schemeClr val="bg2">
                      <a:lumMod val="50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</a:gradFill>
              <a:ln>
                <a:noFill/>
              </a:ln>
              <a:effectLst>
                <a:outerShdw blurRad="371475" dist="38100" dir="2700000" sx="102000" sy="102000" algn="tl" rotWithShape="0">
                  <a:prstClr val="black">
                    <a:alpha val="73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1"/>
              </a:p>
            </p:txBody>
          </p:sp>
          <p:sp>
            <p:nvSpPr>
              <p:cNvPr id="42" name="Oval 28"/>
              <p:cNvSpPr/>
              <p:nvPr/>
            </p:nvSpPr>
            <p:spPr>
              <a:xfrm>
                <a:off x="4592745" y="5513594"/>
                <a:ext cx="295151" cy="300928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1"/>
              </a:p>
            </p:txBody>
          </p:sp>
          <p:sp>
            <p:nvSpPr>
              <p:cNvPr id="43" name="Oval 29"/>
              <p:cNvSpPr/>
              <p:nvPr/>
            </p:nvSpPr>
            <p:spPr>
              <a:xfrm>
                <a:off x="8541398" y="669176"/>
                <a:ext cx="124424" cy="13695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1"/>
              </a:p>
            </p:txBody>
          </p:sp>
          <p:sp>
            <p:nvSpPr>
              <p:cNvPr id="44" name="Oval 30"/>
              <p:cNvSpPr/>
              <p:nvPr/>
            </p:nvSpPr>
            <p:spPr>
              <a:xfrm>
                <a:off x="8714706" y="669176"/>
                <a:ext cx="124424" cy="13695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1"/>
              </a:p>
            </p:txBody>
          </p:sp>
        </p:grpSp>
        <p:sp>
          <p:nvSpPr>
            <p:cNvPr id="40" name="Retângulo 39"/>
            <p:cNvSpPr/>
            <p:nvPr/>
          </p:nvSpPr>
          <p:spPr>
            <a:xfrm>
              <a:off x="4292703" y="526925"/>
              <a:ext cx="10217381" cy="5680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6" name="CaixaDeTexto 3"/>
          <p:cNvSpPr txBox="1"/>
          <p:nvPr/>
        </p:nvSpPr>
        <p:spPr>
          <a:xfrm>
            <a:off x="8863243" y="498937"/>
            <a:ext cx="10053165" cy="4961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3200" b="1" dirty="0" smtClean="0"/>
              <a:t>Comércio </a:t>
            </a:r>
            <a:r>
              <a:rPr lang="pt-BR" sz="3200" b="1" dirty="0" smtClean="0"/>
              <a:t>Exterior</a:t>
            </a:r>
            <a:endParaRPr lang="pt-BR" sz="4000" b="1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00" y="1055819"/>
            <a:ext cx="1904422" cy="273268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094" y="1052894"/>
            <a:ext cx="1877277" cy="273576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950795" y="1529584"/>
            <a:ext cx="1817975" cy="253916"/>
          </a:xfrm>
          <a:prstGeom prst="rect">
            <a:avLst/>
          </a:prstGeom>
          <a:solidFill>
            <a:srgbClr val="0071BE"/>
          </a:solidFill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solidFill>
                  <a:srgbClr val="ECF1F6"/>
                </a:solidFill>
                <a:latin typeface="Century Gothic" panose="020B0502020202020204" pitchFamily="34" charset="0"/>
              </a:rPr>
              <a:t>janeiro a novembro 2016</a:t>
            </a:r>
            <a:endParaRPr lang="pt-BR" sz="1050" b="1" dirty="0">
              <a:solidFill>
                <a:srgbClr val="ECF1F6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10944895" y="1547739"/>
            <a:ext cx="1755105" cy="246221"/>
          </a:xfrm>
          <a:prstGeom prst="rect">
            <a:avLst/>
          </a:prstGeom>
          <a:solidFill>
            <a:srgbClr val="006837"/>
          </a:solidFill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rgbClr val="ECF1F6"/>
                </a:solidFill>
                <a:latin typeface="Century Gothic" panose="020B0502020202020204" pitchFamily="34" charset="0"/>
              </a:rPr>
              <a:t>janeiro a novembro 2016</a:t>
            </a:r>
            <a:endParaRPr lang="pt-BR" sz="1000" b="1" dirty="0">
              <a:solidFill>
                <a:srgbClr val="ECF1F6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8897095" y="2408256"/>
            <a:ext cx="1141314" cy="584775"/>
          </a:xfrm>
          <a:prstGeom prst="rect">
            <a:avLst/>
          </a:prstGeom>
          <a:solidFill>
            <a:srgbClr val="0071BE"/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ECF1F6"/>
                </a:solidFill>
                <a:latin typeface="Century Gothic" panose="020B0502020202020204" pitchFamily="34" charset="0"/>
              </a:rPr>
              <a:t>4,1%</a:t>
            </a:r>
            <a:endParaRPr lang="pt-BR" sz="3200" b="1" dirty="0">
              <a:solidFill>
                <a:srgbClr val="ECF1F6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10940952" y="2469810"/>
            <a:ext cx="1058869" cy="523220"/>
          </a:xfrm>
          <a:prstGeom prst="rect">
            <a:avLst/>
          </a:prstGeom>
          <a:solidFill>
            <a:srgbClr val="006837"/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ECF1F6"/>
                </a:solidFill>
                <a:latin typeface="Century Gothic" panose="020B0502020202020204" pitchFamily="34" charset="0"/>
              </a:rPr>
              <a:t>7,5%</a:t>
            </a:r>
            <a:endParaRPr lang="pt-BR" sz="2800" b="1" dirty="0">
              <a:solidFill>
                <a:srgbClr val="ECF1F6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9009364" y="2918661"/>
            <a:ext cx="688514" cy="707886"/>
          </a:xfrm>
          <a:prstGeom prst="rect">
            <a:avLst/>
          </a:prstGeom>
          <a:solidFill>
            <a:srgbClr val="0071BE"/>
          </a:solidFill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ECF1F6"/>
                </a:solidFill>
                <a:latin typeface="Century Gothic" panose="020B0502020202020204" pitchFamily="34" charset="0"/>
              </a:rPr>
              <a:t>8º</a:t>
            </a:r>
            <a:endParaRPr lang="pt-BR" sz="4000" b="1" dirty="0">
              <a:solidFill>
                <a:srgbClr val="ECF1F6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12880458" y="1043937"/>
            <a:ext cx="5930018" cy="2692381"/>
            <a:chOff x="5174701" y="3816694"/>
            <a:chExt cx="6444641" cy="2598437"/>
          </a:xfrm>
        </p:grpSpPr>
        <p:pic>
          <p:nvPicPr>
            <p:cNvPr id="55" name="Picture 3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22176" y="3816694"/>
              <a:ext cx="6397166" cy="2598437"/>
            </a:xfrm>
            <a:prstGeom prst="rect">
              <a:avLst/>
            </a:prstGeom>
          </p:spPr>
        </p:pic>
        <p:sp>
          <p:nvSpPr>
            <p:cNvPr id="56" name="CaixaDeTexto 23"/>
            <p:cNvSpPr txBox="1"/>
            <p:nvPr/>
          </p:nvSpPr>
          <p:spPr>
            <a:xfrm>
              <a:off x="5174701" y="5113713"/>
              <a:ext cx="1336166" cy="39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1200" b="1" dirty="0" smtClean="0">
                  <a:solidFill>
                    <a:schemeClr val="tx2"/>
                  </a:solidFill>
                </a:rPr>
                <a:t>JAN-NOV 2016/</a:t>
              </a:r>
            </a:p>
            <a:p>
              <a:pPr algn="r">
                <a:lnSpc>
                  <a:spcPct val="80000"/>
                </a:lnSpc>
              </a:pPr>
              <a:r>
                <a:rPr lang="pt-BR" sz="1200" b="1" dirty="0">
                  <a:solidFill>
                    <a:schemeClr val="tx2"/>
                  </a:solidFill>
                </a:rPr>
                <a:t>JAN</a:t>
              </a:r>
              <a:r>
                <a:rPr lang="pt-BR" sz="1200" b="1" dirty="0" smtClean="0">
                  <a:solidFill>
                    <a:schemeClr val="tx2"/>
                  </a:solidFill>
                </a:rPr>
                <a:t>-NOV 2015</a:t>
              </a:r>
              <a:endParaRPr lang="pt-BR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57" name="CaixaDeTexto 23"/>
            <p:cNvSpPr txBox="1"/>
            <p:nvPr/>
          </p:nvSpPr>
          <p:spPr>
            <a:xfrm>
              <a:off x="5174701" y="5552842"/>
              <a:ext cx="1252812" cy="39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1200" b="1" dirty="0" smtClean="0">
                  <a:solidFill>
                    <a:schemeClr val="tx2"/>
                  </a:solidFill>
                </a:rPr>
                <a:t>NOV 2016/</a:t>
              </a:r>
            </a:p>
            <a:p>
              <a:pPr algn="r">
                <a:lnSpc>
                  <a:spcPct val="80000"/>
                </a:lnSpc>
              </a:pPr>
              <a:r>
                <a:rPr lang="pt-BR" sz="1200" b="1" dirty="0" smtClean="0">
                  <a:solidFill>
                    <a:schemeClr val="tx2"/>
                  </a:solidFill>
                </a:rPr>
                <a:t>NOV 2015</a:t>
              </a:r>
              <a:endParaRPr lang="pt-BR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58" name="CaixaDeTexto 23"/>
            <p:cNvSpPr txBox="1"/>
            <p:nvPr/>
          </p:nvSpPr>
          <p:spPr>
            <a:xfrm>
              <a:off x="5174701" y="6008630"/>
              <a:ext cx="1252812" cy="39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1200" b="1" dirty="0" smtClean="0">
                  <a:solidFill>
                    <a:schemeClr val="tx2"/>
                  </a:solidFill>
                </a:rPr>
                <a:t>NOV 2016/</a:t>
              </a:r>
            </a:p>
            <a:p>
              <a:pPr algn="r">
                <a:lnSpc>
                  <a:spcPct val="80000"/>
                </a:lnSpc>
              </a:pPr>
              <a:r>
                <a:rPr lang="pt-BR" sz="1200" b="1" dirty="0" smtClean="0">
                  <a:solidFill>
                    <a:schemeClr val="tx2"/>
                  </a:solidFill>
                </a:rPr>
                <a:t>OUT 2016</a:t>
              </a:r>
              <a:endParaRPr lang="pt-BR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CaixaDeTexto 23"/>
            <p:cNvSpPr txBox="1"/>
            <p:nvPr/>
          </p:nvSpPr>
          <p:spPr>
            <a:xfrm>
              <a:off x="6633352" y="4510694"/>
              <a:ext cx="1212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chemeClr val="bg1"/>
                  </a:solidFill>
                </a:rPr>
                <a:t>EXPORTAÇÃO</a:t>
              </a:r>
            </a:p>
            <a:p>
              <a:pPr algn="ctr"/>
              <a:r>
                <a:rPr lang="pt-BR" sz="1200" dirty="0">
                  <a:solidFill>
                    <a:schemeClr val="bg1"/>
                  </a:solidFill>
                </a:rPr>
                <a:t>(US$</a:t>
              </a:r>
              <a:r>
                <a:rPr lang="pt-BR" sz="1200" dirty="0" smtClean="0">
                  <a:solidFill>
                    <a:schemeClr val="bg1"/>
                  </a:solidFill>
                </a:rPr>
                <a:t>)</a:t>
              </a:r>
              <a:r>
                <a:rPr lang="pt-BR" sz="1200" b="1" dirty="0" smtClean="0">
                  <a:solidFill>
                    <a:schemeClr val="bg1"/>
                  </a:solidFill>
                </a:rPr>
                <a:t> </a:t>
              </a:r>
              <a:endParaRPr lang="pt-B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CaixaDeTexto 23"/>
            <p:cNvSpPr txBox="1"/>
            <p:nvPr/>
          </p:nvSpPr>
          <p:spPr>
            <a:xfrm>
              <a:off x="7824192" y="4510694"/>
              <a:ext cx="1212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chemeClr val="bg1"/>
                  </a:solidFill>
                </a:rPr>
                <a:t>IMPORTAÇÃO</a:t>
              </a:r>
            </a:p>
            <a:p>
              <a:pPr algn="ctr"/>
              <a:r>
                <a:rPr lang="pt-BR" sz="1200" dirty="0">
                  <a:solidFill>
                    <a:schemeClr val="bg1"/>
                  </a:solidFill>
                </a:rPr>
                <a:t>(US$</a:t>
              </a:r>
              <a:r>
                <a:rPr lang="pt-BR" sz="1200" dirty="0" smtClean="0">
                  <a:solidFill>
                    <a:schemeClr val="bg1"/>
                  </a:solidFill>
                </a:rPr>
                <a:t>)</a:t>
              </a:r>
              <a:r>
                <a:rPr lang="pt-BR" sz="1200" b="1" dirty="0" smtClean="0">
                  <a:solidFill>
                    <a:schemeClr val="bg1"/>
                  </a:solidFill>
                </a:rPr>
                <a:t> </a:t>
              </a:r>
              <a:endParaRPr lang="pt-B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CaixaDeTexto 23"/>
            <p:cNvSpPr txBox="1"/>
            <p:nvPr/>
          </p:nvSpPr>
          <p:spPr>
            <a:xfrm>
              <a:off x="8040216" y="3933844"/>
              <a:ext cx="6607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bg1"/>
                  </a:solidFill>
                </a:rPr>
                <a:t>SC</a:t>
              </a:r>
              <a:endParaRPr lang="pt-BR" sz="2000" dirty="0">
                <a:solidFill>
                  <a:schemeClr val="bg1"/>
                </a:solidFill>
              </a:endParaRPr>
            </a:p>
          </p:txBody>
        </p:sp>
        <p:pic>
          <p:nvPicPr>
            <p:cNvPr id="62" name="Picture 44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8850" y="3957429"/>
              <a:ext cx="549565" cy="399684"/>
            </a:xfrm>
            <a:prstGeom prst="rect">
              <a:avLst/>
            </a:prstGeom>
          </p:spPr>
        </p:pic>
        <p:sp>
          <p:nvSpPr>
            <p:cNvPr id="63" name="CaixaDeTexto 23"/>
            <p:cNvSpPr txBox="1"/>
            <p:nvPr/>
          </p:nvSpPr>
          <p:spPr>
            <a:xfrm>
              <a:off x="10567361" y="3966456"/>
              <a:ext cx="6607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bg1"/>
                  </a:solidFill>
                </a:rPr>
                <a:t>BR</a:t>
              </a:r>
              <a:endParaRPr lang="pt-BR" sz="2000" dirty="0">
                <a:solidFill>
                  <a:schemeClr val="bg1"/>
                </a:solidFill>
              </a:endParaRPr>
            </a:p>
          </p:txBody>
        </p:sp>
        <p:pic>
          <p:nvPicPr>
            <p:cNvPr id="64" name="Picture 46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0833" y="3933844"/>
              <a:ext cx="661297" cy="462370"/>
            </a:xfrm>
            <a:prstGeom prst="rect">
              <a:avLst/>
            </a:prstGeom>
          </p:spPr>
        </p:pic>
        <p:sp>
          <p:nvSpPr>
            <p:cNvPr id="65" name="CaixaDeTexto 23"/>
            <p:cNvSpPr txBox="1"/>
            <p:nvPr/>
          </p:nvSpPr>
          <p:spPr>
            <a:xfrm>
              <a:off x="9177370" y="4510694"/>
              <a:ext cx="1212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chemeClr val="bg1"/>
                  </a:solidFill>
                </a:rPr>
                <a:t>EXPORTAÇÃO</a:t>
              </a:r>
            </a:p>
            <a:p>
              <a:pPr algn="ctr"/>
              <a:r>
                <a:rPr lang="pt-BR" sz="1200" dirty="0">
                  <a:solidFill>
                    <a:schemeClr val="bg1"/>
                  </a:solidFill>
                </a:rPr>
                <a:t>(US$</a:t>
              </a:r>
              <a:r>
                <a:rPr lang="pt-BR" sz="1200" dirty="0" smtClean="0">
                  <a:solidFill>
                    <a:schemeClr val="bg1"/>
                  </a:solidFill>
                </a:rPr>
                <a:t>)</a:t>
              </a:r>
              <a:r>
                <a:rPr lang="pt-BR" sz="1200" b="1" dirty="0" smtClean="0">
                  <a:solidFill>
                    <a:schemeClr val="bg1"/>
                  </a:solidFill>
                </a:rPr>
                <a:t> </a:t>
              </a:r>
              <a:endParaRPr lang="pt-B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CaixaDeTexto 23"/>
            <p:cNvSpPr txBox="1"/>
            <p:nvPr/>
          </p:nvSpPr>
          <p:spPr>
            <a:xfrm>
              <a:off x="10368210" y="4510694"/>
              <a:ext cx="1212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chemeClr val="bg1"/>
                  </a:solidFill>
                </a:rPr>
                <a:t>IMPORTAÇÃO</a:t>
              </a:r>
            </a:p>
            <a:p>
              <a:pPr algn="ctr"/>
              <a:r>
                <a:rPr lang="pt-BR" sz="1200" dirty="0">
                  <a:solidFill>
                    <a:schemeClr val="bg1"/>
                  </a:solidFill>
                </a:rPr>
                <a:t>(US$</a:t>
              </a:r>
              <a:r>
                <a:rPr lang="pt-BR" sz="1200" dirty="0" smtClean="0">
                  <a:solidFill>
                    <a:schemeClr val="bg1"/>
                  </a:solidFill>
                </a:rPr>
                <a:t>)</a:t>
              </a:r>
              <a:r>
                <a:rPr lang="pt-BR" sz="1200" b="1" dirty="0" smtClean="0">
                  <a:solidFill>
                    <a:schemeClr val="bg1"/>
                  </a:solidFill>
                </a:rPr>
                <a:t> </a:t>
              </a:r>
              <a:endParaRPr lang="pt-B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CaixaDeTexto 23"/>
            <p:cNvSpPr txBox="1"/>
            <p:nvPr/>
          </p:nvSpPr>
          <p:spPr>
            <a:xfrm>
              <a:off x="6575194" y="5085971"/>
              <a:ext cx="123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-2,6%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CaixaDeTexto 23"/>
            <p:cNvSpPr txBox="1"/>
            <p:nvPr/>
          </p:nvSpPr>
          <p:spPr>
            <a:xfrm>
              <a:off x="6575194" y="5541760"/>
              <a:ext cx="123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7,4%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CaixaDeTexto 23"/>
            <p:cNvSpPr txBox="1"/>
            <p:nvPr/>
          </p:nvSpPr>
          <p:spPr>
            <a:xfrm>
              <a:off x="6575194" y="6021288"/>
              <a:ext cx="123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2,1%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CaixaDeTexto 23"/>
            <p:cNvSpPr txBox="1"/>
            <p:nvPr/>
          </p:nvSpPr>
          <p:spPr>
            <a:xfrm>
              <a:off x="7824192" y="5085971"/>
              <a:ext cx="123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-19,9%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CaixaDeTexto 23"/>
            <p:cNvSpPr txBox="1"/>
            <p:nvPr/>
          </p:nvSpPr>
          <p:spPr>
            <a:xfrm>
              <a:off x="7824192" y="5541760"/>
              <a:ext cx="123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3,2%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72" name="CaixaDeTexto 23"/>
            <p:cNvSpPr txBox="1"/>
            <p:nvPr/>
          </p:nvSpPr>
          <p:spPr>
            <a:xfrm>
              <a:off x="7824192" y="6021288"/>
              <a:ext cx="123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-1,8%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CaixaDeTexto 23"/>
            <p:cNvSpPr txBox="1"/>
            <p:nvPr/>
          </p:nvSpPr>
          <p:spPr>
            <a:xfrm>
              <a:off x="9132205" y="5085971"/>
              <a:ext cx="123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-2,9%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74" name="CaixaDeTexto 23"/>
            <p:cNvSpPr txBox="1"/>
            <p:nvPr/>
          </p:nvSpPr>
          <p:spPr>
            <a:xfrm>
              <a:off x="9132205" y="5541760"/>
              <a:ext cx="123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17,5%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CaixaDeTexto 23"/>
            <p:cNvSpPr txBox="1"/>
            <p:nvPr/>
          </p:nvSpPr>
          <p:spPr>
            <a:xfrm>
              <a:off x="9132205" y="6021288"/>
              <a:ext cx="123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18,3%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76" name="CaixaDeTexto 23"/>
            <p:cNvSpPr txBox="1"/>
            <p:nvPr/>
          </p:nvSpPr>
          <p:spPr>
            <a:xfrm>
              <a:off x="10381203" y="5085971"/>
              <a:ext cx="123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-21,7%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CaixaDeTexto 23"/>
            <p:cNvSpPr txBox="1"/>
            <p:nvPr/>
          </p:nvSpPr>
          <p:spPr>
            <a:xfrm>
              <a:off x="10381203" y="5541760"/>
              <a:ext cx="123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-9,1%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78" name="CaixaDeTexto 23"/>
            <p:cNvSpPr txBox="1"/>
            <p:nvPr/>
          </p:nvSpPr>
          <p:spPr>
            <a:xfrm>
              <a:off x="10381203" y="6021288"/>
              <a:ext cx="123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0,8%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14114921" y="3746317"/>
            <a:ext cx="4752060" cy="2343289"/>
            <a:chOff x="14265077" y="945280"/>
            <a:chExt cx="4752060" cy="2343289"/>
          </a:xfrm>
        </p:grpSpPr>
        <p:grpSp>
          <p:nvGrpSpPr>
            <p:cNvPr id="14" name="Agrupar 13"/>
            <p:cNvGrpSpPr/>
            <p:nvPr/>
          </p:nvGrpSpPr>
          <p:grpSpPr>
            <a:xfrm>
              <a:off x="14265077" y="945280"/>
              <a:ext cx="4752060" cy="2327481"/>
              <a:chOff x="14265077" y="945280"/>
              <a:chExt cx="4752060" cy="2327481"/>
            </a:xfrm>
          </p:grpSpPr>
          <p:grpSp>
            <p:nvGrpSpPr>
              <p:cNvPr id="5" name="Agrupar 4"/>
              <p:cNvGrpSpPr/>
              <p:nvPr/>
            </p:nvGrpSpPr>
            <p:grpSpPr>
              <a:xfrm>
                <a:off x="14265077" y="945280"/>
                <a:ext cx="4752060" cy="2327481"/>
                <a:chOff x="7494106" y="1191931"/>
                <a:chExt cx="4752060" cy="2327481"/>
              </a:xfrm>
            </p:grpSpPr>
            <p:sp>
              <p:nvSpPr>
                <p:cNvPr id="79" name="Retângulo 4"/>
                <p:cNvSpPr/>
                <p:nvPr/>
              </p:nvSpPr>
              <p:spPr>
                <a:xfrm>
                  <a:off x="7494106" y="1191931"/>
                  <a:ext cx="4752060" cy="47835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600" dirty="0" err="1">
                      <a:solidFill>
                        <a:srgbClr val="2E75B6"/>
                      </a:solidFill>
                    </a:rPr>
                    <a:t>Principais</a:t>
                  </a:r>
                  <a:r>
                    <a:rPr lang="en-US" sz="1600" dirty="0">
                      <a:solidFill>
                        <a:srgbClr val="2E75B6"/>
                      </a:solidFill>
                    </a:rPr>
                    <a:t> </a:t>
                  </a:r>
                  <a:r>
                    <a:rPr lang="en-US" sz="1600" dirty="0" err="1">
                      <a:solidFill>
                        <a:srgbClr val="2E75B6"/>
                      </a:solidFill>
                    </a:rPr>
                    <a:t>D</a:t>
                  </a:r>
                  <a:r>
                    <a:rPr lang="en-US" sz="1600" dirty="0" err="1" smtClean="0">
                      <a:solidFill>
                        <a:srgbClr val="2E75B6"/>
                      </a:solidFill>
                    </a:rPr>
                    <a:t>estinos</a:t>
                  </a:r>
                  <a:r>
                    <a:rPr lang="en-US" sz="1600" dirty="0" smtClean="0">
                      <a:solidFill>
                        <a:srgbClr val="2E75B6"/>
                      </a:solidFill>
                    </a:rPr>
                    <a:t> </a:t>
                  </a:r>
                  <a:r>
                    <a:rPr lang="en-US" sz="1600" dirty="0">
                      <a:solidFill>
                        <a:srgbClr val="2E75B6"/>
                      </a:solidFill>
                    </a:rPr>
                    <a:t>da </a:t>
                  </a:r>
                  <a:r>
                    <a:rPr lang="en-US" sz="1600" dirty="0" err="1">
                      <a:solidFill>
                        <a:srgbClr val="2E75B6"/>
                      </a:solidFill>
                    </a:rPr>
                    <a:t>E</a:t>
                  </a:r>
                  <a:r>
                    <a:rPr lang="en-US" sz="1600" dirty="0" err="1" smtClean="0">
                      <a:solidFill>
                        <a:srgbClr val="2E75B6"/>
                      </a:solidFill>
                    </a:rPr>
                    <a:t>xportação</a:t>
                  </a:r>
                  <a:r>
                    <a:rPr lang="en-US" sz="1050" dirty="0" smtClean="0">
                      <a:solidFill>
                        <a:srgbClr val="2E75B6"/>
                      </a:solidFill>
                    </a:rPr>
                    <a:t> </a:t>
                  </a:r>
                  <a:r>
                    <a:rPr lang="en-US" sz="1100" dirty="0" smtClean="0">
                      <a:solidFill>
                        <a:srgbClr val="2E75B6"/>
                      </a:solidFill>
                    </a:rPr>
                    <a:t>Jan-Nov 2016/Jan-Nov2015</a:t>
                  </a:r>
                  <a:endParaRPr lang="pt-BR" sz="1050" b="1" dirty="0">
                    <a:solidFill>
                      <a:srgbClr val="2E75B6"/>
                    </a:solidFill>
                  </a:endParaRPr>
                </a:p>
              </p:txBody>
            </p:sp>
            <p:pic>
              <p:nvPicPr>
                <p:cNvPr id="80" name="Picture 39"/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2670" y="1687025"/>
                  <a:ext cx="4070924" cy="344619"/>
                </a:xfrm>
                <a:prstGeom prst="rect">
                  <a:avLst/>
                </a:prstGeom>
              </p:spPr>
            </p:pic>
            <p:pic>
              <p:nvPicPr>
                <p:cNvPr id="81" name="Picture 40"/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2670" y="2053213"/>
                  <a:ext cx="4070924" cy="344619"/>
                </a:xfrm>
                <a:prstGeom prst="rect">
                  <a:avLst/>
                </a:prstGeom>
              </p:spPr>
            </p:pic>
            <p:pic>
              <p:nvPicPr>
                <p:cNvPr id="82" name="Picture 41"/>
                <p:cNvPicPr>
                  <a:picLocks noChangeAspect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2671" y="2796660"/>
                  <a:ext cx="4070924" cy="344619"/>
                </a:xfrm>
                <a:prstGeom prst="rect">
                  <a:avLst/>
                </a:prstGeom>
              </p:spPr>
            </p:pic>
            <p:pic>
              <p:nvPicPr>
                <p:cNvPr id="83" name="Picture 42"/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2670" y="2420970"/>
                  <a:ext cx="4070924" cy="344619"/>
                </a:xfrm>
                <a:prstGeom prst="rect">
                  <a:avLst/>
                </a:prstGeom>
              </p:spPr>
            </p:pic>
            <p:pic>
              <p:nvPicPr>
                <p:cNvPr id="84" name="Picture 43"/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92670" y="3168158"/>
                  <a:ext cx="4070924" cy="344619"/>
                </a:xfrm>
                <a:prstGeom prst="rect">
                  <a:avLst/>
                </a:prstGeom>
              </p:spPr>
            </p:pic>
            <p:sp>
              <p:nvSpPr>
                <p:cNvPr id="85" name="Retângulo 4"/>
                <p:cNvSpPr/>
                <p:nvPr/>
              </p:nvSpPr>
              <p:spPr>
                <a:xfrm>
                  <a:off x="8254858" y="1673582"/>
                  <a:ext cx="2835969" cy="38820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1</a:t>
                  </a:r>
                  <a:r>
                    <a:rPr lang="en-US" sz="1600" dirty="0">
                      <a:solidFill>
                        <a:srgbClr val="FFFFFF"/>
                      </a:solidFill>
                    </a:rPr>
                    <a:t>º</a:t>
                  </a:r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1600" b="1" dirty="0" err="1" smtClean="0">
                      <a:solidFill>
                        <a:schemeClr val="bg1"/>
                      </a:solidFill>
                    </a:rPr>
                    <a:t>Estados</a:t>
                  </a:r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1600" b="1" dirty="0" err="1" smtClean="0">
                      <a:solidFill>
                        <a:schemeClr val="bg1"/>
                      </a:solidFill>
                    </a:rPr>
                    <a:t>Unidos</a:t>
                  </a:r>
                  <a:endParaRPr lang="pt-BR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" name="Retângulo 4"/>
                <p:cNvSpPr/>
                <p:nvPr/>
              </p:nvSpPr>
              <p:spPr>
                <a:xfrm>
                  <a:off x="8254858" y="2051090"/>
                  <a:ext cx="2835969" cy="38820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2</a:t>
                  </a:r>
                  <a:r>
                    <a:rPr lang="en-US" sz="1600" dirty="0">
                      <a:solidFill>
                        <a:srgbClr val="FFFFFF"/>
                      </a:solidFill>
                    </a:rPr>
                    <a:t>º</a:t>
                  </a:r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 China</a:t>
                  </a:r>
                  <a:endParaRPr lang="pt-BR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Retângulo 4"/>
                <p:cNvSpPr/>
                <p:nvPr/>
              </p:nvSpPr>
              <p:spPr>
                <a:xfrm>
                  <a:off x="8254858" y="2411918"/>
                  <a:ext cx="2835969" cy="38820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3</a:t>
                  </a:r>
                  <a:r>
                    <a:rPr lang="en-US" sz="1600" dirty="0">
                      <a:solidFill>
                        <a:srgbClr val="FFFFFF"/>
                      </a:solidFill>
                    </a:rPr>
                    <a:t>º</a:t>
                  </a:r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 Argentina</a:t>
                  </a:r>
                  <a:endParaRPr lang="pt-BR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" name="Retângulo 4"/>
                <p:cNvSpPr/>
                <p:nvPr/>
              </p:nvSpPr>
              <p:spPr>
                <a:xfrm>
                  <a:off x="8254858" y="2777556"/>
                  <a:ext cx="2835969" cy="38820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4</a:t>
                  </a:r>
                  <a:r>
                    <a:rPr lang="en-US" sz="1600" dirty="0">
                      <a:solidFill>
                        <a:srgbClr val="FFFFFF"/>
                      </a:solidFill>
                    </a:rPr>
                    <a:t>º</a:t>
                  </a:r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1600" b="1" dirty="0" err="1" smtClean="0">
                      <a:solidFill>
                        <a:schemeClr val="bg1"/>
                      </a:solidFill>
                    </a:rPr>
                    <a:t>Rússia</a:t>
                  </a:r>
                  <a:endParaRPr lang="pt-BR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" name="Retângulo 4"/>
                <p:cNvSpPr/>
                <p:nvPr/>
              </p:nvSpPr>
              <p:spPr>
                <a:xfrm>
                  <a:off x="8254858" y="3131210"/>
                  <a:ext cx="2835969" cy="38820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5</a:t>
                  </a:r>
                  <a:r>
                    <a:rPr lang="en-US" sz="1600" dirty="0">
                      <a:solidFill>
                        <a:srgbClr val="FFFFFF"/>
                      </a:solidFill>
                    </a:rPr>
                    <a:t>º</a:t>
                  </a:r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 México</a:t>
                  </a:r>
                  <a:endParaRPr lang="pt-BR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Retângulo 4"/>
                <p:cNvSpPr/>
                <p:nvPr/>
              </p:nvSpPr>
              <p:spPr>
                <a:xfrm>
                  <a:off x="10998633" y="1661712"/>
                  <a:ext cx="829834" cy="38820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15,7%</a:t>
                  </a:r>
                  <a:endParaRPr lang="pt-BR" sz="16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Retângulo 4"/>
                <p:cNvSpPr/>
                <p:nvPr/>
              </p:nvSpPr>
              <p:spPr>
                <a:xfrm>
                  <a:off x="11020594" y="2010990"/>
                  <a:ext cx="829834" cy="38820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1600" b="1" dirty="0" smtClean="0">
                      <a:solidFill>
                        <a:schemeClr val="bg1"/>
                      </a:solidFill>
                    </a:rPr>
                    <a:t>11,9%</a:t>
                  </a:r>
                  <a:endParaRPr lang="pt-BR" sz="16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5" name="Picture 56"/>
                <p:cNvPicPr>
                  <a:picLocks noChangeAspect="1"/>
                </p:cNvPicPr>
                <p:nvPr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85189" y="1688738"/>
                  <a:ext cx="494878" cy="326806"/>
                </a:xfrm>
                <a:prstGeom prst="rect">
                  <a:avLst/>
                </a:prstGeom>
              </p:spPr>
            </p:pic>
            <p:pic>
              <p:nvPicPr>
                <p:cNvPr id="96" name="Picture 57"/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01806" y="2063921"/>
                  <a:ext cx="541564" cy="345480"/>
                </a:xfrm>
                <a:prstGeom prst="rect">
                  <a:avLst/>
                </a:prstGeom>
              </p:spPr>
            </p:pic>
            <p:pic>
              <p:nvPicPr>
                <p:cNvPr id="97" name="Picture 58"/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61967" y="2401032"/>
                  <a:ext cx="550902" cy="364156"/>
                </a:xfrm>
                <a:prstGeom prst="rect">
                  <a:avLst/>
                </a:prstGeom>
              </p:spPr>
            </p:pic>
            <p:pic>
              <p:nvPicPr>
                <p:cNvPr id="98" name="Picture 60"/>
                <p:cNvPicPr>
                  <a:picLocks noChangeAspect="1"/>
                </p:cNvPicPr>
                <p:nvPr/>
              </p:nvPicPr>
              <p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08809" y="3170850"/>
                  <a:ext cx="527558" cy="340812"/>
                </a:xfrm>
                <a:prstGeom prst="rect">
                  <a:avLst/>
                </a:prstGeom>
              </p:spPr>
            </p:pic>
            <p:pic>
              <p:nvPicPr>
                <p:cNvPr id="99" name="Picture 4" descr="russia.png"/>
                <p:cNvPicPr>
                  <a:picLocks noChangeAspect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42699" y="2801068"/>
                  <a:ext cx="340954" cy="338666"/>
                </a:xfrm>
                <a:prstGeom prst="rect">
                  <a:avLst/>
                </a:prstGeom>
              </p:spPr>
            </p:pic>
          </p:grpSp>
          <p:sp>
            <p:nvSpPr>
              <p:cNvPr id="11" name="Retângulo 10"/>
              <p:cNvSpPr/>
              <p:nvPr/>
            </p:nvSpPr>
            <p:spPr>
              <a:xfrm>
                <a:off x="17576815" y="2181717"/>
                <a:ext cx="1050725" cy="328690"/>
              </a:xfrm>
              <a:prstGeom prst="rect">
                <a:avLst/>
              </a:prstGeom>
              <a:solidFill>
                <a:srgbClr val="C127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21" name="Retângulo 4"/>
            <p:cNvSpPr/>
            <p:nvPr/>
          </p:nvSpPr>
          <p:spPr>
            <a:xfrm>
              <a:off x="17798148" y="2164317"/>
              <a:ext cx="829834" cy="3882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-2,3%</a:t>
              </a:r>
              <a:endParaRPr lang="pt-B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3" name="Retângulo 122"/>
            <p:cNvSpPr/>
            <p:nvPr/>
          </p:nvSpPr>
          <p:spPr>
            <a:xfrm>
              <a:off x="17576814" y="2562098"/>
              <a:ext cx="1050725" cy="328690"/>
            </a:xfrm>
            <a:prstGeom prst="rect">
              <a:avLst/>
            </a:prstGeom>
            <a:solidFill>
              <a:srgbClr val="006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2" name="Retângulo 4"/>
            <p:cNvSpPr/>
            <p:nvPr/>
          </p:nvSpPr>
          <p:spPr>
            <a:xfrm>
              <a:off x="17857812" y="2530852"/>
              <a:ext cx="915120" cy="3882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6,8%</a:t>
              </a:r>
              <a:endParaRPr lang="pt-B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4" name="Retângulo 123"/>
            <p:cNvSpPr/>
            <p:nvPr/>
          </p:nvSpPr>
          <p:spPr>
            <a:xfrm>
              <a:off x="17570674" y="2933716"/>
              <a:ext cx="1050725" cy="328690"/>
            </a:xfrm>
            <a:prstGeom prst="rect">
              <a:avLst/>
            </a:prstGeom>
            <a:solidFill>
              <a:srgbClr val="C127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5" name="Retângulo 4"/>
            <p:cNvSpPr/>
            <p:nvPr/>
          </p:nvSpPr>
          <p:spPr>
            <a:xfrm>
              <a:off x="17788183" y="2900367"/>
              <a:ext cx="829834" cy="3882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-0,9%</a:t>
              </a:r>
              <a:endParaRPr lang="pt-BR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14346914" y="4219816"/>
            <a:ext cx="67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16%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6" name="Agrupar 125"/>
          <p:cNvGrpSpPr/>
          <p:nvPr/>
        </p:nvGrpSpPr>
        <p:grpSpPr>
          <a:xfrm>
            <a:off x="8837745" y="3822951"/>
            <a:ext cx="5058610" cy="2320781"/>
            <a:chOff x="8743477" y="3842946"/>
            <a:chExt cx="5058610" cy="2320781"/>
          </a:xfrm>
        </p:grpSpPr>
        <p:grpSp>
          <p:nvGrpSpPr>
            <p:cNvPr id="127" name="Agrupar 126"/>
            <p:cNvGrpSpPr/>
            <p:nvPr/>
          </p:nvGrpSpPr>
          <p:grpSpPr>
            <a:xfrm>
              <a:off x="8743477" y="3842946"/>
              <a:ext cx="5058610" cy="2304504"/>
              <a:chOff x="1047056" y="3636540"/>
              <a:chExt cx="5144830" cy="2304504"/>
            </a:xfrm>
          </p:grpSpPr>
          <p:sp>
            <p:nvSpPr>
              <p:cNvPr id="131" name="Retângulo 4"/>
              <p:cNvSpPr/>
              <p:nvPr/>
            </p:nvSpPr>
            <p:spPr>
              <a:xfrm>
                <a:off x="1047056" y="3636540"/>
                <a:ext cx="5144830" cy="4783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Principais</a:t>
                </a: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1600" dirty="0" err="1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16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rodutos</a:t>
                </a: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16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Exportados</a:t>
                </a: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Jan-Out 2016/Jan-Out 2015</a:t>
                </a:r>
                <a:endParaRPr lang="pt-BR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132" name="Picture 2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9635" y="4084369"/>
                <a:ext cx="4494203" cy="344619"/>
              </a:xfrm>
              <a:prstGeom prst="rect">
                <a:avLst/>
              </a:prstGeom>
            </p:spPr>
          </p:pic>
          <p:pic>
            <p:nvPicPr>
              <p:cNvPr id="133" name="Picture 18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9635" y="4462427"/>
                <a:ext cx="4494203" cy="344619"/>
              </a:xfrm>
              <a:prstGeom prst="rect">
                <a:avLst/>
              </a:prstGeom>
            </p:spPr>
          </p:pic>
          <p:pic>
            <p:nvPicPr>
              <p:cNvPr id="134" name="Picture 20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9635" y="4846995"/>
                <a:ext cx="4494203" cy="344619"/>
              </a:xfrm>
              <a:prstGeom prst="rect">
                <a:avLst/>
              </a:prstGeom>
            </p:spPr>
          </p:pic>
          <p:pic>
            <p:nvPicPr>
              <p:cNvPr id="135" name="Picture 21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9635" y="5213183"/>
                <a:ext cx="4494203" cy="344619"/>
              </a:xfrm>
              <a:prstGeom prst="rect">
                <a:avLst/>
              </a:prstGeom>
            </p:spPr>
          </p:pic>
          <p:sp>
            <p:nvSpPr>
              <p:cNvPr id="136" name="Retângulo 4"/>
              <p:cNvSpPr/>
              <p:nvPr/>
            </p:nvSpPr>
            <p:spPr>
              <a:xfrm>
                <a:off x="1199456" y="4059604"/>
                <a:ext cx="2835969" cy="3882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1600" dirty="0">
                    <a:solidFill>
                      <a:srgbClr val="FFFFFF"/>
                    </a:solidFill>
                  </a:rPr>
                  <a:t>º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 Carnes de </a:t>
                </a:r>
                <a:r>
                  <a:rPr lang="en-US" sz="1600" b="1" dirty="0" err="1" smtClean="0">
                    <a:solidFill>
                      <a:schemeClr val="bg1"/>
                    </a:solidFill>
                  </a:rPr>
                  <a:t>aves</a:t>
                </a:r>
                <a:endParaRPr lang="pt-B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Retângulo 4"/>
              <p:cNvSpPr/>
              <p:nvPr/>
            </p:nvSpPr>
            <p:spPr>
              <a:xfrm>
                <a:off x="1199456" y="4437112"/>
                <a:ext cx="2835969" cy="3882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</a:rPr>
                  <a:t>2</a:t>
                </a:r>
                <a:r>
                  <a:rPr lang="en-US" sz="1600" dirty="0">
                    <a:solidFill>
                      <a:srgbClr val="FFFFFF"/>
                    </a:solidFill>
                  </a:rPr>
                  <a:t>º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chemeClr val="bg1"/>
                    </a:solidFill>
                  </a:rPr>
                  <a:t>Soja</a:t>
                </a:r>
                <a:endParaRPr lang="pt-B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Retângulo 4"/>
              <p:cNvSpPr/>
              <p:nvPr/>
            </p:nvSpPr>
            <p:spPr>
              <a:xfrm>
                <a:off x="1199456" y="4821680"/>
                <a:ext cx="2835969" cy="3882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</a:rPr>
                  <a:t>3</a:t>
                </a:r>
                <a:r>
                  <a:rPr lang="en-US" sz="1600" dirty="0">
                    <a:solidFill>
                      <a:srgbClr val="FFFFFF"/>
                    </a:solidFill>
                  </a:rPr>
                  <a:t>º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 Carne </a:t>
                </a:r>
                <a:r>
                  <a:rPr lang="en-US" sz="1600" b="1" dirty="0" err="1" smtClean="0">
                    <a:solidFill>
                      <a:schemeClr val="bg1"/>
                    </a:solidFill>
                  </a:rPr>
                  <a:t>Suína</a:t>
                </a:r>
                <a:endParaRPr lang="pt-B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Retângulo 4"/>
              <p:cNvSpPr/>
              <p:nvPr/>
            </p:nvSpPr>
            <p:spPr>
              <a:xfrm>
                <a:off x="1199456" y="5199188"/>
                <a:ext cx="2835969" cy="3882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</a:rPr>
                  <a:t>4</a:t>
                </a:r>
                <a:r>
                  <a:rPr lang="en-US" sz="1600" dirty="0">
                    <a:solidFill>
                      <a:srgbClr val="FFFFFF"/>
                    </a:solidFill>
                  </a:rPr>
                  <a:t>º</a:t>
                </a:r>
                <a:r>
                  <a:rPr lang="en-US" sz="1600" b="1" dirty="0" smtClean="0">
                    <a:solidFill>
                      <a:schemeClr val="bg1"/>
                    </a:solidFill>
                  </a:rPr>
                  <a:t> Tabaco</a:t>
                </a:r>
                <a:endParaRPr lang="pt-B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Retângulo 4"/>
              <p:cNvSpPr/>
              <p:nvPr/>
            </p:nvSpPr>
            <p:spPr>
              <a:xfrm>
                <a:off x="1199456" y="5529102"/>
                <a:ext cx="2835969" cy="3882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5</a:t>
                </a:r>
                <a:r>
                  <a:rPr lang="en-US" sz="1400" dirty="0">
                    <a:solidFill>
                      <a:srgbClr val="FFFFFF"/>
                    </a:solidFill>
                  </a:rPr>
                  <a:t>º</a:t>
                </a:r>
                <a:r>
                  <a:rPr lang="en-US" sz="1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400" b="1" dirty="0" err="1" smtClean="0">
                    <a:solidFill>
                      <a:schemeClr val="bg1"/>
                    </a:solidFill>
                  </a:rPr>
                  <a:t>Bombas</a:t>
                </a:r>
                <a:r>
                  <a:rPr lang="en-US" sz="1400" b="1" dirty="0" smtClean="0">
                    <a:solidFill>
                      <a:schemeClr val="bg1"/>
                    </a:solidFill>
                  </a:rPr>
                  <a:t> de </a:t>
                </a:r>
                <a:r>
                  <a:rPr lang="en-US" sz="1400" b="1" dirty="0" err="1" smtClean="0">
                    <a:solidFill>
                      <a:schemeClr val="bg1"/>
                    </a:solidFill>
                  </a:rPr>
                  <a:t>ar</a:t>
                </a:r>
                <a:r>
                  <a:rPr lang="en-US" sz="1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bg1"/>
                    </a:solidFill>
                  </a:rPr>
                  <a:t>e </a:t>
                </a:r>
                <a:r>
                  <a:rPr lang="en-US" sz="1400" b="1" dirty="0" err="1" smtClean="0">
                    <a:solidFill>
                      <a:schemeClr val="bg1"/>
                    </a:solidFill>
                  </a:rPr>
                  <a:t>compressores</a:t>
                </a:r>
                <a:endParaRPr lang="pt-BR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Retângulo 4"/>
              <p:cNvSpPr/>
              <p:nvPr/>
            </p:nvSpPr>
            <p:spPr>
              <a:xfrm>
                <a:off x="4617852" y="4437112"/>
                <a:ext cx="829834" cy="3882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</a:rPr>
                  <a:t>0,5%</a:t>
                </a:r>
                <a:endParaRPr lang="pt-B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Retângulo 4"/>
              <p:cNvSpPr/>
              <p:nvPr/>
            </p:nvSpPr>
            <p:spPr>
              <a:xfrm>
                <a:off x="4597816" y="4821680"/>
                <a:ext cx="849870" cy="3355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</a:rPr>
                  <a:t>21,1%</a:t>
                </a:r>
                <a:endParaRPr lang="pt-B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Retângulo 4"/>
              <p:cNvSpPr/>
              <p:nvPr/>
            </p:nvSpPr>
            <p:spPr>
              <a:xfrm>
                <a:off x="4665328" y="5552842"/>
                <a:ext cx="829834" cy="3882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-2,66%</a:t>
                </a:r>
                <a:endParaRPr lang="pt-BR" sz="1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8" name="Picture 21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5668" y="5792194"/>
              <a:ext cx="4418887" cy="344619"/>
            </a:xfrm>
            <a:prstGeom prst="rect">
              <a:avLst/>
            </a:prstGeom>
          </p:spPr>
        </p:pic>
        <p:sp>
          <p:nvSpPr>
            <p:cNvPr id="129" name="Retângulo 4"/>
            <p:cNvSpPr/>
            <p:nvPr/>
          </p:nvSpPr>
          <p:spPr>
            <a:xfrm>
              <a:off x="8916929" y="5775525"/>
              <a:ext cx="2788442" cy="3882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5</a:t>
              </a:r>
              <a:r>
                <a:rPr lang="en-US" sz="1400" dirty="0">
                  <a:solidFill>
                    <a:srgbClr val="FFFFFF"/>
                  </a:solidFill>
                </a:rPr>
                <a:t>º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Bombas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de 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ar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e 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compressores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6" name="CaixaDeTexto 145"/>
          <p:cNvSpPr txBox="1"/>
          <p:nvPr/>
        </p:nvSpPr>
        <p:spPr>
          <a:xfrm>
            <a:off x="14353497" y="4568764"/>
            <a:ext cx="67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12%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7" name="CaixaDeTexto 146"/>
          <p:cNvSpPr txBox="1"/>
          <p:nvPr/>
        </p:nvSpPr>
        <p:spPr>
          <a:xfrm>
            <a:off x="14445948" y="4950242"/>
            <a:ext cx="67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8" name="CaixaDeTexto 147"/>
          <p:cNvSpPr txBox="1"/>
          <p:nvPr/>
        </p:nvSpPr>
        <p:spPr>
          <a:xfrm>
            <a:off x="14447718" y="5341753"/>
            <a:ext cx="67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5%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9" name="CaixaDeTexto 148"/>
          <p:cNvSpPr txBox="1"/>
          <p:nvPr/>
        </p:nvSpPr>
        <p:spPr>
          <a:xfrm>
            <a:off x="14460099" y="5688974"/>
            <a:ext cx="67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0" name="CaixaDeTexto 149"/>
          <p:cNvSpPr txBox="1"/>
          <p:nvPr/>
        </p:nvSpPr>
        <p:spPr>
          <a:xfrm>
            <a:off x="13690074" y="5005731"/>
            <a:ext cx="90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entury Gothic" panose="020B0502020202020204" pitchFamily="34" charset="0"/>
              </a:rPr>
              <a:t>43%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13" name="Chave Esquerda 12"/>
          <p:cNvSpPr/>
          <p:nvPr/>
        </p:nvSpPr>
        <p:spPr>
          <a:xfrm>
            <a:off x="14300799" y="4209817"/>
            <a:ext cx="45719" cy="180241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7" name="Retângulo 116"/>
          <p:cNvSpPr/>
          <p:nvPr/>
        </p:nvSpPr>
        <p:spPr>
          <a:xfrm>
            <a:off x="12188839" y="4270853"/>
            <a:ext cx="1145740" cy="367348"/>
          </a:xfrm>
          <a:prstGeom prst="rect">
            <a:avLst/>
          </a:prstGeom>
          <a:solidFill>
            <a:srgbClr val="C1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/>
          </a:p>
        </p:txBody>
      </p:sp>
      <p:sp>
        <p:nvSpPr>
          <p:cNvPr id="118" name="Retângulo 117"/>
          <p:cNvSpPr/>
          <p:nvPr/>
        </p:nvSpPr>
        <p:spPr>
          <a:xfrm>
            <a:off x="12188242" y="5388182"/>
            <a:ext cx="1146337" cy="367348"/>
          </a:xfrm>
          <a:prstGeom prst="rect">
            <a:avLst/>
          </a:prstGeom>
          <a:solidFill>
            <a:srgbClr val="C1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/>
          </a:p>
        </p:txBody>
      </p:sp>
      <p:sp>
        <p:nvSpPr>
          <p:cNvPr id="119" name="Retângulo 118"/>
          <p:cNvSpPr/>
          <p:nvPr/>
        </p:nvSpPr>
        <p:spPr>
          <a:xfrm>
            <a:off x="12182779" y="5769525"/>
            <a:ext cx="1152453" cy="367348"/>
          </a:xfrm>
          <a:prstGeom prst="rect">
            <a:avLst/>
          </a:prstGeom>
          <a:solidFill>
            <a:srgbClr val="C1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/>
          </a:p>
        </p:txBody>
      </p:sp>
      <p:sp>
        <p:nvSpPr>
          <p:cNvPr id="114" name="Retângulo 4"/>
          <p:cNvSpPr/>
          <p:nvPr/>
        </p:nvSpPr>
        <p:spPr>
          <a:xfrm>
            <a:off x="12346838" y="4255767"/>
            <a:ext cx="815927" cy="388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-4,2%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15" name="Retângulo 4"/>
          <p:cNvSpPr/>
          <p:nvPr/>
        </p:nvSpPr>
        <p:spPr>
          <a:xfrm>
            <a:off x="12298613" y="5391405"/>
            <a:ext cx="815927" cy="388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-23,7%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16" name="Retângulo 4"/>
          <p:cNvSpPr/>
          <p:nvPr/>
        </p:nvSpPr>
        <p:spPr>
          <a:xfrm>
            <a:off x="12285447" y="5753803"/>
            <a:ext cx="815927" cy="388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-2,66%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2386"/>
            <a:ext cx="20320000" cy="7242772"/>
          </a:xfrm>
          <a:prstGeom prst="rect">
            <a:avLst/>
          </a:prstGeom>
        </p:spPr>
      </p:pic>
      <p:sp>
        <p:nvSpPr>
          <p:cNvPr id="167" name="Rectangle 166"/>
          <p:cNvSpPr/>
          <p:nvPr/>
        </p:nvSpPr>
        <p:spPr>
          <a:xfrm>
            <a:off x="0" y="-192386"/>
            <a:ext cx="20320000" cy="7242772"/>
          </a:xfrm>
          <a:prstGeom prst="rect">
            <a:avLst/>
          </a:prstGeom>
          <a:solidFill>
            <a:srgbClr val="003300">
              <a:alpha val="6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47" name="CaixaDeTexto 3"/>
          <p:cNvSpPr txBox="1"/>
          <p:nvPr/>
        </p:nvSpPr>
        <p:spPr>
          <a:xfrm>
            <a:off x="11534787" y="2505526"/>
            <a:ext cx="8275538" cy="89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6337" b="1" dirty="0" smtClean="0">
                <a:solidFill>
                  <a:schemeClr val="bg1"/>
                </a:solidFill>
                <a:effectLst>
                  <a:outerShdw blurRad="180975" dist="38100" dir="2700000" algn="tl" rotWithShape="0">
                    <a:srgbClr val="000000"/>
                  </a:outerShdw>
                </a:effectLst>
              </a:rPr>
              <a:t>MONITOR ECONÔMICO</a:t>
            </a:r>
            <a:endParaRPr lang="pt-BR" sz="6337" b="1" dirty="0">
              <a:solidFill>
                <a:schemeClr val="bg1"/>
              </a:solidFill>
              <a:effectLst>
                <a:outerShdw blurRad="180975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197" name="Picture 19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8143" y="6354934"/>
            <a:ext cx="1591622" cy="655217"/>
          </a:xfrm>
          <a:prstGeom prst="rect">
            <a:avLst/>
          </a:prstGeom>
        </p:spPr>
      </p:pic>
      <p:pic>
        <p:nvPicPr>
          <p:cNvPr id="25" name="Picture 31" descr="curs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508" y="3365500"/>
            <a:ext cx="575366" cy="76163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77996" y="-145"/>
            <a:ext cx="10847116" cy="6889581"/>
            <a:chOff x="460637" y="626529"/>
            <a:chExt cx="8789583" cy="5284290"/>
          </a:xfrm>
        </p:grpSpPr>
        <p:sp>
          <p:nvSpPr>
            <p:cNvPr id="6" name="Rounded Rectangle 5"/>
            <p:cNvSpPr/>
            <p:nvPr/>
          </p:nvSpPr>
          <p:spPr>
            <a:xfrm>
              <a:off x="460637" y="626529"/>
              <a:ext cx="8789583" cy="5284290"/>
            </a:xfrm>
            <a:prstGeom prst="roundRect">
              <a:avLst>
                <a:gd name="adj" fmla="val 2978"/>
              </a:avLst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43000">
                  <a:schemeClr val="bg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</a:gradFill>
            <a:ln>
              <a:noFill/>
            </a:ln>
            <a:effectLst>
              <a:outerShdw blurRad="371475" dist="38100" dir="2700000" sx="102000" sy="102000" algn="tl" rotWithShape="0">
                <a:prstClr val="black">
                  <a:alpha val="7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  <p:sp>
          <p:nvSpPr>
            <p:cNvPr id="8" name="Oval 7"/>
            <p:cNvSpPr/>
            <p:nvPr/>
          </p:nvSpPr>
          <p:spPr>
            <a:xfrm>
              <a:off x="4592745" y="5513594"/>
              <a:ext cx="295151" cy="30092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  <p:sp>
          <p:nvSpPr>
            <p:cNvPr id="9" name="Oval 8"/>
            <p:cNvSpPr/>
            <p:nvPr/>
          </p:nvSpPr>
          <p:spPr>
            <a:xfrm>
              <a:off x="8541398" y="669176"/>
              <a:ext cx="124424" cy="1369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  <p:sp>
          <p:nvSpPr>
            <p:cNvPr id="10" name="Oval 9"/>
            <p:cNvSpPr/>
            <p:nvPr/>
          </p:nvSpPr>
          <p:spPr>
            <a:xfrm>
              <a:off x="8714706" y="669176"/>
              <a:ext cx="124424" cy="13695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</p:grpSp>
      <p:pic>
        <p:nvPicPr>
          <p:cNvPr id="37" name="Imagem 3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82" y="645496"/>
            <a:ext cx="10589274" cy="5775139"/>
          </a:xfrm>
          <a:prstGeom prst="rect">
            <a:avLst/>
          </a:prstGeom>
        </p:spPr>
      </p:pic>
      <p:sp>
        <p:nvSpPr>
          <p:cNvPr id="182" name="Rectangle 181"/>
          <p:cNvSpPr/>
          <p:nvPr/>
        </p:nvSpPr>
        <p:spPr>
          <a:xfrm>
            <a:off x="1059594" y="4438926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183" name="Rectangle 182"/>
          <p:cNvSpPr/>
          <p:nvPr/>
        </p:nvSpPr>
        <p:spPr>
          <a:xfrm>
            <a:off x="3454362" y="4438926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184" name="Rectangle 183"/>
          <p:cNvSpPr/>
          <p:nvPr/>
        </p:nvSpPr>
        <p:spPr>
          <a:xfrm>
            <a:off x="5825264" y="4438926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185" name="Rectangle 184"/>
          <p:cNvSpPr/>
          <p:nvPr/>
        </p:nvSpPr>
        <p:spPr>
          <a:xfrm>
            <a:off x="8325833" y="4438926"/>
            <a:ext cx="2347195" cy="158268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pic>
        <p:nvPicPr>
          <p:cNvPr id="29" name="Picture 31" descr="curs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910" y="3746317"/>
            <a:ext cx="389735" cy="515907"/>
          </a:xfrm>
          <a:prstGeom prst="rect">
            <a:avLst/>
          </a:prstGeom>
        </p:spPr>
      </p:pic>
      <p:grpSp>
        <p:nvGrpSpPr>
          <p:cNvPr id="38" name="Agrupar 37"/>
          <p:cNvGrpSpPr/>
          <p:nvPr/>
        </p:nvGrpSpPr>
        <p:grpSpPr>
          <a:xfrm>
            <a:off x="8479437" y="47560"/>
            <a:ext cx="10704771" cy="6783912"/>
            <a:chOff x="4073113" y="74088"/>
            <a:chExt cx="10704771" cy="6783912"/>
          </a:xfrm>
        </p:grpSpPr>
        <p:grpSp>
          <p:nvGrpSpPr>
            <p:cNvPr id="39" name="Group 24"/>
            <p:cNvGrpSpPr/>
            <p:nvPr/>
          </p:nvGrpSpPr>
          <p:grpSpPr>
            <a:xfrm>
              <a:off x="4073113" y="74088"/>
              <a:ext cx="10704771" cy="6783912"/>
              <a:chOff x="460637" y="626529"/>
              <a:chExt cx="8789583" cy="5284290"/>
            </a:xfrm>
          </p:grpSpPr>
          <p:sp>
            <p:nvSpPr>
              <p:cNvPr id="41" name="Rounded Rectangle 27"/>
              <p:cNvSpPr/>
              <p:nvPr/>
            </p:nvSpPr>
            <p:spPr>
              <a:xfrm>
                <a:off x="460637" y="626529"/>
                <a:ext cx="8789583" cy="5284290"/>
              </a:xfrm>
              <a:prstGeom prst="roundRect">
                <a:avLst>
                  <a:gd name="adj" fmla="val 2978"/>
                </a:avLst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43000">
                    <a:schemeClr val="bg2">
                      <a:lumMod val="50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</a:gradFill>
              <a:ln>
                <a:noFill/>
              </a:ln>
              <a:effectLst>
                <a:outerShdw blurRad="371475" dist="38100" dir="2700000" sx="102000" sy="102000" algn="tl" rotWithShape="0">
                  <a:prstClr val="black">
                    <a:alpha val="73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1"/>
              </a:p>
            </p:txBody>
          </p:sp>
          <p:sp>
            <p:nvSpPr>
              <p:cNvPr id="42" name="Oval 28"/>
              <p:cNvSpPr/>
              <p:nvPr/>
            </p:nvSpPr>
            <p:spPr>
              <a:xfrm>
                <a:off x="4592745" y="5513594"/>
                <a:ext cx="295151" cy="300928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1"/>
              </a:p>
            </p:txBody>
          </p:sp>
          <p:sp>
            <p:nvSpPr>
              <p:cNvPr id="43" name="Oval 29"/>
              <p:cNvSpPr/>
              <p:nvPr/>
            </p:nvSpPr>
            <p:spPr>
              <a:xfrm>
                <a:off x="8541398" y="669176"/>
                <a:ext cx="124424" cy="13695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1"/>
              </a:p>
            </p:txBody>
          </p:sp>
          <p:sp>
            <p:nvSpPr>
              <p:cNvPr id="44" name="Oval 30"/>
              <p:cNvSpPr/>
              <p:nvPr/>
            </p:nvSpPr>
            <p:spPr>
              <a:xfrm>
                <a:off x="8714706" y="669176"/>
                <a:ext cx="124424" cy="13695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1"/>
              </a:p>
            </p:txBody>
          </p:sp>
        </p:grpSp>
        <p:sp>
          <p:nvSpPr>
            <p:cNvPr id="40" name="Retângulo 39"/>
            <p:cNvSpPr/>
            <p:nvPr/>
          </p:nvSpPr>
          <p:spPr>
            <a:xfrm>
              <a:off x="4292703" y="526925"/>
              <a:ext cx="10217381" cy="5680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6" name="CaixaDeTexto 3"/>
          <p:cNvSpPr txBox="1"/>
          <p:nvPr/>
        </p:nvSpPr>
        <p:spPr>
          <a:xfrm>
            <a:off x="8836344" y="483934"/>
            <a:ext cx="10053165" cy="4961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3200" b="1" dirty="0" smtClean="0"/>
              <a:t>Saldo de Empregos</a:t>
            </a:r>
            <a:endParaRPr lang="pt-BR" sz="3200" b="1" dirty="0" smtClean="0"/>
          </a:p>
        </p:txBody>
      </p:sp>
      <p:sp>
        <p:nvSpPr>
          <p:cNvPr id="36" name="CaixaDeTexto 3"/>
          <p:cNvSpPr txBox="1"/>
          <p:nvPr/>
        </p:nvSpPr>
        <p:spPr>
          <a:xfrm>
            <a:off x="9216192" y="1014525"/>
            <a:ext cx="7152770" cy="3877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dirty="0" smtClean="0"/>
              <a:t>Janeiro a Outubro de 2016</a:t>
            </a:r>
            <a:endParaRPr lang="pt-BR" dirty="0" smtClean="0"/>
          </a:p>
        </p:txBody>
      </p:sp>
      <p:graphicFrame>
        <p:nvGraphicFramePr>
          <p:cNvPr id="35" name="Tabela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753249"/>
              </p:ext>
            </p:extLst>
          </p:nvPr>
        </p:nvGraphicFramePr>
        <p:xfrm>
          <a:off x="14782900" y="1451511"/>
          <a:ext cx="3682144" cy="3992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41072">
                  <a:extLst>
                    <a:ext uri="{9D8B030D-6E8A-4147-A177-3AD203B41FA5}">
                      <a16:colId xmlns:a16="http://schemas.microsoft.com/office/drawing/2014/main" val="293722912"/>
                    </a:ext>
                  </a:extLst>
                </a:gridCol>
                <a:gridCol w="1841072">
                  <a:extLst>
                    <a:ext uri="{9D8B030D-6E8A-4147-A177-3AD203B41FA5}">
                      <a16:colId xmlns:a16="http://schemas.microsoft.com/office/drawing/2014/main" val="26376675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Estado</a:t>
                      </a:r>
                      <a:endParaRPr lang="pt-BR" sz="160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Saldo</a:t>
                      </a:r>
                      <a:endParaRPr lang="pt-BR" sz="160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40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Santa Catarina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5.146</a:t>
                      </a:r>
                      <a:endParaRPr lang="pt-B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273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Goiás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796</a:t>
                      </a:r>
                      <a:endParaRPr lang="pt-B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038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Roraima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36</a:t>
                      </a:r>
                      <a:endParaRPr lang="pt-B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8368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Bahia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-1.272</a:t>
                      </a:r>
                      <a:endParaRPr lang="pt-B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614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Amazonas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-3.862</a:t>
                      </a:r>
                      <a:endParaRPr lang="pt-B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474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Espírito Santo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-4.498</a:t>
                      </a:r>
                      <a:endParaRPr lang="pt-B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8136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Ceará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-6.324</a:t>
                      </a:r>
                      <a:endParaRPr lang="pt-B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8420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Rio Grande do Sul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-8.157</a:t>
                      </a:r>
                      <a:endParaRPr lang="pt-B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364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Paraná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-8,718</a:t>
                      </a:r>
                      <a:endParaRPr lang="pt-B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625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Minas Gerais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-9.071</a:t>
                      </a:r>
                      <a:endParaRPr lang="pt-B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8471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Rio de Janeiro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-28.824</a:t>
                      </a:r>
                      <a:endParaRPr lang="pt-B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8005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São Paulo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-51.036</a:t>
                      </a:r>
                      <a:endParaRPr lang="pt-B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9097221"/>
                  </a:ext>
                </a:extLst>
              </a:tr>
            </a:tbl>
          </a:graphicData>
        </a:graphic>
      </p:graphicFrame>
      <p:grpSp>
        <p:nvGrpSpPr>
          <p:cNvPr id="3" name="Agrupar 2"/>
          <p:cNvGrpSpPr/>
          <p:nvPr/>
        </p:nvGrpSpPr>
        <p:grpSpPr>
          <a:xfrm>
            <a:off x="9569870" y="1319745"/>
            <a:ext cx="5019675" cy="4610100"/>
            <a:chOff x="9569870" y="1319745"/>
            <a:chExt cx="5019675" cy="46101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69870" y="1319745"/>
              <a:ext cx="5019675" cy="4610100"/>
            </a:xfrm>
            <a:prstGeom prst="rect">
              <a:avLst/>
            </a:prstGeom>
          </p:spPr>
        </p:pic>
        <p:grpSp>
          <p:nvGrpSpPr>
            <p:cNvPr id="48" name="Agrupar 47"/>
            <p:cNvGrpSpPr/>
            <p:nvPr/>
          </p:nvGrpSpPr>
          <p:grpSpPr>
            <a:xfrm>
              <a:off x="9777177" y="1523957"/>
              <a:ext cx="4642396" cy="4387067"/>
              <a:chOff x="2136382" y="1403539"/>
              <a:chExt cx="4642396" cy="4387067"/>
            </a:xfrm>
          </p:grpSpPr>
          <p:sp>
            <p:nvSpPr>
              <p:cNvPr id="50" name="CaixaDeTexto 49"/>
              <p:cNvSpPr txBox="1"/>
              <p:nvPr/>
            </p:nvSpPr>
            <p:spPr>
              <a:xfrm>
                <a:off x="4519812" y="4892733"/>
                <a:ext cx="1646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 smtClean="0">
                    <a:latin typeface="Century Gothic" panose="020B0502020202020204" pitchFamily="34" charset="0"/>
                  </a:rPr>
                  <a:t>5.146</a:t>
                </a:r>
              </a:p>
              <a:p>
                <a:pPr algn="ctr"/>
                <a:r>
                  <a:rPr lang="pt-BR" sz="1200" b="1" dirty="0" smtClean="0">
                    <a:latin typeface="Century Gothic" panose="020B0502020202020204" pitchFamily="34" charset="0"/>
                  </a:rPr>
                  <a:t>Santa Catarina</a:t>
                </a:r>
                <a:endParaRPr lang="pt-BR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CaixaDeTexto 50"/>
              <p:cNvSpPr txBox="1"/>
              <p:nvPr/>
            </p:nvSpPr>
            <p:spPr>
              <a:xfrm>
                <a:off x="2674786" y="5328941"/>
                <a:ext cx="1646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 smtClean="0">
                    <a:latin typeface="Century Gothic" panose="020B0502020202020204" pitchFamily="34" charset="0"/>
                  </a:rPr>
                  <a:t>-8.157</a:t>
                </a:r>
              </a:p>
              <a:p>
                <a:pPr algn="ctr"/>
                <a:r>
                  <a:rPr lang="pt-BR" sz="1200" b="1" dirty="0" smtClean="0">
                    <a:latin typeface="Century Gothic" panose="020B0502020202020204" pitchFamily="34" charset="0"/>
                  </a:rPr>
                  <a:t>Rio Grande do Sul</a:t>
                </a:r>
                <a:endParaRPr lang="pt-BR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2" name="CaixaDeTexto 51"/>
              <p:cNvSpPr txBox="1"/>
              <p:nvPr/>
            </p:nvSpPr>
            <p:spPr>
              <a:xfrm>
                <a:off x="3045361" y="4583949"/>
                <a:ext cx="1646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 smtClean="0">
                    <a:latin typeface="Century Gothic" panose="020B0502020202020204" pitchFamily="34" charset="0"/>
                  </a:rPr>
                  <a:t>-8.718</a:t>
                </a:r>
              </a:p>
              <a:p>
                <a:pPr algn="ctr"/>
                <a:r>
                  <a:rPr lang="pt-BR" sz="1200" b="1" dirty="0" smtClean="0">
                    <a:latin typeface="Century Gothic" panose="020B0502020202020204" pitchFamily="34" charset="0"/>
                  </a:rPr>
                  <a:t>Paraná</a:t>
                </a:r>
                <a:endParaRPr lang="pt-BR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CaixaDeTexto 52"/>
              <p:cNvSpPr txBox="1"/>
              <p:nvPr/>
            </p:nvSpPr>
            <p:spPr>
              <a:xfrm>
                <a:off x="3858015" y="4111926"/>
                <a:ext cx="1646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-51.036</a:t>
                </a:r>
              </a:p>
              <a:p>
                <a:pPr algn="ctr"/>
                <a:r>
                  <a:rPr lang="pt-BR" sz="12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São Paulo</a:t>
                </a:r>
                <a:endParaRPr lang="pt-BR" sz="12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4" name="CaixaDeTexto 53"/>
              <p:cNvSpPr txBox="1"/>
              <p:nvPr/>
            </p:nvSpPr>
            <p:spPr>
              <a:xfrm>
                <a:off x="4034591" y="3285765"/>
                <a:ext cx="1646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796</a:t>
                </a:r>
              </a:p>
              <a:p>
                <a:pPr algn="ctr"/>
                <a:r>
                  <a:rPr lang="pt-BR" sz="12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Goiás</a:t>
                </a:r>
                <a:endParaRPr lang="pt-BR" sz="12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CaixaDeTexto 54"/>
              <p:cNvSpPr txBox="1"/>
              <p:nvPr/>
            </p:nvSpPr>
            <p:spPr>
              <a:xfrm>
                <a:off x="4632042" y="3671669"/>
                <a:ext cx="1646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-9.071</a:t>
                </a:r>
              </a:p>
              <a:p>
                <a:pPr algn="ctr"/>
                <a:r>
                  <a:rPr lang="pt-BR" sz="12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Minas Gerais</a:t>
                </a:r>
                <a:endParaRPr lang="pt-BR" sz="12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" name="CaixaDeTexto 55"/>
              <p:cNvSpPr txBox="1"/>
              <p:nvPr/>
            </p:nvSpPr>
            <p:spPr>
              <a:xfrm>
                <a:off x="5132512" y="4435482"/>
                <a:ext cx="1646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 smtClean="0">
                    <a:latin typeface="Century Gothic" panose="020B0502020202020204" pitchFamily="34" charset="0"/>
                  </a:rPr>
                  <a:t>-28.824</a:t>
                </a:r>
              </a:p>
              <a:p>
                <a:pPr algn="ctr"/>
                <a:r>
                  <a:rPr lang="pt-BR" sz="1200" b="1" dirty="0" smtClean="0">
                    <a:latin typeface="Century Gothic" panose="020B0502020202020204" pitchFamily="34" charset="0"/>
                  </a:rPr>
                  <a:t>Rio de Janeiro</a:t>
                </a:r>
                <a:endParaRPr lang="pt-BR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CaixaDeTexto 56"/>
              <p:cNvSpPr txBox="1"/>
              <p:nvPr/>
            </p:nvSpPr>
            <p:spPr>
              <a:xfrm>
                <a:off x="2136382" y="1403539"/>
                <a:ext cx="1646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 smtClean="0">
                    <a:latin typeface="Century Gothic" panose="020B0502020202020204" pitchFamily="34" charset="0"/>
                  </a:rPr>
                  <a:t>36</a:t>
                </a:r>
              </a:p>
              <a:p>
                <a:pPr algn="ctr"/>
                <a:r>
                  <a:rPr lang="pt-BR" sz="1200" b="1" dirty="0" smtClean="0">
                    <a:latin typeface="Century Gothic" panose="020B0502020202020204" pitchFamily="34" charset="0"/>
                  </a:rPr>
                  <a:t>Roraima</a:t>
                </a:r>
                <a:endParaRPr lang="pt-BR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" name="CaixaDeTexto 57"/>
              <p:cNvSpPr txBox="1"/>
              <p:nvPr/>
            </p:nvSpPr>
            <p:spPr>
              <a:xfrm>
                <a:off x="2285830" y="2230806"/>
                <a:ext cx="1646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 smtClean="0">
                    <a:latin typeface="Century Gothic" panose="020B0502020202020204" pitchFamily="34" charset="0"/>
                  </a:rPr>
                  <a:t>-3.862</a:t>
                </a:r>
              </a:p>
              <a:p>
                <a:pPr algn="ctr"/>
                <a:r>
                  <a:rPr lang="pt-BR" sz="1200" b="1" dirty="0" smtClean="0">
                    <a:latin typeface="Century Gothic" panose="020B0502020202020204" pitchFamily="34" charset="0"/>
                  </a:rPr>
                  <a:t>Amazonas</a:t>
                </a:r>
                <a:endParaRPr lang="pt-BR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CaixaDeTexto 58"/>
              <p:cNvSpPr txBox="1"/>
              <p:nvPr/>
            </p:nvSpPr>
            <p:spPr>
              <a:xfrm>
                <a:off x="5047974" y="1838466"/>
                <a:ext cx="1646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 smtClean="0">
                    <a:latin typeface="Century Gothic" panose="020B0502020202020204" pitchFamily="34" charset="0"/>
                  </a:rPr>
                  <a:t>-6.324</a:t>
                </a:r>
              </a:p>
              <a:p>
                <a:pPr algn="ctr"/>
                <a:r>
                  <a:rPr lang="pt-BR" sz="1200" b="1" dirty="0" smtClean="0">
                    <a:latin typeface="Century Gothic" panose="020B0502020202020204" pitchFamily="34" charset="0"/>
                  </a:rPr>
                  <a:t>Ceará</a:t>
                </a:r>
                <a:endParaRPr lang="pt-BR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" name="CaixaDeTexto 59"/>
              <p:cNvSpPr txBox="1"/>
              <p:nvPr/>
            </p:nvSpPr>
            <p:spPr>
              <a:xfrm>
                <a:off x="4893987" y="3133101"/>
                <a:ext cx="1646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-1.272</a:t>
                </a:r>
              </a:p>
              <a:p>
                <a:pPr algn="ctr"/>
                <a:r>
                  <a:rPr lang="pt-BR" sz="12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Bahia</a:t>
                </a:r>
                <a:endParaRPr lang="pt-BR" sz="12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22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2386"/>
            <a:ext cx="20320000" cy="7242772"/>
          </a:xfrm>
          <a:prstGeom prst="rect">
            <a:avLst/>
          </a:prstGeom>
        </p:spPr>
      </p:pic>
      <p:sp>
        <p:nvSpPr>
          <p:cNvPr id="167" name="Rectangle 166"/>
          <p:cNvSpPr/>
          <p:nvPr/>
        </p:nvSpPr>
        <p:spPr>
          <a:xfrm>
            <a:off x="0" y="-192386"/>
            <a:ext cx="20320000" cy="7242772"/>
          </a:xfrm>
          <a:prstGeom prst="rect">
            <a:avLst/>
          </a:prstGeom>
          <a:solidFill>
            <a:srgbClr val="003300">
              <a:alpha val="6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/>
          </a:p>
        </p:txBody>
      </p:sp>
      <p:sp>
        <p:nvSpPr>
          <p:cNvPr id="45" name="CaixaDeTexto 3"/>
          <p:cNvSpPr txBox="1"/>
          <p:nvPr/>
        </p:nvSpPr>
        <p:spPr>
          <a:xfrm>
            <a:off x="11534787" y="2505526"/>
            <a:ext cx="8275538" cy="89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6337" b="1" dirty="0" smtClean="0">
                <a:solidFill>
                  <a:schemeClr val="bg1"/>
                </a:solidFill>
                <a:effectLst>
                  <a:outerShdw blurRad="180975" dist="38100" dir="2700000" algn="tl" rotWithShape="0">
                    <a:srgbClr val="000000"/>
                  </a:outerShdw>
                </a:effectLst>
              </a:rPr>
              <a:t>MONITOR ECONÔMICO</a:t>
            </a:r>
            <a:endParaRPr lang="pt-BR" sz="6337" b="1" dirty="0">
              <a:solidFill>
                <a:schemeClr val="bg1"/>
              </a:solidFill>
              <a:effectLst>
                <a:outerShdw blurRad="180975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197" name="Picture 19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8143" y="6354934"/>
            <a:ext cx="1591622" cy="655217"/>
          </a:xfrm>
          <a:prstGeom prst="rect">
            <a:avLst/>
          </a:prstGeom>
        </p:spPr>
      </p:pic>
      <p:pic>
        <p:nvPicPr>
          <p:cNvPr id="25" name="Picture 31" descr="curs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508" y="3365500"/>
            <a:ext cx="575366" cy="76163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77996" y="-145"/>
            <a:ext cx="10847116" cy="6889581"/>
            <a:chOff x="460637" y="626529"/>
            <a:chExt cx="8789583" cy="5284290"/>
          </a:xfrm>
        </p:grpSpPr>
        <p:sp>
          <p:nvSpPr>
            <p:cNvPr id="6" name="Rounded Rectangle 5"/>
            <p:cNvSpPr/>
            <p:nvPr/>
          </p:nvSpPr>
          <p:spPr>
            <a:xfrm>
              <a:off x="460637" y="626529"/>
              <a:ext cx="8789583" cy="5284290"/>
            </a:xfrm>
            <a:prstGeom prst="roundRect">
              <a:avLst>
                <a:gd name="adj" fmla="val 2978"/>
              </a:avLst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43000">
                  <a:schemeClr val="bg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</a:gradFill>
            <a:ln>
              <a:noFill/>
            </a:ln>
            <a:effectLst>
              <a:outerShdw blurRad="371475" dist="38100" dir="2700000" sx="102000" sy="102000" algn="tl" rotWithShape="0">
                <a:prstClr val="black">
                  <a:alpha val="7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  <p:sp>
          <p:nvSpPr>
            <p:cNvPr id="8" name="Oval 7"/>
            <p:cNvSpPr/>
            <p:nvPr/>
          </p:nvSpPr>
          <p:spPr>
            <a:xfrm>
              <a:off x="4592745" y="5513594"/>
              <a:ext cx="295151" cy="30092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  <p:sp>
          <p:nvSpPr>
            <p:cNvPr id="9" name="Oval 8"/>
            <p:cNvSpPr/>
            <p:nvPr/>
          </p:nvSpPr>
          <p:spPr>
            <a:xfrm>
              <a:off x="8541398" y="669176"/>
              <a:ext cx="124424" cy="1369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  <p:sp>
          <p:nvSpPr>
            <p:cNvPr id="10" name="Oval 9"/>
            <p:cNvSpPr/>
            <p:nvPr/>
          </p:nvSpPr>
          <p:spPr>
            <a:xfrm>
              <a:off x="8714706" y="669176"/>
              <a:ext cx="124424" cy="13695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</p:grpSp>
      <p:pic>
        <p:nvPicPr>
          <p:cNvPr id="30" name="Imagem 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82" y="645496"/>
            <a:ext cx="10589274" cy="5775139"/>
          </a:xfrm>
          <a:prstGeom prst="rect">
            <a:avLst/>
          </a:prstGeom>
        </p:spPr>
      </p:pic>
      <p:pic>
        <p:nvPicPr>
          <p:cNvPr id="29" name="Picture 31" descr="curs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508" y="5297008"/>
            <a:ext cx="389735" cy="515907"/>
          </a:xfrm>
          <a:prstGeom prst="rect">
            <a:avLst/>
          </a:prstGeom>
        </p:spPr>
      </p:pic>
      <p:grpSp>
        <p:nvGrpSpPr>
          <p:cNvPr id="27" name="Agrupar 26"/>
          <p:cNvGrpSpPr/>
          <p:nvPr/>
        </p:nvGrpSpPr>
        <p:grpSpPr>
          <a:xfrm>
            <a:off x="8479437" y="47560"/>
            <a:ext cx="10704771" cy="6783912"/>
            <a:chOff x="4073113" y="74088"/>
            <a:chExt cx="10704771" cy="6783912"/>
          </a:xfrm>
        </p:grpSpPr>
        <p:grpSp>
          <p:nvGrpSpPr>
            <p:cNvPr id="32" name="Group 24"/>
            <p:cNvGrpSpPr/>
            <p:nvPr/>
          </p:nvGrpSpPr>
          <p:grpSpPr>
            <a:xfrm>
              <a:off x="4073113" y="74088"/>
              <a:ext cx="10704771" cy="6783912"/>
              <a:chOff x="460637" y="626529"/>
              <a:chExt cx="8789583" cy="5284290"/>
            </a:xfrm>
          </p:grpSpPr>
          <p:sp>
            <p:nvSpPr>
              <p:cNvPr id="39" name="Rounded Rectangle 27"/>
              <p:cNvSpPr/>
              <p:nvPr/>
            </p:nvSpPr>
            <p:spPr>
              <a:xfrm>
                <a:off x="460637" y="626529"/>
                <a:ext cx="8789583" cy="5284290"/>
              </a:xfrm>
              <a:prstGeom prst="roundRect">
                <a:avLst>
                  <a:gd name="adj" fmla="val 2978"/>
                </a:avLst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43000">
                    <a:schemeClr val="bg2">
                      <a:lumMod val="50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</a:gradFill>
              <a:ln>
                <a:noFill/>
              </a:ln>
              <a:effectLst>
                <a:outerShdw blurRad="371475" dist="38100" dir="2700000" sx="102000" sy="102000" algn="tl" rotWithShape="0">
                  <a:prstClr val="black">
                    <a:alpha val="73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1"/>
              </a:p>
            </p:txBody>
          </p:sp>
          <p:sp>
            <p:nvSpPr>
              <p:cNvPr id="40" name="Oval 28"/>
              <p:cNvSpPr/>
              <p:nvPr/>
            </p:nvSpPr>
            <p:spPr>
              <a:xfrm>
                <a:off x="4592745" y="5513594"/>
                <a:ext cx="295151" cy="300928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1"/>
              </a:p>
            </p:txBody>
          </p:sp>
          <p:sp>
            <p:nvSpPr>
              <p:cNvPr id="41" name="Oval 29"/>
              <p:cNvSpPr/>
              <p:nvPr/>
            </p:nvSpPr>
            <p:spPr>
              <a:xfrm>
                <a:off x="8541398" y="669176"/>
                <a:ext cx="124424" cy="13695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1"/>
              </a:p>
            </p:txBody>
          </p:sp>
          <p:sp>
            <p:nvSpPr>
              <p:cNvPr id="42" name="Oval 30"/>
              <p:cNvSpPr/>
              <p:nvPr/>
            </p:nvSpPr>
            <p:spPr>
              <a:xfrm>
                <a:off x="8714706" y="669176"/>
                <a:ext cx="124424" cy="13695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1"/>
              </a:p>
            </p:txBody>
          </p:sp>
        </p:grpSp>
        <p:sp>
          <p:nvSpPr>
            <p:cNvPr id="38" name="Retângulo 37"/>
            <p:cNvSpPr/>
            <p:nvPr/>
          </p:nvSpPr>
          <p:spPr>
            <a:xfrm>
              <a:off x="4292703" y="526925"/>
              <a:ext cx="10217381" cy="56809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4" name="CaixaDeTexto 3"/>
          <p:cNvSpPr txBox="1"/>
          <p:nvPr/>
        </p:nvSpPr>
        <p:spPr>
          <a:xfrm>
            <a:off x="8724632" y="540445"/>
            <a:ext cx="10190481" cy="4961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3200" b="1" dirty="0" smtClean="0"/>
              <a:t>Confiança </a:t>
            </a:r>
            <a:r>
              <a:rPr lang="pt-BR" sz="3200" b="1" dirty="0" smtClean="0"/>
              <a:t>e Perspectivas</a:t>
            </a:r>
            <a:endParaRPr lang="pt-BR" sz="40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792" y="3062263"/>
            <a:ext cx="9231282" cy="3023266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13304909" y="1423744"/>
            <a:ext cx="5227100" cy="1250539"/>
            <a:chOff x="7753852" y="2831830"/>
            <a:chExt cx="4841652" cy="1026520"/>
          </a:xfrm>
        </p:grpSpPr>
        <p:pic>
          <p:nvPicPr>
            <p:cNvPr id="60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10445" y="2831830"/>
              <a:ext cx="4635500" cy="1026520"/>
            </a:xfrm>
            <a:prstGeom prst="rect">
              <a:avLst/>
            </a:prstGeom>
          </p:spPr>
        </p:pic>
        <p:sp>
          <p:nvSpPr>
            <p:cNvPr id="61" name="CaixaDeTexto 23"/>
            <p:cNvSpPr txBox="1"/>
            <p:nvPr/>
          </p:nvSpPr>
          <p:spPr>
            <a:xfrm>
              <a:off x="7753852" y="2896326"/>
              <a:ext cx="2226692" cy="252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CONDIÇÕES ATUAIS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CaixaDeTexto 23"/>
            <p:cNvSpPr txBox="1"/>
            <p:nvPr/>
          </p:nvSpPr>
          <p:spPr>
            <a:xfrm>
              <a:off x="8034956" y="3141810"/>
              <a:ext cx="1260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 smtClean="0">
                  <a:solidFill>
                    <a:schemeClr val="bg1"/>
                  </a:solidFill>
                </a:rPr>
                <a:t>46,6</a:t>
              </a:r>
              <a:endParaRPr lang="pt-BR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CaixaDeTexto 23"/>
            <p:cNvSpPr txBox="1"/>
            <p:nvPr/>
          </p:nvSpPr>
          <p:spPr>
            <a:xfrm>
              <a:off x="9093876" y="3400505"/>
              <a:ext cx="912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bg1"/>
                  </a:solidFill>
                </a:rPr>
                <a:t>PONTOS</a:t>
              </a:r>
              <a:endParaRPr lang="pt-BR" sz="1400" dirty="0">
                <a:solidFill>
                  <a:schemeClr val="bg1"/>
                </a:solidFill>
              </a:endParaRPr>
            </a:p>
          </p:txBody>
        </p:sp>
        <p:sp>
          <p:nvSpPr>
            <p:cNvPr id="64" name="CaixaDeTexto 23"/>
            <p:cNvSpPr txBox="1"/>
            <p:nvPr/>
          </p:nvSpPr>
          <p:spPr>
            <a:xfrm>
              <a:off x="10368812" y="2896326"/>
              <a:ext cx="2226692" cy="252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EXPECTATIVAS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CaixaDeTexto 23"/>
            <p:cNvSpPr txBox="1"/>
            <p:nvPr/>
          </p:nvSpPr>
          <p:spPr>
            <a:xfrm>
              <a:off x="10649229" y="3074857"/>
              <a:ext cx="1260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 smtClean="0">
                  <a:solidFill>
                    <a:schemeClr val="bg1"/>
                  </a:solidFill>
                </a:rPr>
                <a:t>56</a:t>
              </a:r>
              <a:endParaRPr lang="pt-BR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CaixaDeTexto 23"/>
            <p:cNvSpPr txBox="1"/>
            <p:nvPr/>
          </p:nvSpPr>
          <p:spPr>
            <a:xfrm>
              <a:off x="11543736" y="3387805"/>
              <a:ext cx="912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bg1"/>
                  </a:solidFill>
                </a:rPr>
                <a:t>PONTOS</a:t>
              </a:r>
              <a:endParaRPr lang="pt-B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9413530" y="1167026"/>
            <a:ext cx="3079725" cy="1755772"/>
            <a:chOff x="9413530" y="1167026"/>
            <a:chExt cx="3079725" cy="1755772"/>
          </a:xfrm>
        </p:grpSpPr>
        <p:pic>
          <p:nvPicPr>
            <p:cNvPr id="59" name="Picture 1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13530" y="1167026"/>
              <a:ext cx="3025638" cy="1702751"/>
            </a:xfrm>
            <a:prstGeom prst="rect">
              <a:avLst/>
            </a:prstGeom>
          </p:spPr>
        </p:pic>
        <p:sp>
          <p:nvSpPr>
            <p:cNvPr id="67" name="CaixaDeTexto 23"/>
            <p:cNvSpPr txBox="1"/>
            <p:nvPr/>
          </p:nvSpPr>
          <p:spPr>
            <a:xfrm>
              <a:off x="9652759" y="1924779"/>
              <a:ext cx="1260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CONSTRUÇÃO</a:t>
              </a:r>
              <a:endParaRPr lang="pt-BR" sz="1400" dirty="0">
                <a:solidFill>
                  <a:schemeClr val="bg1"/>
                </a:solidFill>
              </a:endParaRPr>
            </a:p>
          </p:txBody>
        </p:sp>
        <p:sp>
          <p:nvSpPr>
            <p:cNvPr id="68" name="CaixaDeTexto 23"/>
            <p:cNvSpPr txBox="1"/>
            <p:nvPr/>
          </p:nvSpPr>
          <p:spPr>
            <a:xfrm>
              <a:off x="10945963" y="1924779"/>
              <a:ext cx="15472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TRANSFORMAÇÃO</a:t>
              </a:r>
              <a:endParaRPr lang="pt-BR" sz="1400" dirty="0">
                <a:solidFill>
                  <a:schemeClr val="bg1"/>
                </a:solidFill>
              </a:endParaRPr>
            </a:p>
          </p:txBody>
        </p:sp>
        <p:sp>
          <p:nvSpPr>
            <p:cNvPr id="69" name="CaixaDeTexto 68"/>
            <p:cNvSpPr txBox="1"/>
            <p:nvPr/>
          </p:nvSpPr>
          <p:spPr>
            <a:xfrm>
              <a:off x="9652759" y="2615021"/>
              <a:ext cx="1260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PONTOS</a:t>
              </a:r>
              <a:endParaRPr lang="pt-BR" sz="1400" dirty="0">
                <a:solidFill>
                  <a:schemeClr val="bg1"/>
                </a:solidFill>
              </a:endParaRPr>
            </a:p>
          </p:txBody>
        </p:sp>
        <p:sp>
          <p:nvSpPr>
            <p:cNvPr id="70" name="CaixaDeTexto 23"/>
            <p:cNvSpPr txBox="1"/>
            <p:nvPr/>
          </p:nvSpPr>
          <p:spPr>
            <a:xfrm>
              <a:off x="11106995" y="2615021"/>
              <a:ext cx="1260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PONTOS</a:t>
              </a:r>
              <a:endParaRPr lang="pt-BR" sz="1400" dirty="0">
                <a:solidFill>
                  <a:schemeClr val="bg1"/>
                </a:solidFill>
              </a:endParaRPr>
            </a:p>
          </p:txBody>
        </p:sp>
        <p:sp>
          <p:nvSpPr>
            <p:cNvPr id="71" name="CaixaDeTexto 23"/>
            <p:cNvSpPr txBox="1"/>
            <p:nvPr/>
          </p:nvSpPr>
          <p:spPr>
            <a:xfrm>
              <a:off x="9652759" y="2056219"/>
              <a:ext cx="1260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 smtClean="0">
                  <a:solidFill>
                    <a:schemeClr val="bg1"/>
                  </a:solidFill>
                </a:rPr>
                <a:t>50,2</a:t>
              </a:r>
              <a:endParaRPr lang="pt-BR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72" name="CaixaDeTexto 23"/>
            <p:cNvSpPr txBox="1"/>
            <p:nvPr/>
          </p:nvSpPr>
          <p:spPr>
            <a:xfrm>
              <a:off x="11094295" y="2056219"/>
              <a:ext cx="1260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 smtClean="0">
                  <a:solidFill>
                    <a:schemeClr val="bg1"/>
                  </a:solidFill>
                </a:rPr>
                <a:t>53,2</a:t>
              </a:r>
              <a:endParaRPr lang="pt-BR" sz="4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8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2386"/>
            <a:ext cx="20320000" cy="7242772"/>
          </a:xfrm>
          <a:prstGeom prst="rect">
            <a:avLst/>
          </a:prstGeom>
        </p:spPr>
      </p:pic>
      <p:sp>
        <p:nvSpPr>
          <p:cNvPr id="167" name="Rectangle 166"/>
          <p:cNvSpPr/>
          <p:nvPr/>
        </p:nvSpPr>
        <p:spPr>
          <a:xfrm>
            <a:off x="0" y="-192386"/>
            <a:ext cx="20320000" cy="7242772"/>
          </a:xfrm>
          <a:prstGeom prst="rect">
            <a:avLst/>
          </a:prstGeom>
          <a:solidFill>
            <a:srgbClr val="003300">
              <a:alpha val="6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1" dirty="0"/>
              <a:t> </a:t>
            </a:r>
          </a:p>
        </p:txBody>
      </p:sp>
      <p:sp>
        <p:nvSpPr>
          <p:cNvPr id="23" name="CaixaDeTexto 3"/>
          <p:cNvSpPr txBox="1"/>
          <p:nvPr/>
        </p:nvSpPr>
        <p:spPr>
          <a:xfrm>
            <a:off x="8498893" y="1915103"/>
            <a:ext cx="11486761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7604" b="1" dirty="0" smtClean="0">
                <a:solidFill>
                  <a:schemeClr val="bg1"/>
                </a:solidFill>
                <a:effectLst>
                  <a:outerShdw blurRad="180975" dist="38100" dir="2700000" algn="tl" rotWithShape="0">
                    <a:srgbClr val="000000"/>
                  </a:outerShdw>
                </a:effectLst>
              </a:rPr>
              <a:t>REFORMAS CONDICIONAM A </a:t>
            </a:r>
            <a:r>
              <a:rPr lang="pt-BR" sz="7604" b="1" smtClean="0">
                <a:solidFill>
                  <a:schemeClr val="bg1"/>
                </a:solidFill>
                <a:effectLst>
                  <a:outerShdw blurRad="180975" dist="38100" dir="2700000" algn="tl" rotWithShape="0">
                    <a:srgbClr val="000000"/>
                  </a:outerShdw>
                </a:effectLst>
              </a:rPr>
              <a:t>RETOMADA DO CRESCIMENTO </a:t>
            </a:r>
            <a:r>
              <a:rPr lang="pt-BR" sz="7604" b="1" dirty="0" smtClean="0">
                <a:solidFill>
                  <a:schemeClr val="bg1"/>
                </a:solidFill>
                <a:effectLst>
                  <a:outerShdw blurRad="180975" dist="38100" dir="2700000" algn="tl" rotWithShape="0">
                    <a:srgbClr val="000000"/>
                  </a:outerShdw>
                </a:effectLst>
              </a:rPr>
              <a:t>EM 2017</a:t>
            </a:r>
            <a:endParaRPr lang="pt-BR" sz="7604" b="1" dirty="0">
              <a:solidFill>
                <a:schemeClr val="bg1"/>
              </a:solidFill>
              <a:effectLst>
                <a:outerShdw blurRad="180975" dist="38100" dir="2700000" algn="tl" rotWithShape="0">
                  <a:srgbClr val="000000"/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 rot="21443354">
            <a:off x="429812" y="531694"/>
            <a:ext cx="5999115" cy="3606663"/>
            <a:chOff x="165100" y="609600"/>
            <a:chExt cx="9455150" cy="5575300"/>
          </a:xfrm>
        </p:grpSpPr>
        <p:sp>
          <p:nvSpPr>
            <p:cNvPr id="14" name="Rounded Rectangle 13"/>
            <p:cNvSpPr/>
            <p:nvPr/>
          </p:nvSpPr>
          <p:spPr>
            <a:xfrm>
              <a:off x="165100" y="609600"/>
              <a:ext cx="9455150" cy="5575300"/>
            </a:xfrm>
            <a:prstGeom prst="roundRect">
              <a:avLst>
                <a:gd name="adj" fmla="val 2978"/>
              </a:avLst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43000">
                  <a:schemeClr val="bg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</a:gradFill>
            <a:ln>
              <a:noFill/>
            </a:ln>
            <a:effectLst>
              <a:outerShdw blurRad="371475" dist="38100" dir="2700000" sx="102000" sy="102000" algn="tl" rotWithShape="0">
                <a:prstClr val="black">
                  <a:alpha val="7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699" y="838199"/>
              <a:ext cx="9017000" cy="4851400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4610100" y="5765800"/>
              <a:ext cx="317500" cy="3175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  <p:sp>
          <p:nvSpPr>
            <p:cNvPr id="17" name="Oval 16"/>
            <p:cNvSpPr/>
            <p:nvPr/>
          </p:nvSpPr>
          <p:spPr>
            <a:xfrm>
              <a:off x="8857754" y="654596"/>
              <a:ext cx="133846" cy="14449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  <p:sp>
          <p:nvSpPr>
            <p:cNvPr id="18" name="Oval 17"/>
            <p:cNvSpPr/>
            <p:nvPr/>
          </p:nvSpPr>
          <p:spPr>
            <a:xfrm>
              <a:off x="9044186" y="654596"/>
              <a:ext cx="133846" cy="14449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</p:grpSp>
      <p:grpSp>
        <p:nvGrpSpPr>
          <p:cNvPr id="187" name="Group 186"/>
          <p:cNvGrpSpPr/>
          <p:nvPr/>
        </p:nvGrpSpPr>
        <p:grpSpPr>
          <a:xfrm rot="21430556">
            <a:off x="979157" y="2279737"/>
            <a:ext cx="6926358" cy="4399299"/>
            <a:chOff x="168537" y="182028"/>
            <a:chExt cx="10270863" cy="6523572"/>
          </a:xfrm>
        </p:grpSpPr>
        <p:grpSp>
          <p:nvGrpSpPr>
            <p:cNvPr id="22" name="Group 21"/>
            <p:cNvGrpSpPr/>
            <p:nvPr/>
          </p:nvGrpSpPr>
          <p:grpSpPr>
            <a:xfrm>
              <a:off x="168537" y="182028"/>
              <a:ext cx="10270863" cy="6523572"/>
              <a:chOff x="460637" y="626529"/>
              <a:chExt cx="8789583" cy="528429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460637" y="626529"/>
                <a:ext cx="8789583" cy="5284290"/>
              </a:xfrm>
              <a:prstGeom prst="roundRect">
                <a:avLst>
                  <a:gd name="adj" fmla="val 2978"/>
                </a:avLst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43000">
                    <a:schemeClr val="bg2">
                      <a:lumMod val="50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</a:gradFill>
              <a:ln>
                <a:noFill/>
              </a:ln>
              <a:effectLst>
                <a:outerShdw blurRad="371475" dist="38100" dir="2700000" sx="102000" sy="102000" algn="tl" rotWithShape="0">
                  <a:prstClr val="black">
                    <a:alpha val="73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1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592745" y="5513594"/>
                <a:ext cx="295151" cy="300928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1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541398" y="669176"/>
                <a:ext cx="124424" cy="13695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1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8714706" y="669176"/>
                <a:ext cx="124424" cy="13695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1"/>
              </a:p>
            </p:txBody>
          </p:sp>
        </p:grpSp>
        <p:sp>
          <p:nvSpPr>
            <p:cNvPr id="186" name="Rectangle 185"/>
            <p:cNvSpPr/>
            <p:nvPr/>
          </p:nvSpPr>
          <p:spPr>
            <a:xfrm>
              <a:off x="1051298" y="5854700"/>
              <a:ext cx="9096002" cy="266700"/>
            </a:xfrm>
            <a:prstGeom prst="rect">
              <a:avLst/>
            </a:prstGeom>
            <a:solidFill>
              <a:srgbClr val="FFFFFF">
                <a:alpha val="6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1"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8143" y="6354934"/>
            <a:ext cx="1591622" cy="65521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7483">
            <a:off x="1139553" y="2543488"/>
            <a:ext cx="6620879" cy="36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1309</TotalTime>
  <Words>594</Words>
  <Application>Microsoft Office PowerPoint</Application>
  <PresentationFormat>Personalizar</PresentationFormat>
  <Paragraphs>247</Paragraphs>
  <Slides>8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MS Gothic</vt:lpstr>
      <vt:lpstr>Arial</vt:lpstr>
      <vt:lpstr>Calibri</vt:lpstr>
      <vt:lpstr>Calibri Light</vt:lpstr>
      <vt:lpstr>Cambria</vt:lpstr>
      <vt:lpstr>Century Gothic</vt:lpstr>
      <vt:lpstr>Impact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Sistema FIESC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LIANA BOHN</dc:creator>
  <cp:lastModifiedBy>HENRIQUE REICHERT</cp:lastModifiedBy>
  <cp:revision>111</cp:revision>
  <cp:lastPrinted>2016-12-07T10:56:20Z</cp:lastPrinted>
  <dcterms:created xsi:type="dcterms:W3CDTF">2016-11-30T12:15:16Z</dcterms:created>
  <dcterms:modified xsi:type="dcterms:W3CDTF">2016-12-08T12:20:48Z</dcterms:modified>
</cp:coreProperties>
</file>