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19"/>
  </p:notesMasterIdLst>
  <p:sldIdLst>
    <p:sldId id="256" r:id="rId2"/>
    <p:sldId id="281" r:id="rId3"/>
    <p:sldId id="282" r:id="rId4"/>
    <p:sldId id="287" r:id="rId5"/>
    <p:sldId id="300" r:id="rId6"/>
    <p:sldId id="324" r:id="rId7"/>
    <p:sldId id="323" r:id="rId8"/>
    <p:sldId id="325" r:id="rId9"/>
    <p:sldId id="326" r:id="rId10"/>
    <p:sldId id="330" r:id="rId11"/>
    <p:sldId id="331" r:id="rId12"/>
    <p:sldId id="332" r:id="rId13"/>
    <p:sldId id="328" r:id="rId14"/>
    <p:sldId id="329" r:id="rId15"/>
    <p:sldId id="333" r:id="rId16"/>
    <p:sldId id="335" r:id="rId17"/>
    <p:sldId id="336" r:id="rId18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1" charset="0"/>
        <a:ea typeface="Arial" pitchFamily="-111" charset="0"/>
        <a:cs typeface="Arial" pitchFamily="-111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4A644826-D1EB-9746-9DEC-56C3D32C6A1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88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5AB483-C079-2343-926D-0BBE601F6048}" type="slidenum">
              <a:rPr lang="en-US">
                <a:latin typeface="Arial" pitchFamily="-111" charset="0"/>
                <a:ea typeface="Arial" pitchFamily="-111" charset="0"/>
                <a:cs typeface="Arial" pitchFamily="-111" charset="0"/>
              </a:rPr>
              <a:pPr/>
              <a:t>1</a:t>
            </a:fld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B2323-1311-D349-BAA1-065AEBC0DD5C}" type="slidenum">
              <a:rPr lang="en-US">
                <a:latin typeface="Arial" pitchFamily="-111" charset="0"/>
                <a:ea typeface="Arial" pitchFamily="-111" charset="0"/>
                <a:cs typeface="Arial" pitchFamily="-111" charset="0"/>
              </a:rPr>
              <a:pPr/>
              <a:t>17</a:t>
            </a:fld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-"/>
            </a:pPr>
            <a:endParaRPr lang="en-US">
              <a:latin typeface="Arial" pitchFamily="-111" charset="0"/>
              <a:ea typeface="Arial" pitchFamily="-111" charset="0"/>
              <a:cs typeface="Arial" pitchFamily="-111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1027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6" name="Rectangle 1028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grpSp>
          <p:nvGrpSpPr>
            <p:cNvPr id="7" name="Group 1029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1030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9" name="Rectangle 1031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0" name="Rectangle 1032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1" name="Rectangle 1033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" name="Rectangle 1034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3" name="Rectangle 1035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4" name="Rectangle 1036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5" name="Rectangle 1037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6" name="Rectangle 1038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7" name="Rectangle 1039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algn="l">
                  <a:defRPr/>
                </a:pPr>
                <a:endParaRPr lang="en-US" sz="2400">
                  <a:latin typeface="Times New Roman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52243" name="Rectangle 1043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BR"/>
              <a:t>Click to edit Master title style</a:t>
            </a:r>
          </a:p>
        </p:txBody>
      </p:sp>
      <p:sp>
        <p:nvSpPr>
          <p:cNvPr id="52244" name="Rectangle 1044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2"/>
              <a:buNone/>
              <a:defRPr sz="3400"/>
            </a:lvl1pPr>
          </a:lstStyle>
          <a:p>
            <a:r>
              <a:rPr lang="pt-BR"/>
              <a:t>Click to edit Master subtitle style</a:t>
            </a:r>
          </a:p>
        </p:txBody>
      </p:sp>
      <p:sp>
        <p:nvSpPr>
          <p:cNvPr id="18" name="Rectangle 104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10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Rectangle 10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CFE12-AFA6-7D4A-B583-8AA5A0B589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36743-DA0A-AC4B-AE27-93CAC7ACB66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DF159-5E9D-2345-95E9-FAE2B00571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B231F-0A83-0146-BCE3-DCEDFF67C1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664B-9BE3-4749-B31C-838833A9E6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578B2-E9F9-634D-A4EF-3EA6935C5C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BB0E0-D6F5-AA41-8043-7B60BCA818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47D50-0676-DB41-9784-C690E2E239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3C8A-4DA6-9849-800A-E1C1727274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CB49D-B697-C047-A210-BCE936359D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44FC2-FD5A-6747-9B04-B910F4032E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BE2BE771-3722-754D-9FF3-1A4727FA2E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512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512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2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2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2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hlin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2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 sz="2400">
                <a:latin typeface="Times New Roman" charset="0"/>
                <a:ea typeface="Arial" charset="0"/>
                <a:cs typeface="Arial" charset="0"/>
              </a:endParaRPr>
            </a:p>
          </p:txBody>
        </p:sp>
        <p:sp>
          <p:nvSpPr>
            <p:cNvPr id="512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2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l">
                <a:defRPr/>
              </a:pPr>
              <a:endParaRPr lang="en-US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</a:p>
        </p:txBody>
      </p:sp>
      <p:sp>
        <p:nvSpPr>
          <p:cNvPr id="512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-111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-111" charset="2"/>
        <a:buChar char="¨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-111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1" charset="2"/>
        <a:buChar char="¨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-111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ebnaescola.org.b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z="4400"/>
              <a:t>Educação para o Desenvolvimento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2257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111" charset="2"/>
              <a:buNone/>
            </a:pPr>
            <a:r>
              <a:rPr lang="pt-BR" sz="3200" dirty="0" smtClean="0"/>
              <a:t>FIESC</a:t>
            </a:r>
          </a:p>
          <a:p>
            <a:pPr eaLnBrk="1" hangingPunct="1">
              <a:lnSpc>
                <a:spcPct val="80000"/>
              </a:lnSpc>
              <a:spcAft>
                <a:spcPts val="2400"/>
              </a:spcAft>
            </a:pPr>
            <a:r>
              <a:rPr lang="en-US" sz="2400" dirty="0" err="1" smtClean="0"/>
              <a:t>Jornada</a:t>
            </a:r>
            <a:r>
              <a:rPr lang="en-US" sz="2400" dirty="0" smtClean="0"/>
              <a:t> </a:t>
            </a:r>
            <a:r>
              <a:rPr lang="en-US" sz="2400" dirty="0" err="1" smtClean="0"/>
              <a:t>pela</a:t>
            </a:r>
            <a:r>
              <a:rPr lang="en-US" sz="2400" dirty="0" smtClean="0"/>
              <a:t> </a:t>
            </a:r>
            <a:r>
              <a:rPr lang="en-US" sz="2400" dirty="0" err="1" smtClean="0"/>
              <a:t>Inovação</a:t>
            </a:r>
            <a:r>
              <a:rPr lang="en-US" sz="2400" dirty="0" smtClean="0"/>
              <a:t> </a:t>
            </a:r>
            <a:r>
              <a:rPr lang="en-US" sz="2400" dirty="0" err="1" smtClean="0"/>
              <a:t>e</a:t>
            </a:r>
            <a:r>
              <a:rPr lang="en-US" sz="2400" dirty="0" smtClean="0"/>
              <a:t> </a:t>
            </a:r>
            <a:r>
              <a:rPr lang="en-US" sz="2400" dirty="0" err="1" smtClean="0"/>
              <a:t>Competitividade</a:t>
            </a:r>
            <a:endParaRPr lang="pt-BR" sz="1800" dirty="0" smtClean="0"/>
          </a:p>
          <a:p>
            <a:pPr eaLnBrk="1" hangingPunct="1">
              <a:lnSpc>
                <a:spcPct val="80000"/>
              </a:lnSpc>
              <a:buFont typeface="Wingdings" pitchFamily="-111" charset="2"/>
              <a:buNone/>
            </a:pPr>
            <a:r>
              <a:rPr lang="pt-BR" sz="2000" dirty="0" smtClean="0"/>
              <a:t>Florianópolis, 19 de julho de 2012</a:t>
            </a:r>
          </a:p>
          <a:p>
            <a:pPr eaLnBrk="1" hangingPunct="1">
              <a:lnSpc>
                <a:spcPct val="80000"/>
              </a:lnSpc>
              <a:buFont typeface="Wingdings" pitchFamily="-111" charset="2"/>
              <a:buNone/>
            </a:pPr>
            <a:r>
              <a:rPr lang="pt-BR" sz="2000" dirty="0" smtClean="0"/>
              <a:t>     gustavo.ioschpe@g7investimentos.com.br</a:t>
            </a:r>
          </a:p>
          <a:p>
            <a:pPr eaLnBrk="1" hangingPunct="1">
              <a:lnSpc>
                <a:spcPct val="80000"/>
              </a:lnSpc>
              <a:buFont typeface="Wingdings" pitchFamily="-111" charset="2"/>
              <a:buNone/>
            </a:pPr>
            <a:r>
              <a:rPr lang="pt-BR" sz="2000" dirty="0" smtClean="0"/>
              <a:t>     </a:t>
            </a:r>
            <a:r>
              <a:rPr lang="pt-BR" sz="2000" dirty="0" err="1" smtClean="0"/>
              <a:t>gioschpe</a:t>
            </a:r>
            <a:endParaRPr lang="pt-BR" sz="2000" dirty="0" smtClean="0"/>
          </a:p>
        </p:txBody>
      </p:sp>
      <p:pic>
        <p:nvPicPr>
          <p:cNvPr id="14340" name="Picture 3" descr="clip_image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6021388"/>
            <a:ext cx="288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email_ic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59113" y="5661025"/>
            <a:ext cx="295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/>
              <a:t>Ação Macro – “IDEB na Escola”</a:t>
            </a:r>
            <a:br>
              <a:rPr lang="pt-BR" sz="4000" smtClean="0"/>
            </a:br>
            <a:r>
              <a:rPr lang="pt-BR" sz="4000" smtClean="0"/>
              <a:t>O que É</a:t>
            </a:r>
            <a:endParaRPr lang="en-US" sz="4000" smtClean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Divulgar, em escala gráfica criada pela equipe de Nizan Guanaes, o IDEB de cada escola pública, em sua porta de entrada</a:t>
            </a:r>
          </a:p>
          <a:p>
            <a:r>
              <a:rPr lang="pt-BR"/>
              <a:t>Não é ranking, nem comparativo entre escolas: apenas nota da escola e média local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IDEB na Escola</a:t>
            </a:r>
            <a:br>
              <a:rPr lang="pt-BR" sz="4000"/>
            </a:br>
            <a:r>
              <a:rPr lang="pt-BR" sz="4000"/>
              <a:t>Como É</a:t>
            </a:r>
            <a:endParaRPr lang="en-US" sz="400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smtClean="0"/>
              <a:t>Pode ser implantado por decisão do Executivo</a:t>
            </a:r>
          </a:p>
          <a:p>
            <a:pPr lvl="1">
              <a:lnSpc>
                <a:spcPct val="90000"/>
              </a:lnSpc>
            </a:pPr>
            <a:r>
              <a:rPr lang="pt-BR" sz="2400" smtClean="0"/>
              <a:t>Ideal é aprovação via lei estadual e municipais</a:t>
            </a:r>
          </a:p>
          <a:p>
            <a:pPr>
              <a:lnSpc>
                <a:spcPct val="90000"/>
              </a:lnSpc>
            </a:pPr>
            <a:r>
              <a:rPr lang="pt-BR" sz="2800" smtClean="0"/>
              <a:t>Escola/rede de ensino recebe material completo para implementação:</a:t>
            </a:r>
          </a:p>
          <a:p>
            <a:pPr lvl="1">
              <a:lnSpc>
                <a:spcPct val="90000"/>
              </a:lnSpc>
            </a:pPr>
            <a:r>
              <a:rPr lang="pt-BR" sz="2400" smtClean="0"/>
              <a:t>Layout da placa, em jpg e cdr</a:t>
            </a:r>
          </a:p>
          <a:p>
            <a:pPr lvl="1">
              <a:lnSpc>
                <a:spcPct val="90000"/>
              </a:lnSpc>
            </a:pPr>
            <a:r>
              <a:rPr lang="pt-BR" sz="2400" smtClean="0"/>
              <a:t>Manual de instalação</a:t>
            </a:r>
          </a:p>
          <a:p>
            <a:pPr lvl="1">
              <a:lnSpc>
                <a:spcPct val="90000"/>
              </a:lnSpc>
            </a:pPr>
            <a:r>
              <a:rPr lang="pt-BR" sz="2400" smtClean="0"/>
              <a:t>Sugestão de materiais baratos para confecção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Mais detalhes, materiais e acompanhamento: </a:t>
            </a:r>
            <a:r>
              <a:rPr lang="en-US" sz="2800" smtClean="0">
                <a:hlinkClick r:id="rId2"/>
              </a:rPr>
              <a:t>www.idebnaescola.org.br</a:t>
            </a:r>
            <a:r>
              <a:rPr lang="en-US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IDEB na Escola</a:t>
            </a:r>
            <a:br>
              <a:rPr lang="pt-BR" sz="4000"/>
            </a:br>
            <a:r>
              <a:rPr lang="pt-BR" sz="4000"/>
              <a:t>A placa</a:t>
            </a:r>
            <a:endParaRPr lang="en-US" sz="4000"/>
          </a:p>
        </p:txBody>
      </p:sp>
      <p:pic>
        <p:nvPicPr>
          <p:cNvPr id="26627" name="Picture 4" descr="pla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165350"/>
            <a:ext cx="7777163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IDEB na Escola</a:t>
            </a:r>
            <a:br>
              <a:rPr lang="en-US" sz="4000"/>
            </a:br>
            <a:r>
              <a:rPr lang="en-US" sz="4000"/>
              <a:t>O Porquê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Precisamos de envolvimento da comunidade para melhorar fortemente nossa educação</a:t>
            </a:r>
          </a:p>
          <a:p>
            <a:r>
              <a:rPr lang="en-US" sz="2800"/>
              <a:t>Os pais brasileiros desconhecem a qualidade do ensino das escolas de seus filhos:</a:t>
            </a:r>
          </a:p>
          <a:p>
            <a:pPr lvl="1"/>
            <a:r>
              <a:rPr lang="en-US" sz="2400"/>
              <a:t>Nota média dada por pais de alunos da escola pública fundamental à qualidade do ensino: 8,6</a:t>
            </a:r>
            <a:r>
              <a:rPr lang="en-US" sz="1800" baseline="60000"/>
              <a:t>(*)</a:t>
            </a:r>
          </a:p>
          <a:p>
            <a:pPr lvl="1"/>
            <a:r>
              <a:rPr lang="en-US" sz="2400"/>
              <a:t>IDEB do 9º ano: 3,2 em 2005, 3,7 em 2009</a:t>
            </a:r>
            <a:r>
              <a:rPr lang="en-US" sz="1800" baseline="60000"/>
              <a:t>(**)</a:t>
            </a:r>
            <a:r>
              <a:rPr lang="en-US" sz="2400"/>
              <a:t> </a:t>
            </a:r>
          </a:p>
          <a:p>
            <a:pPr lvl="1"/>
            <a:endParaRPr lang="en-US" sz="2400"/>
          </a:p>
        </p:txBody>
      </p:sp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0" y="6384925"/>
            <a:ext cx="9144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Fonte: (*) Inep 2005, “</a:t>
            </a:r>
            <a:r>
              <a:rPr lang="pt-BR" sz="1000"/>
              <a:t>Pesquisa Nacional Qualidade da Educação: a escola pública na opinião dos pais - Resumo Técnico Executivo”</a:t>
            </a:r>
          </a:p>
          <a:p>
            <a:pPr algn="l">
              <a:spcBef>
                <a:spcPct val="50000"/>
              </a:spcBef>
            </a:pPr>
            <a:r>
              <a:rPr lang="pt-BR" sz="1000"/>
              <a:t>	     (**) </a:t>
            </a:r>
            <a:r>
              <a:rPr lang="en-US" sz="1000"/>
              <a:t>http://ideb.inep.gov.br/resultado/resultado/resultadoBrasil.seam?cid=546358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build="p"/>
      <p:bldP spid="2560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IDEB na Escola</a:t>
            </a:r>
            <a:br>
              <a:rPr lang="en-US" sz="4000"/>
            </a:br>
            <a:r>
              <a:rPr lang="en-US" sz="4000"/>
              <a:t>O Porquê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Precisamos de ferramenta para reconhecer e prestigiar os profissionais de educação que obtêm ótimos resultados</a:t>
            </a:r>
          </a:p>
          <a:p>
            <a:pPr lvl="1">
              <a:lnSpc>
                <a:spcPct val="90000"/>
              </a:lnSpc>
            </a:pPr>
            <a:r>
              <a:rPr lang="en-US"/>
              <a:t>Como diferenciação salarial não é possível, reconhecimento público é vital </a:t>
            </a:r>
          </a:p>
          <a:p>
            <a:pPr>
              <a:lnSpc>
                <a:spcPct val="90000"/>
              </a:lnSpc>
            </a:pPr>
            <a:r>
              <a:rPr lang="en-US"/>
              <a:t>Os sistemas públicos de ensino são muito heterogêneos, mas não há comunicação entre escolas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/>
              <a:t>Ação Micro – na Escola</a:t>
            </a:r>
            <a:br>
              <a:rPr lang="pt-BR" sz="4000" smtClean="0"/>
            </a:br>
            <a:r>
              <a:rPr lang="pt-BR" sz="4000" smtClean="0"/>
              <a:t>O Que a Pesquisa Recomenda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Biblioteca na escola, livros em sala de aula, laboratórios, máquina de xerox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Recrutamento seletivo de professor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Programas de apoio para professores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Accountability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Assiduidade do professor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Pouca burocracia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Diretor bem pago</a:t>
            </a:r>
            <a:endParaRPr lang="en-US" sz="2800" smtClean="0"/>
          </a:p>
          <a:p>
            <a:pPr eaLnBrk="1" hangingPunct="1">
              <a:lnSpc>
                <a:spcPct val="90000"/>
              </a:lnSpc>
              <a:buFont typeface="Wingdings" pitchFamily="-111" charset="2"/>
              <a:buNone/>
            </a:pPr>
            <a:endParaRPr lang="pt-B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/>
              <a:t>Ação Micro – na Escola</a:t>
            </a:r>
            <a:br>
              <a:rPr lang="pt-BR" sz="4000" smtClean="0"/>
            </a:br>
            <a:r>
              <a:rPr lang="pt-BR" sz="3600" smtClean="0"/>
              <a:t>O que é Estatisticamente Insignificante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/>
              <a:t>Cursos de treinamento de professor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Remuneração de professor (escolas públicas)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Mestrado e doutorado para professores de educação básica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Gasto por aluno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Diminuir número de alunos em sala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Dois professores em sala de aula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Computador em sala de aula</a:t>
            </a:r>
          </a:p>
          <a:p>
            <a:pPr eaLnBrk="1" hangingPunct="1">
              <a:lnSpc>
                <a:spcPct val="90000"/>
              </a:lnSpc>
              <a:buFont typeface="Wingdings" pitchFamily="-111" charset="2"/>
              <a:buNone/>
            </a:pPr>
            <a:endParaRPr lang="pt-BR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4000" dirty="0" smtClean="0"/>
              <a:t>Ação Micro – Em Sala de Aula</a:t>
            </a:r>
            <a:br>
              <a:rPr lang="pt-BR" sz="4000" dirty="0" smtClean="0"/>
            </a:br>
            <a:r>
              <a:rPr lang="pt-BR" sz="4000" dirty="0" smtClean="0"/>
              <a:t>Práticas de Ensino que Dão Resultado</a:t>
            </a:r>
            <a:endParaRPr lang="pt-BR" sz="4000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/>
              <a:t>Dever de casa + correção + comentários</a:t>
            </a:r>
          </a:p>
          <a:p>
            <a:pPr eaLnBrk="1" hangingPunct="1">
              <a:lnSpc>
                <a:spcPct val="90000"/>
              </a:lnSpc>
            </a:pPr>
            <a:r>
              <a:rPr lang="pt-BR"/>
              <a:t>Uso efetivo do tempo de ensino</a:t>
            </a:r>
          </a:p>
          <a:p>
            <a:pPr eaLnBrk="1" hangingPunct="1">
              <a:lnSpc>
                <a:spcPct val="90000"/>
              </a:lnSpc>
            </a:pPr>
            <a:r>
              <a:rPr lang="pt-BR"/>
              <a:t>Uso constante de avaliação</a:t>
            </a:r>
          </a:p>
          <a:p>
            <a:pPr eaLnBrk="1" hangingPunct="1">
              <a:lnSpc>
                <a:spcPct val="90000"/>
              </a:lnSpc>
            </a:pPr>
            <a:r>
              <a:rPr lang="pt-BR"/>
              <a:t>Uso do livro didático</a:t>
            </a:r>
          </a:p>
          <a:p>
            <a:pPr eaLnBrk="1" hangingPunct="1">
              <a:lnSpc>
                <a:spcPct val="90000"/>
              </a:lnSpc>
            </a:pPr>
            <a:r>
              <a:rPr lang="pt-BR"/>
              <a:t>Conhecimento do professor da matéria que ensina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2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12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12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/>
              <a:t>A Educação no Brasil</a:t>
            </a:r>
            <a:endParaRPr lang="en-US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dirty="0" smtClean="0"/>
              <a:t>74% </a:t>
            </a:r>
            <a:r>
              <a:rPr lang="pt-BR" sz="2400" dirty="0"/>
              <a:t>da população brasileira não consegue entender um texto simples (INAF, </a:t>
            </a:r>
            <a:r>
              <a:rPr lang="pt-BR" sz="2400" dirty="0" smtClean="0"/>
              <a:t>2011)</a:t>
            </a:r>
            <a:endParaRPr lang="pt-BR" sz="2400" dirty="0"/>
          </a:p>
          <a:p>
            <a:pPr lvl="1" eaLnBrk="1" hangingPunct="1">
              <a:lnSpc>
                <a:spcPct val="90000"/>
              </a:lnSpc>
            </a:pPr>
            <a:r>
              <a:rPr lang="pt-BR" sz="2000" dirty="0"/>
              <a:t>Em 2001: 74%</a:t>
            </a:r>
          </a:p>
          <a:p>
            <a:pPr lvl="1" eaLnBrk="1" hangingPunct="1">
              <a:lnSpc>
                <a:spcPct val="90000"/>
              </a:lnSpc>
              <a:buFont typeface="Wingdings" pitchFamily="-111" charset="2"/>
              <a:buNone/>
            </a:pPr>
            <a:endParaRPr lang="pt-BR" sz="2000" dirty="0"/>
          </a:p>
          <a:p>
            <a:pPr eaLnBrk="1" hangingPunct="1">
              <a:lnSpc>
                <a:spcPct val="90000"/>
              </a:lnSpc>
            </a:pPr>
            <a:r>
              <a:rPr lang="pt-BR" sz="2400" dirty="0"/>
              <a:t>24% de nossas crianças repetem a 1</a:t>
            </a:r>
            <a:r>
              <a:rPr lang="pt-BR" sz="2400" baseline="30000" dirty="0"/>
              <a:t>a</a:t>
            </a:r>
            <a:r>
              <a:rPr lang="pt-BR" sz="2400" dirty="0"/>
              <a:t> série do ensino fundamental. Nível africano (UNESCO, 2005)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/>
              <a:t>Europa e EUA: perto de 0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/>
              <a:t>México: 7%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/>
              <a:t>Chile: 2,5%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dirty="0"/>
              <a:t>Índia: 4%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/>
              <a:t>A Educação no Brasil</a:t>
            </a: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/>
              <a:t>Teste PISA 2009: entre 65 países, Brasil em:</a:t>
            </a:r>
          </a:p>
          <a:p>
            <a:pPr lvl="1" eaLnBrk="1" hangingPunct="1"/>
            <a:r>
              <a:rPr lang="pt-BR"/>
              <a:t>57º em Matemática</a:t>
            </a:r>
          </a:p>
          <a:p>
            <a:pPr lvl="1" eaLnBrk="1" hangingPunct="1"/>
            <a:r>
              <a:rPr lang="pt-BR"/>
              <a:t>53º em Linguagem</a:t>
            </a:r>
          </a:p>
          <a:p>
            <a:pPr lvl="1" eaLnBrk="1" hangingPunct="1"/>
            <a:r>
              <a:rPr lang="pt-BR"/>
              <a:t>53º em Ciências</a:t>
            </a:r>
          </a:p>
          <a:p>
            <a:pPr lvl="1" eaLnBrk="1" hangingPunct="1"/>
            <a:r>
              <a:rPr lang="pt-BR"/>
              <a:t>Sempre atrás de: México, Uruguai, Chile, Rússia, China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/>
              <a:t>A Educação no Brasil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5651500" y="6597650"/>
            <a:ext cx="3492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900"/>
              <a:t>Fonte: UNESCO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17675"/>
            <a:ext cx="7467600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/>
              <a:t>Educação como Ativo Estratégico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/>
              <a:t>Produtividade do trabalhador brasileiro: 77º do mundo. 4,9 brasileiros produzem o mesmo que 1 americano. Era 49º em 2002. (OIT, 2010)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Competitividade: 56º lugar no ranking de Global Competitiveness Index 2009. Igual a 2004. (World Economic Forum 2010)</a:t>
            </a:r>
          </a:p>
          <a:p>
            <a:pPr eaLnBrk="1" hangingPunct="1">
              <a:lnSpc>
                <a:spcPct val="90000"/>
              </a:lnSpc>
            </a:pPr>
            <a:r>
              <a:rPr lang="pt-BR" sz="2800"/>
              <a:t>Brasil: 22º lugar entre 23 no quesito aumento de produtividade no período 2000-2005. Foi 4º no período 1996-2000 (CNI, 2006)</a:t>
            </a:r>
          </a:p>
          <a:p>
            <a:pPr eaLnBrk="1" hangingPunct="1">
              <a:lnSpc>
                <a:spcPct val="90000"/>
              </a:lnSpc>
              <a:buFont typeface="Wingdings" pitchFamily="-111" charset="2"/>
              <a:buNone/>
            </a:pPr>
            <a:endParaRPr lang="pt-BR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/>
              <a:t>Competitividade do Brasil</a:t>
            </a: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2400"/>
              <a:t>Brasil no ranking de TI: de 46º lugar em 2004 para 61º em 2010. Atrás de Chile, Tunísia, Porto Rico e outros (WEF, 2010)</a:t>
            </a:r>
          </a:p>
          <a:p>
            <a:pPr eaLnBrk="1" hangingPunct="1">
              <a:lnSpc>
                <a:spcPct val="80000"/>
              </a:lnSpc>
            </a:pPr>
            <a:r>
              <a:rPr lang="pt-BR" sz="2400"/>
              <a:t>Indústria no Brasil: investe 0,6% do faturamento em P&amp;D contra 1,8% da OCDE. Só 9,9% das nossas firmas têm alta intensidade tecnológica. </a:t>
            </a:r>
          </a:p>
          <a:p>
            <a:pPr lvl="1" eaLnBrk="1" hangingPunct="1">
              <a:lnSpc>
                <a:spcPct val="80000"/>
              </a:lnSpc>
            </a:pPr>
            <a:r>
              <a:rPr lang="pt-BR" sz="2000"/>
              <a:t>Seu peso no PIB vem caindo (IBGE, 2005)</a:t>
            </a:r>
          </a:p>
          <a:p>
            <a:pPr eaLnBrk="1" hangingPunct="1">
              <a:lnSpc>
                <a:spcPct val="80000"/>
              </a:lnSpc>
            </a:pPr>
            <a:r>
              <a:rPr lang="pt-BR" sz="2400"/>
              <a:t>Ou seja:</a:t>
            </a:r>
          </a:p>
          <a:p>
            <a:pPr lvl="1" eaLnBrk="1" hangingPunct="1">
              <a:lnSpc>
                <a:spcPct val="80000"/>
              </a:lnSpc>
            </a:pPr>
            <a:r>
              <a:rPr lang="pt-BR" sz="2000"/>
              <a:t>Baixa produtividade, especialmente nas áreas de ponta</a:t>
            </a:r>
          </a:p>
          <a:p>
            <a:pPr lvl="1" eaLnBrk="1" hangingPunct="1">
              <a:lnSpc>
                <a:spcPct val="80000"/>
              </a:lnSpc>
            </a:pPr>
            <a:r>
              <a:rPr lang="pt-BR" sz="2000"/>
              <a:t>Viés de queda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Necessidade de melhora profunda e rápida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dirty="0"/>
              <a:t>Fonte dos </a:t>
            </a:r>
            <a:r>
              <a:rPr lang="pt-BR" sz="4000" dirty="0" smtClean="0"/>
              <a:t>problemas </a:t>
            </a:r>
            <a:r>
              <a:rPr lang="pt-BR" sz="4000" dirty="0"/>
              <a:t>educacionais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dirty="0"/>
              <a:t>Qualidade. Especialmente dos primeiros anos do ensino fundamental.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dirty="0"/>
              <a:t>Soluções não são simples: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dirty="0"/>
              <a:t>Problema não é falta de investimento: nosso setor público gasta 5% do PIB em educação, próximo dos países da OCDE</a:t>
            </a:r>
          </a:p>
          <a:p>
            <a:pPr lvl="2" eaLnBrk="1" hangingPunct="1">
              <a:lnSpc>
                <a:spcPct val="90000"/>
              </a:lnSpc>
            </a:pPr>
            <a:r>
              <a:rPr lang="pt-BR" sz="2000" dirty="0"/>
              <a:t>Gasto é mal feito: demais no ensino universitário, pouco no básico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dirty="0"/>
              <a:t>Professor brasileiro não é mal pago (no fundamental, salário de 1,56x o PIB per capita vs. 1,31 na OCDE e 0,85 na Argentina)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dirty="0"/>
              <a:t>Chave do problema está na sala de aula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Como Melhorar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Ação necessariamente em 2 níveis: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Macro: 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Convencer a sociedade que educação é importante e estamos mal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Mostrar que debate nacional está equivocado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Gerar pressão social por educação de qualidade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Micro: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Implementação de práticas eficientes, fact-based, em salas de aula e em casa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O que o setor privado pode fazer?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Cobrar do poder público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Não tentar substituí-lo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Fazer ações conjuntas e fact-based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Educação não é investimento social, é estratégico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Peitar sindicatos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Vocês podem ser populares ou relevantes. Não ambos.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build="p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2258</TotalTime>
  <Words>830</Words>
  <Application>Microsoft Office PowerPoint</Application>
  <PresentationFormat>Apresentação na tela (4:3)</PresentationFormat>
  <Paragraphs>104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Pixel</vt:lpstr>
      <vt:lpstr>Educação para o Desenvolvimento</vt:lpstr>
      <vt:lpstr>A Educação no Brasil</vt:lpstr>
      <vt:lpstr>A Educação no Brasil</vt:lpstr>
      <vt:lpstr>A Educação no Brasil</vt:lpstr>
      <vt:lpstr>Educação como Ativo Estratégico</vt:lpstr>
      <vt:lpstr>Competitividade do Brasil</vt:lpstr>
      <vt:lpstr>Fonte dos problemas educacionais</vt:lpstr>
      <vt:lpstr>Como Melhorar</vt:lpstr>
      <vt:lpstr>O que o setor privado pode fazer?</vt:lpstr>
      <vt:lpstr>Ação Macro – “IDEB na Escola” O que É</vt:lpstr>
      <vt:lpstr>IDEB na Escola Como É</vt:lpstr>
      <vt:lpstr>IDEB na Escola A placa</vt:lpstr>
      <vt:lpstr>IDEB na Escola O Porquê</vt:lpstr>
      <vt:lpstr>IDEB na Escola O Porquê</vt:lpstr>
      <vt:lpstr>Ação Micro – na Escola O Que a Pesquisa Recomenda</vt:lpstr>
      <vt:lpstr>Ação Micro – na Escola O que é Estatisticamente Insignificante</vt:lpstr>
      <vt:lpstr>Ação Micro – Em Sala de Aula Práticas de Ensino que Dão Resultado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e Desenvolvimento em um Mundo Globalizado</dc:title>
  <dc:creator>Gustavo Ioschpe</dc:creator>
  <cp:lastModifiedBy>Neto Eventos</cp:lastModifiedBy>
  <cp:revision>74</cp:revision>
  <dcterms:created xsi:type="dcterms:W3CDTF">2012-07-19T02:38:19Z</dcterms:created>
  <dcterms:modified xsi:type="dcterms:W3CDTF">2012-07-19T11:38:22Z</dcterms:modified>
</cp:coreProperties>
</file>